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5" r:id="rId1"/>
  </p:sldMasterIdLst>
  <p:notesMasterIdLst>
    <p:notesMasterId r:id="rId27"/>
  </p:notesMasterIdLst>
  <p:sldIdLst>
    <p:sldId id="814" r:id="rId2"/>
    <p:sldId id="724" r:id="rId3"/>
    <p:sldId id="696" r:id="rId4"/>
    <p:sldId id="720" r:id="rId5"/>
    <p:sldId id="715" r:id="rId6"/>
    <p:sldId id="721" r:id="rId7"/>
    <p:sldId id="712" r:id="rId8"/>
    <p:sldId id="815" r:id="rId9"/>
    <p:sldId id="826" r:id="rId10"/>
    <p:sldId id="827" r:id="rId11"/>
    <p:sldId id="828" r:id="rId12"/>
    <p:sldId id="824" r:id="rId13"/>
    <p:sldId id="825" r:id="rId14"/>
    <p:sldId id="723" r:id="rId15"/>
    <p:sldId id="811" r:id="rId16"/>
    <p:sldId id="722" r:id="rId17"/>
    <p:sldId id="727" r:id="rId18"/>
    <p:sldId id="729" r:id="rId19"/>
    <p:sldId id="737" r:id="rId20"/>
    <p:sldId id="738" r:id="rId21"/>
    <p:sldId id="728" r:id="rId22"/>
    <p:sldId id="739" r:id="rId23"/>
    <p:sldId id="743" r:id="rId24"/>
    <p:sldId id="742" r:id="rId25"/>
    <p:sldId id="812"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orgio" initials="G" lastIdx="0" clrIdx="0">
    <p:extLst>
      <p:ext uri="{19B8F6BF-5375-455C-9EA6-DF929625EA0E}">
        <p15:presenceInfo xmlns:p15="http://schemas.microsoft.com/office/powerpoint/2012/main" userId="Giorgi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21" autoAdjust="0"/>
    <p:restoredTop sz="94660"/>
  </p:normalViewPr>
  <p:slideViewPr>
    <p:cSldViewPr snapToGrid="0">
      <p:cViewPr varScale="1">
        <p:scale>
          <a:sx n="47" d="100"/>
          <a:sy n="47" d="100"/>
        </p:scale>
        <p:origin x="62" y="16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98D246-F062-4651-93DB-29AC6B50D56A}" type="datetimeFigureOut">
              <a:rPr lang="it-IT" smtClean="0"/>
              <a:t>16/04/2024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6318C-85F8-41CA-9A77-28F638168BF7}" type="slidenum">
              <a:rPr lang="it-IT" smtClean="0"/>
              <a:t>‹N›</a:t>
            </a:fld>
            <a:endParaRPr lang="it-IT"/>
          </a:p>
        </p:txBody>
      </p:sp>
    </p:spTree>
    <p:extLst>
      <p:ext uri="{BB962C8B-B14F-4D97-AF65-F5344CB8AC3E}">
        <p14:creationId xmlns:p14="http://schemas.microsoft.com/office/powerpoint/2010/main" val="387957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A6CCE3-C811-4288-9566-7344812594C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6C76EA3-BCF6-467E-B019-1A9FA457CA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6BEEEC0-BBAE-41D2-AF8F-5250190387DA}"/>
              </a:ext>
            </a:extLst>
          </p:cNvPr>
          <p:cNvSpPr>
            <a:spLocks noGrp="1"/>
          </p:cNvSpPr>
          <p:nvPr>
            <p:ph type="dt" sz="half" idx="10"/>
          </p:nvPr>
        </p:nvSpPr>
        <p:spPr/>
        <p:txBody>
          <a:bodyPr/>
          <a:lstStyle/>
          <a:p>
            <a:fld id="{497D6FA5-7458-4180-88B5-3C7FF71B0151}" type="datetime1">
              <a:rPr lang="it-IT" smtClean="0"/>
              <a:t>16/04/2024</a:t>
            </a:fld>
            <a:endParaRPr lang="it-IT"/>
          </a:p>
        </p:txBody>
      </p:sp>
      <p:sp>
        <p:nvSpPr>
          <p:cNvPr id="5" name="Segnaposto piè di pagina 4">
            <a:extLst>
              <a:ext uri="{FF2B5EF4-FFF2-40B4-BE49-F238E27FC236}">
                <a16:creationId xmlns:a16="http://schemas.microsoft.com/office/drawing/2014/main" id="{FFA42022-3281-49CB-8E59-08269FC4983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725E995-292C-4BE2-B6C6-DBFBC83DC378}"/>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16891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1ED5E2-536D-4FB2-8D99-6DD57F201A7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303CCC2-17A2-4553-B9F2-2745A6F92B5B}"/>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BDDB8D5-2E56-4D9D-A134-9FDCC097C77E}"/>
              </a:ext>
            </a:extLst>
          </p:cNvPr>
          <p:cNvSpPr>
            <a:spLocks noGrp="1"/>
          </p:cNvSpPr>
          <p:nvPr>
            <p:ph type="dt" sz="half" idx="10"/>
          </p:nvPr>
        </p:nvSpPr>
        <p:spPr/>
        <p:txBody>
          <a:bodyPr/>
          <a:lstStyle/>
          <a:p>
            <a:fld id="{2FF2E7F4-EA39-47F1-960C-08BDCA13D866}" type="datetime1">
              <a:rPr lang="it-IT" smtClean="0"/>
              <a:t>16/04/2024</a:t>
            </a:fld>
            <a:endParaRPr lang="it-IT"/>
          </a:p>
        </p:txBody>
      </p:sp>
      <p:sp>
        <p:nvSpPr>
          <p:cNvPr id="5" name="Segnaposto piè di pagina 4">
            <a:extLst>
              <a:ext uri="{FF2B5EF4-FFF2-40B4-BE49-F238E27FC236}">
                <a16:creationId xmlns:a16="http://schemas.microsoft.com/office/drawing/2014/main" id="{CCC05C9F-E4B4-426C-BDB0-CCD658FF7A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DC18044-25D7-4FB5-BD10-896D9DA3BF26}"/>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877494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9918EA5-8A6A-4FC9-A117-3F45A3F8C8B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5870C32-66D8-4183-9FA6-17FA10C6C2A2}"/>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58B380-0CA5-4F99-BE0E-160FDB85F33A}"/>
              </a:ext>
            </a:extLst>
          </p:cNvPr>
          <p:cNvSpPr>
            <a:spLocks noGrp="1"/>
          </p:cNvSpPr>
          <p:nvPr>
            <p:ph type="dt" sz="half" idx="10"/>
          </p:nvPr>
        </p:nvSpPr>
        <p:spPr/>
        <p:txBody>
          <a:bodyPr/>
          <a:lstStyle/>
          <a:p>
            <a:fld id="{5F7C1AD6-4D4B-49DD-9C3F-C3755A3FC6DE}" type="datetime1">
              <a:rPr lang="it-IT" smtClean="0"/>
              <a:t>16/04/2024</a:t>
            </a:fld>
            <a:endParaRPr lang="it-IT"/>
          </a:p>
        </p:txBody>
      </p:sp>
      <p:sp>
        <p:nvSpPr>
          <p:cNvPr id="5" name="Segnaposto piè di pagina 4">
            <a:extLst>
              <a:ext uri="{FF2B5EF4-FFF2-40B4-BE49-F238E27FC236}">
                <a16:creationId xmlns:a16="http://schemas.microsoft.com/office/drawing/2014/main" id="{F4DD8BED-649F-45E1-A619-16BDB66FA5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38890FD-8467-48A2-B9B0-2A538883EDA9}"/>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1680576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ADB53B-11FD-40CB-A6F4-A687AC44995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F80A6F-7168-4148-9F30-60511E3FAEB2}"/>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B593ACE-5B12-4D7B-BB66-F121EE18F585}"/>
              </a:ext>
            </a:extLst>
          </p:cNvPr>
          <p:cNvSpPr>
            <a:spLocks noGrp="1"/>
          </p:cNvSpPr>
          <p:nvPr>
            <p:ph type="dt" sz="half" idx="10"/>
          </p:nvPr>
        </p:nvSpPr>
        <p:spPr/>
        <p:txBody>
          <a:bodyPr/>
          <a:lstStyle/>
          <a:p>
            <a:fld id="{6864BE32-C288-457E-90B0-217EA08108BA}" type="datetime1">
              <a:rPr lang="it-IT" smtClean="0"/>
              <a:t>16/04/2024</a:t>
            </a:fld>
            <a:endParaRPr lang="it-IT"/>
          </a:p>
        </p:txBody>
      </p:sp>
      <p:sp>
        <p:nvSpPr>
          <p:cNvPr id="5" name="Segnaposto piè di pagina 4">
            <a:extLst>
              <a:ext uri="{FF2B5EF4-FFF2-40B4-BE49-F238E27FC236}">
                <a16:creationId xmlns:a16="http://schemas.microsoft.com/office/drawing/2014/main" id="{3F3077A9-A9D6-4322-80F1-6E148A42DF4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A57EFE5-AA80-4A90-A3C7-B7FF56BA61F3}"/>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181300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2764EE-C89D-44E7-BC44-7F47BA9E773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9CA5A32F-0DBB-450A-B003-1AEE94BD7C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544E34E9-1C19-47AF-8C3D-DD88A0D5049F}"/>
              </a:ext>
            </a:extLst>
          </p:cNvPr>
          <p:cNvSpPr>
            <a:spLocks noGrp="1"/>
          </p:cNvSpPr>
          <p:nvPr>
            <p:ph type="dt" sz="half" idx="10"/>
          </p:nvPr>
        </p:nvSpPr>
        <p:spPr/>
        <p:txBody>
          <a:bodyPr/>
          <a:lstStyle/>
          <a:p>
            <a:fld id="{AFCB24E1-CDF2-4459-AD34-25849627685E}" type="datetime1">
              <a:rPr lang="it-IT" smtClean="0"/>
              <a:t>16/04/2024</a:t>
            </a:fld>
            <a:endParaRPr lang="it-IT"/>
          </a:p>
        </p:txBody>
      </p:sp>
      <p:sp>
        <p:nvSpPr>
          <p:cNvPr id="5" name="Segnaposto piè di pagina 4">
            <a:extLst>
              <a:ext uri="{FF2B5EF4-FFF2-40B4-BE49-F238E27FC236}">
                <a16:creationId xmlns:a16="http://schemas.microsoft.com/office/drawing/2014/main" id="{AE227785-3BBE-4F4C-9A81-038E1B8987C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594FFCC-7698-4FC8-A1B2-929906A9AB69}"/>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39296414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5810F7-D7C9-4573-8977-7879C794DFA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CC3FA4C-637D-4AE9-A12E-95EA05F1CC55}"/>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61622900-8CD4-491C-9412-86D99C75347A}"/>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7EB30EA-F24E-4410-A189-ACC4252CB9D7}"/>
              </a:ext>
            </a:extLst>
          </p:cNvPr>
          <p:cNvSpPr>
            <a:spLocks noGrp="1"/>
          </p:cNvSpPr>
          <p:nvPr>
            <p:ph type="dt" sz="half" idx="10"/>
          </p:nvPr>
        </p:nvSpPr>
        <p:spPr/>
        <p:txBody>
          <a:bodyPr/>
          <a:lstStyle/>
          <a:p>
            <a:fld id="{4C4AED10-FA4D-4B20-86C7-2FDE679F05D4}" type="datetime1">
              <a:rPr lang="it-IT" smtClean="0"/>
              <a:t>16/04/2024</a:t>
            </a:fld>
            <a:endParaRPr lang="it-IT"/>
          </a:p>
        </p:txBody>
      </p:sp>
      <p:sp>
        <p:nvSpPr>
          <p:cNvPr id="6" name="Segnaposto piè di pagina 5">
            <a:extLst>
              <a:ext uri="{FF2B5EF4-FFF2-40B4-BE49-F238E27FC236}">
                <a16:creationId xmlns:a16="http://schemas.microsoft.com/office/drawing/2014/main" id="{554DD808-7EA8-4640-8B18-391FCD317D0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049291-2EA9-425E-9E46-D1012F614FC8}"/>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62892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48CA4C-F1F2-46BB-8A52-51468C3603C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3277387-CDFB-4575-9F0C-8EF4104D37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023D223A-696B-48CE-A3C9-875B848CC0FE}"/>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E6FB10F-7B03-44AA-B7B4-670B670C48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7275737C-AAB3-41EA-9198-6351DE0382F3}"/>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51BEA1A-D876-423D-A6A4-FC2661BD7752}"/>
              </a:ext>
            </a:extLst>
          </p:cNvPr>
          <p:cNvSpPr>
            <a:spLocks noGrp="1"/>
          </p:cNvSpPr>
          <p:nvPr>
            <p:ph type="dt" sz="half" idx="10"/>
          </p:nvPr>
        </p:nvSpPr>
        <p:spPr/>
        <p:txBody>
          <a:bodyPr/>
          <a:lstStyle/>
          <a:p>
            <a:fld id="{BF98953F-DB4B-426E-9B3E-D366A633787F}" type="datetime1">
              <a:rPr lang="it-IT" smtClean="0"/>
              <a:t>16/04/2024</a:t>
            </a:fld>
            <a:endParaRPr lang="it-IT"/>
          </a:p>
        </p:txBody>
      </p:sp>
      <p:sp>
        <p:nvSpPr>
          <p:cNvPr id="8" name="Segnaposto piè di pagina 7">
            <a:extLst>
              <a:ext uri="{FF2B5EF4-FFF2-40B4-BE49-F238E27FC236}">
                <a16:creationId xmlns:a16="http://schemas.microsoft.com/office/drawing/2014/main" id="{D5482BED-BC34-4DD7-B48D-0073FAFC186D}"/>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48218906-F96E-4BCF-84AF-6320F8B52CD7}"/>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216450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68E287-5390-4D65-9D76-040D4E7B687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34667A9-E890-45A1-AF2E-621ECB1E70FA}"/>
              </a:ext>
            </a:extLst>
          </p:cNvPr>
          <p:cNvSpPr>
            <a:spLocks noGrp="1"/>
          </p:cNvSpPr>
          <p:nvPr>
            <p:ph type="dt" sz="half" idx="10"/>
          </p:nvPr>
        </p:nvSpPr>
        <p:spPr/>
        <p:txBody>
          <a:bodyPr/>
          <a:lstStyle/>
          <a:p>
            <a:fld id="{3BC598DF-AA01-4A1C-8291-EB8BDB915C0B}" type="datetime1">
              <a:rPr lang="it-IT" smtClean="0"/>
              <a:t>16/04/2024</a:t>
            </a:fld>
            <a:endParaRPr lang="it-IT"/>
          </a:p>
        </p:txBody>
      </p:sp>
      <p:sp>
        <p:nvSpPr>
          <p:cNvPr id="4" name="Segnaposto piè di pagina 3">
            <a:extLst>
              <a:ext uri="{FF2B5EF4-FFF2-40B4-BE49-F238E27FC236}">
                <a16:creationId xmlns:a16="http://schemas.microsoft.com/office/drawing/2014/main" id="{1A39FFD6-41E8-4F3F-BDFB-9536B90B6E8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C3A9AD9-BCCA-4F86-8CA3-28607797CD7D}"/>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409111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5DCAD44-76E8-4702-8B64-A2959AA61A1D}"/>
              </a:ext>
            </a:extLst>
          </p:cNvPr>
          <p:cNvSpPr>
            <a:spLocks noGrp="1"/>
          </p:cNvSpPr>
          <p:nvPr>
            <p:ph type="dt" sz="half" idx="10"/>
          </p:nvPr>
        </p:nvSpPr>
        <p:spPr/>
        <p:txBody>
          <a:bodyPr/>
          <a:lstStyle/>
          <a:p>
            <a:fld id="{2DFAD1B1-D4DA-4308-895C-48323F2E7FBE}" type="datetime1">
              <a:rPr lang="it-IT" smtClean="0"/>
              <a:t>16/04/2024</a:t>
            </a:fld>
            <a:endParaRPr lang="it-IT"/>
          </a:p>
        </p:txBody>
      </p:sp>
      <p:sp>
        <p:nvSpPr>
          <p:cNvPr id="3" name="Segnaposto piè di pagina 2">
            <a:extLst>
              <a:ext uri="{FF2B5EF4-FFF2-40B4-BE49-F238E27FC236}">
                <a16:creationId xmlns:a16="http://schemas.microsoft.com/office/drawing/2014/main" id="{A02CE244-3370-49F7-AA2B-F9A7B7E9936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812A83F-5F03-4193-98D6-BFC6E6B0724F}"/>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148379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F02AD1-DB46-4A31-AFB6-A2A6125B04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4CD5CCA-E201-4334-973B-4F79E8D6DC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21A89FD-C62B-47A8-B2EB-5B27EB946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062E876F-2650-4235-8DEC-AEF2D979A089}"/>
              </a:ext>
            </a:extLst>
          </p:cNvPr>
          <p:cNvSpPr>
            <a:spLocks noGrp="1"/>
          </p:cNvSpPr>
          <p:nvPr>
            <p:ph type="dt" sz="half" idx="10"/>
          </p:nvPr>
        </p:nvSpPr>
        <p:spPr/>
        <p:txBody>
          <a:bodyPr/>
          <a:lstStyle/>
          <a:p>
            <a:fld id="{845AB1A2-E23E-445C-BCEC-B3B97F4C9E40}" type="datetime1">
              <a:rPr lang="it-IT" smtClean="0"/>
              <a:t>16/04/2024</a:t>
            </a:fld>
            <a:endParaRPr lang="it-IT"/>
          </a:p>
        </p:txBody>
      </p:sp>
      <p:sp>
        <p:nvSpPr>
          <p:cNvPr id="6" name="Segnaposto piè di pagina 5">
            <a:extLst>
              <a:ext uri="{FF2B5EF4-FFF2-40B4-BE49-F238E27FC236}">
                <a16:creationId xmlns:a16="http://schemas.microsoft.com/office/drawing/2014/main" id="{BF3C0947-7B6F-46F9-9820-B3A00F3A5A09}"/>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2271780-0C9B-4AE7-B0C5-9FD0B66CBF06}"/>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2971432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20219-F3BC-452F-B778-CA184DCFA17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58227C4-67C3-4A9B-9D23-4DAC20545A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16E9A1D-7AD3-4D1A-97BE-E55CEAC8E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CCF72794-70A4-486B-A0A5-C5EB92E8C336}"/>
              </a:ext>
            </a:extLst>
          </p:cNvPr>
          <p:cNvSpPr>
            <a:spLocks noGrp="1"/>
          </p:cNvSpPr>
          <p:nvPr>
            <p:ph type="dt" sz="half" idx="10"/>
          </p:nvPr>
        </p:nvSpPr>
        <p:spPr/>
        <p:txBody>
          <a:bodyPr/>
          <a:lstStyle/>
          <a:p>
            <a:fld id="{1D1A96BD-D3AF-4B29-97BB-2516ED1C97E1}" type="datetime1">
              <a:rPr lang="it-IT" smtClean="0"/>
              <a:t>16/04/2024</a:t>
            </a:fld>
            <a:endParaRPr lang="it-IT"/>
          </a:p>
        </p:txBody>
      </p:sp>
      <p:sp>
        <p:nvSpPr>
          <p:cNvPr id="6" name="Segnaposto piè di pagina 5">
            <a:extLst>
              <a:ext uri="{FF2B5EF4-FFF2-40B4-BE49-F238E27FC236}">
                <a16:creationId xmlns:a16="http://schemas.microsoft.com/office/drawing/2014/main" id="{B6F97BE0-E370-44EC-872B-DC7B673D943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2E27AD3-D433-414B-89E5-4E820377D002}"/>
              </a:ext>
            </a:extLst>
          </p:cNvPr>
          <p:cNvSpPr>
            <a:spLocks noGrp="1"/>
          </p:cNvSpPr>
          <p:nvPr>
            <p:ph type="sldNum" sz="quarter" idx="12"/>
          </p:nvPr>
        </p:nvSpPr>
        <p:spPr/>
        <p:txBody>
          <a:bodyPr/>
          <a:lstStyle/>
          <a:p>
            <a:fld id="{4139BC9E-D646-4039-AC43-7101CD54E1CF}" type="slidenum">
              <a:rPr lang="it-IT" smtClean="0"/>
              <a:t>‹N›</a:t>
            </a:fld>
            <a:endParaRPr lang="it-IT"/>
          </a:p>
        </p:txBody>
      </p:sp>
    </p:spTree>
    <p:extLst>
      <p:ext uri="{BB962C8B-B14F-4D97-AF65-F5344CB8AC3E}">
        <p14:creationId xmlns:p14="http://schemas.microsoft.com/office/powerpoint/2010/main" val="407533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A18A0C8-3267-4759-B299-5C085FFB36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7D47DEF-3C40-4564-A6DC-26FDD31A60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63FCFB6-9713-4535-BE39-C92A112895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43CCC-F352-440B-A304-BA5C44CD60E5}" type="datetime1">
              <a:rPr lang="it-IT" smtClean="0"/>
              <a:t>16/04/2024</a:t>
            </a:fld>
            <a:endParaRPr lang="it-IT"/>
          </a:p>
        </p:txBody>
      </p:sp>
      <p:sp>
        <p:nvSpPr>
          <p:cNvPr id="5" name="Segnaposto piè di pagina 4">
            <a:extLst>
              <a:ext uri="{FF2B5EF4-FFF2-40B4-BE49-F238E27FC236}">
                <a16:creationId xmlns:a16="http://schemas.microsoft.com/office/drawing/2014/main" id="{2441F993-313D-499A-9802-9FD71AFE22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82EEA93-E074-468F-9530-9264C9DD14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9BC9E-D646-4039-AC43-7101CD54E1CF}" type="slidenum">
              <a:rPr lang="it-IT" smtClean="0"/>
              <a:t>‹N›</a:t>
            </a:fld>
            <a:endParaRPr lang="it-IT"/>
          </a:p>
        </p:txBody>
      </p:sp>
    </p:spTree>
    <p:extLst>
      <p:ext uri="{BB962C8B-B14F-4D97-AF65-F5344CB8AC3E}">
        <p14:creationId xmlns:p14="http://schemas.microsoft.com/office/powerpoint/2010/main" val="241775557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t.wikipedia.org/wiki/Cartesio" TargetMode="External"/><Relationship Id="rId2" Type="http://schemas.openxmlformats.org/officeDocument/2006/relationships/hyperlink" Target="https://it.wikipedia.org/wiki/Cartesio#cite_note-99" TargetMode="External"/><Relationship Id="rId1" Type="http://schemas.openxmlformats.org/officeDocument/2006/relationships/slideLayout" Target="../slideLayouts/slideLayout7.xml"/><Relationship Id="rId4" Type="http://schemas.openxmlformats.org/officeDocument/2006/relationships/hyperlink" Target="https://it.wikipedia.org/wiki/Realt%C3%A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71534A7-8671-499D-8B04-091316BB251C}"/>
              </a:ext>
            </a:extLst>
          </p:cNvPr>
          <p:cNvSpPr>
            <a:spLocks noGrp="1"/>
          </p:cNvSpPr>
          <p:nvPr>
            <p:ph type="sldNum" sz="quarter" idx="12"/>
          </p:nvPr>
        </p:nvSpPr>
        <p:spPr/>
        <p:txBody>
          <a:bodyPr/>
          <a:lstStyle/>
          <a:p>
            <a:fld id="{4139BC9E-D646-4039-AC43-7101CD54E1CF}" type="slidenum">
              <a:rPr lang="it-IT" smtClean="0"/>
              <a:t>1</a:t>
            </a:fld>
            <a:endParaRPr lang="it-IT"/>
          </a:p>
        </p:txBody>
      </p:sp>
      <p:sp>
        <p:nvSpPr>
          <p:cNvPr id="3" name="CasellaDiTesto 2">
            <a:extLst>
              <a:ext uri="{FF2B5EF4-FFF2-40B4-BE49-F238E27FC236}">
                <a16:creationId xmlns:a16="http://schemas.microsoft.com/office/drawing/2014/main" id="{C009D6FF-5A85-4184-8597-49315C76B9CB}"/>
              </a:ext>
            </a:extLst>
          </p:cNvPr>
          <p:cNvSpPr txBox="1"/>
          <p:nvPr/>
        </p:nvSpPr>
        <p:spPr>
          <a:xfrm>
            <a:off x="1838036" y="2196481"/>
            <a:ext cx="7333673" cy="1938992"/>
          </a:xfrm>
          <a:prstGeom prst="rect">
            <a:avLst/>
          </a:prstGeom>
          <a:noFill/>
        </p:spPr>
        <p:txBody>
          <a:bodyPr wrap="square" rtlCol="0">
            <a:spAutoFit/>
          </a:bodyPr>
          <a:lstStyle/>
          <a:p>
            <a:pPr algn="ctr"/>
            <a:r>
              <a:rPr lang="it-IT" sz="4000" b="1" dirty="0"/>
              <a:t>VII INCONTRO</a:t>
            </a:r>
          </a:p>
          <a:p>
            <a:pPr algn="ctr"/>
            <a:endParaRPr lang="it-IT" sz="4000" b="1" dirty="0"/>
          </a:p>
          <a:p>
            <a:pPr algn="ctr"/>
            <a:r>
              <a:rPr lang="it-IT" sz="4000" b="1" dirty="0"/>
              <a:t>L’EPOCA MODERNA</a:t>
            </a:r>
          </a:p>
        </p:txBody>
      </p:sp>
    </p:spTree>
    <p:extLst>
      <p:ext uri="{BB962C8B-B14F-4D97-AF65-F5344CB8AC3E}">
        <p14:creationId xmlns:p14="http://schemas.microsoft.com/office/powerpoint/2010/main" val="4214802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D322FCC0-90AB-41CC-9166-CD74D3F1B2EC}"/>
              </a:ext>
            </a:extLst>
          </p:cNvPr>
          <p:cNvSpPr>
            <a:spLocks noGrp="1"/>
          </p:cNvSpPr>
          <p:nvPr>
            <p:ph type="sldNum" sz="quarter" idx="12"/>
          </p:nvPr>
        </p:nvSpPr>
        <p:spPr/>
        <p:txBody>
          <a:bodyPr/>
          <a:lstStyle/>
          <a:p>
            <a:fld id="{4139BC9E-D646-4039-AC43-7101CD54E1CF}" type="slidenum">
              <a:rPr lang="it-IT" smtClean="0"/>
              <a:t>10</a:t>
            </a:fld>
            <a:endParaRPr lang="it-IT"/>
          </a:p>
        </p:txBody>
      </p:sp>
      <p:sp>
        <p:nvSpPr>
          <p:cNvPr id="3" name="CasellaDiTesto 2">
            <a:extLst>
              <a:ext uri="{FF2B5EF4-FFF2-40B4-BE49-F238E27FC236}">
                <a16:creationId xmlns:a16="http://schemas.microsoft.com/office/drawing/2014/main" id="{BC7D8519-659E-4DDE-97D8-3FAA60D259F3}"/>
              </a:ext>
            </a:extLst>
          </p:cNvPr>
          <p:cNvSpPr txBox="1"/>
          <p:nvPr/>
        </p:nvSpPr>
        <p:spPr>
          <a:xfrm>
            <a:off x="0" y="0"/>
            <a:ext cx="12022371" cy="6401753"/>
          </a:xfrm>
          <a:prstGeom prst="rect">
            <a:avLst/>
          </a:prstGeom>
          <a:noFill/>
        </p:spPr>
        <p:txBody>
          <a:bodyPr wrap="square" rtlCol="0">
            <a:spAutoFit/>
          </a:bodyPr>
          <a:lstStyle/>
          <a:p>
            <a:pPr algn="ctr"/>
            <a:r>
              <a:rPr lang="it-IT" sz="2800" b="1" dirty="0">
                <a:latin typeface="Arial" panose="020B0604020202020204" pitchFamily="34" charset="0"/>
                <a:cs typeface="Arial" panose="020B0604020202020204" pitchFamily="34" charset="0"/>
              </a:rPr>
              <a:t>H. BERGSON (1859-1941)</a:t>
            </a:r>
          </a:p>
          <a:p>
            <a:pPr>
              <a:tabLst>
                <a:tab pos="3856038" algn="l"/>
              </a:tabLst>
            </a:pPr>
            <a:r>
              <a:rPr lang="it-IT" sz="2200" dirty="0">
                <a:latin typeface="Arial" panose="020B0604020202020204" pitchFamily="34" charset="0"/>
                <a:cs typeface="Arial" panose="020B0604020202020204" pitchFamily="34" charset="0"/>
              </a:rPr>
              <a:t>Quando seguo con gli occhi sul quadrante di un orologio il movimento della lancetta che corrisponde alle oscillazioni del pendolo, </a:t>
            </a:r>
            <a:r>
              <a:rPr lang="it-IT" sz="2200" b="1" dirty="0">
                <a:latin typeface="Arial" panose="020B0604020202020204" pitchFamily="34" charset="0"/>
                <a:cs typeface="Arial" panose="020B0604020202020204" pitchFamily="34" charset="0"/>
              </a:rPr>
              <a:t>non misuro la durata</a:t>
            </a:r>
            <a:r>
              <a:rPr lang="it-IT" sz="2200" dirty="0">
                <a:latin typeface="Arial" panose="020B0604020202020204" pitchFamily="34" charset="0"/>
                <a:cs typeface="Arial" panose="020B0604020202020204" pitchFamily="34" charset="0"/>
              </a:rPr>
              <a:t>, come potrebbe sembrare: mi limito invece a </a:t>
            </a:r>
            <a:r>
              <a:rPr lang="it-IT" sz="2200" b="1" dirty="0">
                <a:latin typeface="Arial" panose="020B0604020202020204" pitchFamily="34" charset="0"/>
                <a:cs typeface="Arial" panose="020B0604020202020204" pitchFamily="34" charset="0"/>
              </a:rPr>
              <a:t>contare delle simultaneità</a:t>
            </a:r>
            <a:r>
              <a:rPr lang="it-IT" sz="2200" dirty="0">
                <a:latin typeface="Arial" panose="020B0604020202020204" pitchFamily="34" charset="0"/>
                <a:cs typeface="Arial" panose="020B0604020202020204" pitchFamily="34" charset="0"/>
              </a:rPr>
              <a:t>, cosa molto diversa. </a:t>
            </a:r>
            <a:r>
              <a:rPr lang="it-IT" sz="2200" b="1" dirty="0">
                <a:latin typeface="Arial" panose="020B0604020202020204" pitchFamily="34" charset="0"/>
                <a:cs typeface="Arial" panose="020B0604020202020204" pitchFamily="34" charset="0"/>
              </a:rPr>
              <a:t>Al di fuori di me</a:t>
            </a:r>
            <a:r>
              <a:rPr lang="it-IT" sz="2200" dirty="0">
                <a:latin typeface="Arial" panose="020B0604020202020204" pitchFamily="34" charset="0"/>
                <a:cs typeface="Arial" panose="020B0604020202020204" pitchFamily="34" charset="0"/>
              </a:rPr>
              <a:t>, nello spazio, vi è un’unica posizione delle lancette e del pendolo, in quanto non resta nulla delle posizioni passate. </a:t>
            </a:r>
            <a:r>
              <a:rPr lang="it-IT" sz="2200" b="1" dirty="0">
                <a:latin typeface="Arial" panose="020B0604020202020204" pitchFamily="34" charset="0"/>
                <a:cs typeface="Arial" panose="020B0604020202020204" pitchFamily="34" charset="0"/>
              </a:rPr>
              <a:t>Dentro di me</a:t>
            </a:r>
            <a:r>
              <a:rPr lang="it-IT" sz="2200" dirty="0">
                <a:latin typeface="Arial" panose="020B0604020202020204" pitchFamily="34" charset="0"/>
                <a:cs typeface="Arial" panose="020B0604020202020204" pitchFamily="34" charset="0"/>
              </a:rPr>
              <a:t>, si svolge un processo di organizzazione o di mutua compenetrazione dei fatti di coscienza che costituisce la vera durata […] Mi rappresento ciò che io chiamo le oscillazioni passate del pendolo, nello stesso tempo in cui percepisco l’oscillazione attuale, proprio perché io duro in questo modo. </a:t>
            </a:r>
            <a:r>
              <a:rPr lang="it-IT" sz="2200" b="1" dirty="0">
                <a:latin typeface="Arial" panose="020B0604020202020204" pitchFamily="34" charset="0"/>
                <a:cs typeface="Arial" panose="020B0604020202020204" pitchFamily="34" charset="0"/>
              </a:rPr>
              <a:t>Sopprimiamo ora</a:t>
            </a:r>
            <a:r>
              <a:rPr lang="it-IT" sz="2200" dirty="0">
                <a:latin typeface="Arial" panose="020B0604020202020204" pitchFamily="34" charset="0"/>
                <a:cs typeface="Arial" panose="020B0604020202020204" pitchFamily="34" charset="0"/>
              </a:rPr>
              <a:t>, per un istante , </a:t>
            </a:r>
            <a:r>
              <a:rPr lang="it-IT" sz="2200" b="1" dirty="0">
                <a:latin typeface="Arial" panose="020B0604020202020204" pitchFamily="34" charset="0"/>
                <a:cs typeface="Arial" panose="020B0604020202020204" pitchFamily="34" charset="0"/>
              </a:rPr>
              <a:t>l’io che pensa </a:t>
            </a:r>
            <a:r>
              <a:rPr lang="it-IT" sz="2200" dirty="0">
                <a:latin typeface="Arial" panose="020B0604020202020204" pitchFamily="34" charset="0"/>
                <a:cs typeface="Arial" panose="020B0604020202020204" pitchFamily="34" charset="0"/>
              </a:rPr>
              <a:t>queste cosiddette oscillazioni successive; avremo sempre una sola oscillazione del pendolo, anzi una sola posizione di questo pendolo, e </a:t>
            </a:r>
            <a:r>
              <a:rPr lang="it-IT" sz="2200" b="1" dirty="0">
                <a:latin typeface="Arial" panose="020B0604020202020204" pitchFamily="34" charset="0"/>
                <a:cs typeface="Arial" panose="020B0604020202020204" pitchFamily="34" charset="0"/>
              </a:rPr>
              <a:t>quindi nessuna durata</a:t>
            </a:r>
            <a:r>
              <a:rPr lang="it-IT" sz="2200" dirty="0">
                <a:latin typeface="Arial" panose="020B0604020202020204" pitchFamily="34" charset="0"/>
                <a:cs typeface="Arial" panose="020B0604020202020204" pitchFamily="34" charset="0"/>
              </a:rPr>
              <a:t>.</a:t>
            </a:r>
          </a:p>
          <a:p>
            <a:pPr>
              <a:tabLst>
                <a:tab pos="3856038" algn="l"/>
              </a:tabLst>
            </a:pPr>
            <a:r>
              <a:rPr lang="it-IT" sz="2200" dirty="0">
                <a:latin typeface="Arial" panose="020B0604020202020204" pitchFamily="34" charset="0"/>
                <a:cs typeface="Arial" panose="020B0604020202020204" pitchFamily="34" charset="0"/>
              </a:rPr>
              <a:t> </a:t>
            </a:r>
            <a:r>
              <a:rPr lang="it-IT" sz="2200" b="1" dirty="0">
                <a:latin typeface="Arial" panose="020B0604020202020204" pitchFamily="34" charset="0"/>
                <a:cs typeface="Arial" panose="020B0604020202020204" pitchFamily="34" charset="0"/>
              </a:rPr>
              <a:t>Sopprimiamo, d’altra parte, il pendolo e le sue oscillazioni,</a:t>
            </a:r>
          </a:p>
          <a:p>
            <a:pPr>
              <a:tabLst>
                <a:tab pos="3856038" algn="l"/>
              </a:tabLst>
            </a:pPr>
            <a:r>
              <a:rPr lang="it-IT" sz="2200" b="1" dirty="0">
                <a:latin typeface="Arial" panose="020B0604020202020204" pitchFamily="34" charset="0"/>
                <a:cs typeface="Arial" panose="020B0604020202020204" pitchFamily="34" charset="0"/>
              </a:rPr>
              <a:t> avremo solo la durata eterogenea dell’io</a:t>
            </a:r>
            <a:r>
              <a:rPr lang="it-IT" sz="2200" dirty="0">
                <a:latin typeface="Arial" panose="020B0604020202020204" pitchFamily="34" charset="0"/>
                <a:cs typeface="Arial" panose="020B0604020202020204" pitchFamily="34" charset="0"/>
              </a:rPr>
              <a:t>. Così […] </a:t>
            </a:r>
          </a:p>
          <a:p>
            <a:pPr>
              <a:tabLst>
                <a:tab pos="3856038" algn="l"/>
              </a:tabLst>
            </a:pPr>
            <a:r>
              <a:rPr lang="it-IT" sz="2200" dirty="0">
                <a:latin typeface="Arial" panose="020B0604020202020204" pitchFamily="34" charset="0"/>
                <a:cs typeface="Arial" panose="020B0604020202020204" pitchFamily="34" charset="0"/>
              </a:rPr>
              <a:t>al di fuori dell’io[…avremo] assenza di successione, </a:t>
            </a:r>
          </a:p>
          <a:p>
            <a:pPr>
              <a:tabLst>
                <a:tab pos="3856038" algn="l"/>
              </a:tabLst>
            </a:pPr>
            <a:r>
              <a:rPr lang="it-IT" sz="2200" dirty="0">
                <a:latin typeface="Arial" panose="020B0604020202020204" pitchFamily="34" charset="0"/>
                <a:cs typeface="Arial" panose="020B0604020202020204" pitchFamily="34" charset="0"/>
              </a:rPr>
              <a:t>in quanto </a:t>
            </a:r>
            <a:r>
              <a:rPr lang="it-IT" sz="2200" b="1" dirty="0">
                <a:latin typeface="Arial" panose="020B0604020202020204" pitchFamily="34" charset="0"/>
                <a:cs typeface="Arial" panose="020B0604020202020204" pitchFamily="34" charset="0"/>
              </a:rPr>
              <a:t>la successione esiste solo per uno spettatore </a:t>
            </a:r>
          </a:p>
          <a:p>
            <a:pPr>
              <a:tabLst>
                <a:tab pos="3856038" algn="l"/>
              </a:tabLst>
            </a:pPr>
            <a:r>
              <a:rPr lang="it-IT" sz="2200" b="1" dirty="0">
                <a:latin typeface="Arial" panose="020B0604020202020204" pitchFamily="34" charset="0"/>
                <a:cs typeface="Arial" panose="020B0604020202020204" pitchFamily="34" charset="0"/>
              </a:rPr>
              <a:t>cosciente che ricordi il passato e giustapponga le due oscillazioni.</a:t>
            </a:r>
          </a:p>
          <a:p>
            <a:pPr>
              <a:tabLst>
                <a:tab pos="3856038" algn="l"/>
              </a:tabLst>
            </a:pPr>
            <a:endParaRPr lang="it-IT" sz="1200" b="1" dirty="0">
              <a:latin typeface="Arial" panose="020B0604020202020204" pitchFamily="34" charset="0"/>
              <a:cs typeface="Arial" panose="020B0604020202020204" pitchFamily="34" charset="0"/>
            </a:endParaRPr>
          </a:p>
          <a:p>
            <a:pPr>
              <a:tabLst>
                <a:tab pos="3856038" algn="l"/>
              </a:tabLst>
            </a:pPr>
            <a:r>
              <a:rPr lang="it-IT" sz="1200" i="1" dirty="0">
                <a:latin typeface="Arial" panose="020B0604020202020204" pitchFamily="34" charset="0"/>
                <a:cs typeface="Arial" panose="020B0604020202020204" pitchFamily="34" charset="0"/>
              </a:rPr>
              <a:t>H Bergson, Saggio sui dati immediati della coscienza, Milano 1986, p. 63</a:t>
            </a:r>
          </a:p>
          <a:p>
            <a:endParaRPr lang="it-I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9040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D534E6E-2791-4649-B396-E9606269AFC9}"/>
              </a:ext>
            </a:extLst>
          </p:cNvPr>
          <p:cNvSpPr>
            <a:spLocks noGrp="1"/>
          </p:cNvSpPr>
          <p:nvPr>
            <p:ph type="sldNum" sz="quarter" idx="12"/>
          </p:nvPr>
        </p:nvSpPr>
        <p:spPr/>
        <p:txBody>
          <a:bodyPr/>
          <a:lstStyle/>
          <a:p>
            <a:fld id="{4139BC9E-D646-4039-AC43-7101CD54E1CF}" type="slidenum">
              <a:rPr lang="it-IT" smtClean="0"/>
              <a:t>11</a:t>
            </a:fld>
            <a:endParaRPr lang="it-IT"/>
          </a:p>
        </p:txBody>
      </p:sp>
      <p:sp>
        <p:nvSpPr>
          <p:cNvPr id="3" name="CasellaDiTesto 2">
            <a:extLst>
              <a:ext uri="{FF2B5EF4-FFF2-40B4-BE49-F238E27FC236}">
                <a16:creationId xmlns:a16="http://schemas.microsoft.com/office/drawing/2014/main" id="{FFD51AE9-63A1-4CB2-9A82-35275016383C}"/>
              </a:ext>
            </a:extLst>
          </p:cNvPr>
          <p:cNvSpPr txBox="1"/>
          <p:nvPr/>
        </p:nvSpPr>
        <p:spPr>
          <a:xfrm>
            <a:off x="136497" y="469128"/>
            <a:ext cx="11919005" cy="5970865"/>
          </a:xfrm>
          <a:prstGeom prst="rect">
            <a:avLst/>
          </a:prstGeom>
          <a:noFill/>
        </p:spPr>
        <p:txBody>
          <a:bodyPr wrap="square" rtlCol="0">
            <a:spAutoFit/>
          </a:bodyPr>
          <a:lstStyle/>
          <a:p>
            <a:r>
              <a:rPr lang="it-IT" sz="2800" b="1" dirty="0"/>
              <a:t>TEMPO DELLA SCIENZA				TEMPO DELLA COSCIENZA</a:t>
            </a:r>
          </a:p>
          <a:p>
            <a:endParaRPr lang="it-IT" sz="2400" b="1" dirty="0"/>
          </a:p>
          <a:p>
            <a:endParaRPr lang="it-IT" dirty="0"/>
          </a:p>
          <a:p>
            <a:r>
              <a:rPr lang="it-IT" sz="2400" b="1" dirty="0"/>
              <a:t>Successione omogenea di istanti</a:t>
            </a:r>
            <a:r>
              <a:rPr lang="it-IT" dirty="0"/>
              <a:t>			</a:t>
            </a:r>
            <a:r>
              <a:rPr lang="it-IT" sz="2400" b="1" dirty="0"/>
              <a:t>Flusso continuo</a:t>
            </a:r>
          </a:p>
          <a:p>
            <a:endParaRPr lang="it-IT" sz="2400" b="1" dirty="0"/>
          </a:p>
          <a:p>
            <a:endParaRPr lang="it-IT" dirty="0"/>
          </a:p>
          <a:p>
            <a:endParaRPr lang="it-IT" dirty="0"/>
          </a:p>
          <a:p>
            <a:r>
              <a:rPr lang="it-IT" sz="2400" b="1" dirty="0"/>
              <a:t>Tempo esteriore misurabile	</a:t>
            </a:r>
            <a:r>
              <a:rPr lang="it-IT" dirty="0"/>
              <a:t>			</a:t>
            </a:r>
            <a:r>
              <a:rPr lang="it-IT" sz="2400" b="1" dirty="0"/>
              <a:t>Durata del passato nel presente 								(memoria)</a:t>
            </a:r>
          </a:p>
          <a:p>
            <a:r>
              <a:rPr lang="it-IT" dirty="0"/>
              <a:t>							 </a:t>
            </a:r>
            <a:r>
              <a:rPr lang="it-IT" sz="2400" b="1" dirty="0"/>
              <a:t>e del presente nel futuro 									(progetto)</a:t>
            </a:r>
          </a:p>
          <a:p>
            <a:endParaRPr lang="it-IT" sz="2400" b="1" dirty="0"/>
          </a:p>
          <a:p>
            <a:endParaRPr lang="it-IT" dirty="0"/>
          </a:p>
          <a:p>
            <a:endParaRPr lang="it-IT" dirty="0"/>
          </a:p>
          <a:p>
            <a:r>
              <a:rPr lang="it-IT" sz="2400" b="1" dirty="0"/>
              <a:t>Che possiede valore pratico 	</a:t>
            </a:r>
            <a:r>
              <a:rPr lang="it-IT" dirty="0"/>
              <a:t>	                                    </a:t>
            </a:r>
            <a:r>
              <a:rPr lang="it-IT" sz="2400" b="1" dirty="0"/>
              <a:t>Esso è un tempo interiore dal </a:t>
            </a:r>
          </a:p>
          <a:p>
            <a:r>
              <a:rPr lang="it-IT" sz="2400" b="1" dirty="0"/>
              <a:t>ai fini della vita sociale		                            carattere </a:t>
            </a:r>
            <a:r>
              <a:rPr lang="it-IT" dirty="0"/>
              <a:t> </a:t>
            </a:r>
            <a:r>
              <a:rPr lang="it-IT" sz="2400" b="1" dirty="0"/>
              <a:t>qualitativo che riguarda</a:t>
            </a:r>
          </a:p>
          <a:p>
            <a:r>
              <a:rPr lang="it-IT" dirty="0"/>
              <a:t>							  </a:t>
            </a:r>
            <a:r>
              <a:rPr lang="it-IT" sz="2400" b="1" dirty="0"/>
              <a:t>gli eventi significativi della nostra vita</a:t>
            </a:r>
          </a:p>
        </p:txBody>
      </p:sp>
      <p:sp>
        <p:nvSpPr>
          <p:cNvPr id="4" name="Freccia in giù 3">
            <a:extLst>
              <a:ext uri="{FF2B5EF4-FFF2-40B4-BE49-F238E27FC236}">
                <a16:creationId xmlns:a16="http://schemas.microsoft.com/office/drawing/2014/main" id="{D6326CE4-D60A-4FE0-B15A-E4F2F871D347}"/>
              </a:ext>
            </a:extLst>
          </p:cNvPr>
          <p:cNvSpPr/>
          <p:nvPr/>
        </p:nvSpPr>
        <p:spPr>
          <a:xfrm>
            <a:off x="1526650" y="1001865"/>
            <a:ext cx="484632" cy="461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C575A138-F707-456F-98E8-CCCF8B9BFDB8}"/>
              </a:ext>
            </a:extLst>
          </p:cNvPr>
          <p:cNvSpPr/>
          <p:nvPr/>
        </p:nvSpPr>
        <p:spPr>
          <a:xfrm>
            <a:off x="1526650" y="2307205"/>
            <a:ext cx="484632" cy="4611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DFC10189-713D-42DB-8DEF-2203E77D3CB3}"/>
              </a:ext>
            </a:extLst>
          </p:cNvPr>
          <p:cNvSpPr/>
          <p:nvPr/>
        </p:nvSpPr>
        <p:spPr>
          <a:xfrm>
            <a:off x="1573960" y="3429000"/>
            <a:ext cx="484632" cy="16757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a:extLst>
              <a:ext uri="{FF2B5EF4-FFF2-40B4-BE49-F238E27FC236}">
                <a16:creationId xmlns:a16="http://schemas.microsoft.com/office/drawing/2014/main" id="{4518AC00-C88A-4C30-9FB4-FB028C2C3CBD}"/>
              </a:ext>
            </a:extLst>
          </p:cNvPr>
          <p:cNvSpPr/>
          <p:nvPr/>
        </p:nvSpPr>
        <p:spPr>
          <a:xfrm>
            <a:off x="7434469" y="1001865"/>
            <a:ext cx="484632" cy="58044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id="{F1439321-657C-4000-87B4-2E61370A72EC}"/>
              </a:ext>
            </a:extLst>
          </p:cNvPr>
          <p:cNvSpPr/>
          <p:nvPr/>
        </p:nvSpPr>
        <p:spPr>
          <a:xfrm>
            <a:off x="7434469" y="2187936"/>
            <a:ext cx="484632" cy="58044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F58E9EF6-20BE-42C9-90A1-52C38568E621}"/>
              </a:ext>
            </a:extLst>
          </p:cNvPr>
          <p:cNvSpPr/>
          <p:nvPr/>
        </p:nvSpPr>
        <p:spPr>
          <a:xfrm>
            <a:off x="7434469" y="4676693"/>
            <a:ext cx="484632" cy="580445"/>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0782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D651ADB-60FB-46F3-8363-24F622EF2FBD}"/>
              </a:ext>
            </a:extLst>
          </p:cNvPr>
          <p:cNvSpPr>
            <a:spLocks noGrp="1"/>
          </p:cNvSpPr>
          <p:nvPr>
            <p:ph type="sldNum" sz="quarter" idx="12"/>
          </p:nvPr>
        </p:nvSpPr>
        <p:spPr/>
        <p:txBody>
          <a:bodyPr/>
          <a:lstStyle/>
          <a:p>
            <a:fld id="{4139BC9E-D646-4039-AC43-7101CD54E1CF}" type="slidenum">
              <a:rPr lang="it-IT" smtClean="0"/>
              <a:t>12</a:t>
            </a:fld>
            <a:endParaRPr lang="it-IT"/>
          </a:p>
        </p:txBody>
      </p:sp>
      <p:sp>
        <p:nvSpPr>
          <p:cNvPr id="3" name="CasellaDiTesto 2">
            <a:extLst>
              <a:ext uri="{FF2B5EF4-FFF2-40B4-BE49-F238E27FC236}">
                <a16:creationId xmlns:a16="http://schemas.microsoft.com/office/drawing/2014/main" id="{B30A8B50-ACC9-45D7-BBF6-39D74FEBBE35}"/>
              </a:ext>
            </a:extLst>
          </p:cNvPr>
          <p:cNvSpPr txBox="1"/>
          <p:nvPr/>
        </p:nvSpPr>
        <p:spPr>
          <a:xfrm>
            <a:off x="166256" y="-127000"/>
            <a:ext cx="11841018" cy="7848302"/>
          </a:xfrm>
          <a:prstGeom prst="rect">
            <a:avLst/>
          </a:prstGeom>
          <a:noFill/>
        </p:spPr>
        <p:txBody>
          <a:bodyPr wrap="square" rtlCol="0">
            <a:spAutoFit/>
          </a:bodyPr>
          <a:lstStyle/>
          <a:p>
            <a:pPr algn="ctr"/>
            <a:r>
              <a:rPr lang="it-IT" sz="2800" b="1" dirty="0"/>
              <a:t>ESISTE LA MATERIA da un punto di vista logico?</a:t>
            </a:r>
          </a:p>
          <a:p>
            <a:endParaRPr lang="it-IT" dirty="0"/>
          </a:p>
          <a:p>
            <a:r>
              <a:rPr lang="it-IT" sz="2200" b="1" dirty="0"/>
              <a:t>René Descartes </a:t>
            </a:r>
            <a:r>
              <a:rPr lang="it-IT" sz="2200" dirty="0"/>
              <a:t>(1596-1650)</a:t>
            </a:r>
          </a:p>
          <a:p>
            <a:endParaRPr lang="it-IT" sz="2200" dirty="0"/>
          </a:p>
          <a:p>
            <a:pPr algn="ctr"/>
            <a:r>
              <a:rPr lang="it-IT" sz="2200" dirty="0"/>
              <a:t>Dubbio metodico (</a:t>
            </a:r>
            <a:r>
              <a:rPr lang="it-IT" sz="2200" dirty="0" err="1"/>
              <a:t>epoché</a:t>
            </a:r>
            <a:r>
              <a:rPr lang="it-IT" sz="2200" dirty="0"/>
              <a:t>)			Cogito ergo sum</a:t>
            </a:r>
          </a:p>
          <a:p>
            <a:pPr algn="ctr"/>
            <a:endParaRPr lang="it-IT" sz="2200" dirty="0"/>
          </a:p>
          <a:p>
            <a:endParaRPr lang="it-IT" sz="2200" dirty="0"/>
          </a:p>
          <a:p>
            <a:pPr algn="ctr"/>
            <a:r>
              <a:rPr lang="it-IT" sz="2200" b="1" i="1" dirty="0"/>
              <a:t>                  </a:t>
            </a:r>
            <a:r>
              <a:rPr lang="it-IT" sz="2400" b="1" i="1" dirty="0"/>
              <a:t>Io </a:t>
            </a:r>
            <a:r>
              <a:rPr lang="it-IT" sz="2400" b="1" dirty="0"/>
              <a:t>penso, dunque </a:t>
            </a:r>
            <a:r>
              <a:rPr lang="it-IT" sz="2400" b="1" i="1" dirty="0"/>
              <a:t>io</a:t>
            </a:r>
            <a:r>
              <a:rPr lang="it-IT" sz="2400" b="1" dirty="0"/>
              <a:t> sono!</a:t>
            </a:r>
          </a:p>
          <a:p>
            <a:endParaRPr lang="it-IT" sz="2200" dirty="0"/>
          </a:p>
          <a:p>
            <a:pPr algn="ctr"/>
            <a:r>
              <a:rPr lang="it-IT" sz="2200" dirty="0"/>
              <a:t>                                                  Io vedo un tavolo marrone?       oppure       Il tavolo marrone è visto?</a:t>
            </a:r>
          </a:p>
          <a:p>
            <a:endParaRPr lang="it-IT" sz="2200" dirty="0"/>
          </a:p>
          <a:p>
            <a:endParaRPr lang="it-IT" sz="2200" dirty="0"/>
          </a:p>
          <a:p>
            <a:pPr algn="ctr"/>
            <a:r>
              <a:rPr lang="it-IT" sz="2200" dirty="0"/>
              <a:t>                            Tutti vediamo questo tavolo marrone</a:t>
            </a:r>
          </a:p>
          <a:p>
            <a:pPr algn="ctr"/>
            <a:endParaRPr lang="it-IT" sz="2200" dirty="0"/>
          </a:p>
          <a:p>
            <a:pPr algn="ctr"/>
            <a:endParaRPr lang="it-IT" sz="2200" dirty="0"/>
          </a:p>
          <a:p>
            <a:pPr algn="ctr"/>
            <a:r>
              <a:rPr lang="it-IT" sz="2200" dirty="0"/>
              <a:t>Però anche gli altri individui potrebbero essere un insieme di dati percettivi fallaci</a:t>
            </a:r>
          </a:p>
          <a:p>
            <a:pPr algn="ctr"/>
            <a:endParaRPr lang="it-IT" sz="2200" dirty="0"/>
          </a:p>
          <a:p>
            <a:pPr algn="ctr"/>
            <a:r>
              <a:rPr lang="it-IT" sz="2200" b="1" dirty="0"/>
              <a:t>NOI SAPPIAMO ISTINTIVAMENTE CHE L’OGGETTO PERCEPITO ESISTE</a:t>
            </a:r>
          </a:p>
          <a:p>
            <a:pPr algn="ctr"/>
            <a:endParaRPr lang="it-IT" sz="2200" b="1" dirty="0"/>
          </a:p>
          <a:p>
            <a:pPr algn="ctr"/>
            <a:r>
              <a:rPr lang="it-IT" sz="2200" b="1" dirty="0"/>
              <a:t>DA UN PUNTO DI VISTA LOGICO LA NEGAZIONE DELL’ESISTENZA NON E’ PERO’ CONTADDITTORIA</a:t>
            </a:r>
          </a:p>
          <a:p>
            <a:endParaRPr lang="it-IT" sz="2200" dirty="0"/>
          </a:p>
          <a:p>
            <a:endParaRPr lang="it-IT" dirty="0"/>
          </a:p>
          <a:p>
            <a:endParaRPr lang="it-IT" dirty="0"/>
          </a:p>
        </p:txBody>
      </p:sp>
      <p:sp>
        <p:nvSpPr>
          <p:cNvPr id="4" name="Freccia a destra 3">
            <a:extLst>
              <a:ext uri="{FF2B5EF4-FFF2-40B4-BE49-F238E27FC236}">
                <a16:creationId xmlns:a16="http://schemas.microsoft.com/office/drawing/2014/main" id="{FBAC9A38-A548-44A4-8091-CADB2C43B9A2}"/>
              </a:ext>
            </a:extLst>
          </p:cNvPr>
          <p:cNvSpPr/>
          <p:nvPr/>
        </p:nvSpPr>
        <p:spPr>
          <a:xfrm>
            <a:off x="5698837" y="128385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DC049C4D-BB03-49C0-937F-DCDFCB300B5A}"/>
              </a:ext>
            </a:extLst>
          </p:cNvPr>
          <p:cNvSpPr/>
          <p:nvPr/>
        </p:nvSpPr>
        <p:spPr>
          <a:xfrm rot="5400000">
            <a:off x="6413408" y="1738884"/>
            <a:ext cx="73152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77B0FA72-8E74-4C8E-A639-9BA2A8292382}"/>
              </a:ext>
            </a:extLst>
          </p:cNvPr>
          <p:cNvSpPr/>
          <p:nvPr/>
        </p:nvSpPr>
        <p:spPr>
          <a:xfrm rot="5400000">
            <a:off x="6413408" y="4502578"/>
            <a:ext cx="73152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496508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97C1AFB-E8C4-4C0C-A082-96D35CD1C197}"/>
              </a:ext>
            </a:extLst>
          </p:cNvPr>
          <p:cNvSpPr>
            <a:spLocks noGrp="1"/>
          </p:cNvSpPr>
          <p:nvPr>
            <p:ph type="sldNum" sz="quarter" idx="12"/>
          </p:nvPr>
        </p:nvSpPr>
        <p:spPr/>
        <p:txBody>
          <a:bodyPr/>
          <a:lstStyle/>
          <a:p>
            <a:fld id="{4139BC9E-D646-4039-AC43-7101CD54E1CF}" type="slidenum">
              <a:rPr lang="it-IT" smtClean="0"/>
              <a:t>13</a:t>
            </a:fld>
            <a:endParaRPr lang="it-IT"/>
          </a:p>
        </p:txBody>
      </p:sp>
      <p:sp>
        <p:nvSpPr>
          <p:cNvPr id="3" name="CasellaDiTesto 2">
            <a:extLst>
              <a:ext uri="{FF2B5EF4-FFF2-40B4-BE49-F238E27FC236}">
                <a16:creationId xmlns:a16="http://schemas.microsoft.com/office/drawing/2014/main" id="{7DE32243-C2C4-4002-87BE-86740E96A805}"/>
              </a:ext>
            </a:extLst>
          </p:cNvPr>
          <p:cNvSpPr txBox="1"/>
          <p:nvPr/>
        </p:nvSpPr>
        <p:spPr>
          <a:xfrm>
            <a:off x="64655" y="139360"/>
            <a:ext cx="12127345" cy="3877985"/>
          </a:xfrm>
          <a:prstGeom prst="rect">
            <a:avLst/>
          </a:prstGeom>
          <a:noFill/>
        </p:spPr>
        <p:txBody>
          <a:bodyPr wrap="square" rtlCol="0">
            <a:spAutoFit/>
          </a:bodyPr>
          <a:lstStyle/>
          <a:p>
            <a:pPr lvl="1"/>
            <a:r>
              <a:rPr lang="it-IT" sz="2400" dirty="0"/>
              <a:t> </a:t>
            </a:r>
            <a:r>
              <a:rPr lang="it-IT" sz="2800" b="1" dirty="0"/>
              <a:t>UN OGGETTO CHE NON E’ PERCEPITO DA UN ENTE COSCIENTE ESISTE?</a:t>
            </a:r>
          </a:p>
          <a:p>
            <a:pPr marL="971550" lvl="1" indent="-514350">
              <a:buFont typeface="+mj-lt"/>
              <a:buAutoNum type="romanUcPeriod"/>
            </a:pPr>
            <a:r>
              <a:rPr lang="it-IT" sz="2400" b="1" dirty="0"/>
              <a:t>Un pianeta in una qualsiasi galassia che non è conosciuto (percepito) da nessuno, esiste?</a:t>
            </a:r>
          </a:p>
          <a:p>
            <a:pPr marL="971550" lvl="1" indent="-514350">
              <a:buFont typeface="+mj-lt"/>
              <a:buAutoNum type="romanUcPeriod"/>
            </a:pPr>
            <a:r>
              <a:rPr lang="it-IT" sz="2400" b="1" dirty="0"/>
              <a:t>Un tavolo esiste di per sé o solo nella nostra mente?</a:t>
            </a:r>
          </a:p>
          <a:p>
            <a:pPr lvl="1" algn="ctr"/>
            <a:r>
              <a:rPr lang="it-IT" sz="2400" b="1" dirty="0"/>
              <a:t>«Esse est </a:t>
            </a:r>
            <a:r>
              <a:rPr lang="it-IT" sz="2400" b="1" dirty="0" err="1"/>
              <a:t>percipi</a:t>
            </a:r>
            <a:r>
              <a:rPr lang="it-IT" sz="2400" b="1" dirty="0"/>
              <a:t>»</a:t>
            </a:r>
          </a:p>
          <a:p>
            <a:pPr lvl="1" algn="ctr"/>
            <a:endParaRPr lang="it-IT" sz="2400" b="1" dirty="0"/>
          </a:p>
          <a:p>
            <a:pPr lvl="1"/>
            <a:r>
              <a:rPr lang="it-IT" sz="2000" b="1" dirty="0"/>
              <a:t>«Le idee che ci facciamo delle cose sono tutto ciò che possiamo dire della materia</a:t>
            </a:r>
            <a:r>
              <a:rPr lang="it-IT" sz="2000" dirty="0"/>
              <a:t>. </a:t>
            </a:r>
            <a:r>
              <a:rPr lang="it-IT" sz="2000" b="1" dirty="0"/>
              <a:t>Perciò per "materia" si deve intendere una sostanza inerte e priva di alcun senso, della quale però si pensa che abbia estensione, forma e movimento.</a:t>
            </a:r>
            <a:r>
              <a:rPr lang="it-IT" sz="2000" dirty="0"/>
              <a:t> È quindi chiaro che la nozione stessa di ciò che viene chiamato "materia" o "sostanza corporea" è contraddittoria. Non è quindi il caso di spendere altro tempo per dimostrarne l'assurdità.»</a:t>
            </a:r>
          </a:p>
          <a:p>
            <a:pPr lvl="1"/>
            <a:r>
              <a:rPr lang="it-IT" i="1" dirty="0"/>
              <a:t>Berkeley, Trattato sui principi della conoscenza umana</a:t>
            </a:r>
          </a:p>
        </p:txBody>
      </p:sp>
      <p:sp>
        <p:nvSpPr>
          <p:cNvPr id="14" name="CasellaDiTesto 13">
            <a:extLst>
              <a:ext uri="{FF2B5EF4-FFF2-40B4-BE49-F238E27FC236}">
                <a16:creationId xmlns:a16="http://schemas.microsoft.com/office/drawing/2014/main" id="{D4C493EE-2E97-4507-8BFE-8DB543B59C14}"/>
              </a:ext>
            </a:extLst>
          </p:cNvPr>
          <p:cNvSpPr txBox="1"/>
          <p:nvPr/>
        </p:nvSpPr>
        <p:spPr>
          <a:xfrm>
            <a:off x="3456709" y="4478962"/>
            <a:ext cx="5153891" cy="523220"/>
          </a:xfrm>
          <a:prstGeom prst="rect">
            <a:avLst/>
          </a:prstGeom>
          <a:noFill/>
        </p:spPr>
        <p:txBody>
          <a:bodyPr wrap="square" rtlCol="0">
            <a:spAutoFit/>
          </a:bodyPr>
          <a:lstStyle/>
          <a:p>
            <a:r>
              <a:rPr lang="it-IT" sz="2800" b="1" dirty="0"/>
              <a:t>Noi SAPPIAMO o CONOSCIAMO?</a:t>
            </a:r>
          </a:p>
        </p:txBody>
      </p:sp>
      <p:sp>
        <p:nvSpPr>
          <p:cNvPr id="6" name="CasellaDiTesto 5">
            <a:extLst>
              <a:ext uri="{FF2B5EF4-FFF2-40B4-BE49-F238E27FC236}">
                <a16:creationId xmlns:a16="http://schemas.microsoft.com/office/drawing/2014/main" id="{20FE9694-52E0-452A-AE7C-82F89EEA5283}"/>
              </a:ext>
            </a:extLst>
          </p:cNvPr>
          <p:cNvSpPr txBox="1"/>
          <p:nvPr/>
        </p:nvSpPr>
        <p:spPr>
          <a:xfrm>
            <a:off x="8950037" y="1235277"/>
            <a:ext cx="1812636" cy="830997"/>
          </a:xfrm>
          <a:prstGeom prst="rect">
            <a:avLst/>
          </a:prstGeom>
          <a:noFill/>
        </p:spPr>
        <p:txBody>
          <a:bodyPr wrap="square" rtlCol="0">
            <a:spAutoFit/>
          </a:bodyPr>
          <a:lstStyle/>
          <a:p>
            <a:r>
              <a:rPr lang="it-IT" sz="2400" b="1" dirty="0"/>
              <a:t>Berkeley (1685-1753)</a:t>
            </a:r>
          </a:p>
        </p:txBody>
      </p:sp>
      <p:sp>
        <p:nvSpPr>
          <p:cNvPr id="7" name="CasellaDiTesto 6">
            <a:extLst>
              <a:ext uri="{FF2B5EF4-FFF2-40B4-BE49-F238E27FC236}">
                <a16:creationId xmlns:a16="http://schemas.microsoft.com/office/drawing/2014/main" id="{1385A31F-B1CF-486E-A4BF-D0FFD1325A63}"/>
              </a:ext>
            </a:extLst>
          </p:cNvPr>
          <p:cNvSpPr txBox="1"/>
          <p:nvPr/>
        </p:nvSpPr>
        <p:spPr>
          <a:xfrm>
            <a:off x="230909" y="6171684"/>
            <a:ext cx="7292109" cy="369332"/>
          </a:xfrm>
          <a:prstGeom prst="rect">
            <a:avLst/>
          </a:prstGeom>
          <a:noFill/>
        </p:spPr>
        <p:txBody>
          <a:bodyPr wrap="square" rtlCol="0">
            <a:spAutoFit/>
          </a:bodyPr>
          <a:lstStyle/>
          <a:p>
            <a:r>
              <a:rPr lang="it-IT" dirty="0"/>
              <a:t>.</a:t>
            </a:r>
          </a:p>
        </p:txBody>
      </p:sp>
    </p:spTree>
    <p:extLst>
      <p:ext uri="{BB962C8B-B14F-4D97-AF65-F5344CB8AC3E}">
        <p14:creationId xmlns:p14="http://schemas.microsoft.com/office/powerpoint/2010/main" val="1790469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E30EFC8-ACD1-43D6-B95C-D5F5683084FF}"/>
              </a:ext>
            </a:extLst>
          </p:cNvPr>
          <p:cNvSpPr>
            <a:spLocks noGrp="1"/>
          </p:cNvSpPr>
          <p:nvPr>
            <p:ph type="sldNum" sz="quarter" idx="12"/>
          </p:nvPr>
        </p:nvSpPr>
        <p:spPr/>
        <p:txBody>
          <a:bodyPr/>
          <a:lstStyle/>
          <a:p>
            <a:fld id="{4139BC9E-D646-4039-AC43-7101CD54E1CF}" type="slidenum">
              <a:rPr lang="it-IT" smtClean="0"/>
              <a:t>14</a:t>
            </a:fld>
            <a:endParaRPr lang="it-IT"/>
          </a:p>
        </p:txBody>
      </p:sp>
      <p:sp>
        <p:nvSpPr>
          <p:cNvPr id="3" name="CasellaDiTesto 2">
            <a:extLst>
              <a:ext uri="{FF2B5EF4-FFF2-40B4-BE49-F238E27FC236}">
                <a16:creationId xmlns:a16="http://schemas.microsoft.com/office/drawing/2014/main" id="{73DC4C2D-58D0-4493-B0D2-515A7577B671}"/>
              </a:ext>
            </a:extLst>
          </p:cNvPr>
          <p:cNvSpPr txBox="1"/>
          <p:nvPr/>
        </p:nvSpPr>
        <p:spPr>
          <a:xfrm>
            <a:off x="87745" y="0"/>
            <a:ext cx="12016509" cy="7048083"/>
          </a:xfrm>
          <a:prstGeom prst="rect">
            <a:avLst/>
          </a:prstGeom>
          <a:noFill/>
        </p:spPr>
        <p:txBody>
          <a:bodyPr wrap="square" rtlCol="0">
            <a:spAutoFit/>
          </a:bodyPr>
          <a:lstStyle/>
          <a:p>
            <a:pPr algn="ctr"/>
            <a:r>
              <a:rPr lang="it-IT" sz="2800" b="1" dirty="0"/>
              <a:t>George Berkeley (1685-1753)</a:t>
            </a:r>
          </a:p>
          <a:p>
            <a:endParaRPr lang="it-IT" dirty="0"/>
          </a:p>
          <a:p>
            <a:r>
              <a:rPr lang="it-IT" sz="2200" dirty="0"/>
              <a:t>La realtà è </a:t>
            </a:r>
            <a:r>
              <a:rPr lang="it-IT" sz="2200" b="1" dirty="0"/>
              <a:t>pura rappresentazione </a:t>
            </a:r>
            <a:r>
              <a:rPr lang="it-IT" sz="2200" dirty="0"/>
              <a:t>della mente</a:t>
            </a:r>
          </a:p>
          <a:p>
            <a:endParaRPr lang="it-IT" sz="2200" dirty="0"/>
          </a:p>
          <a:p>
            <a:r>
              <a:rPr lang="it-IT" sz="2200" dirty="0"/>
              <a:t>L’esistenza delle cose consiste nel loro essere concepite (</a:t>
            </a:r>
            <a:r>
              <a:rPr lang="it-IT" sz="2200" b="1" dirty="0"/>
              <a:t>Esse est </a:t>
            </a:r>
            <a:r>
              <a:rPr lang="it-IT" sz="2200" b="1" dirty="0" err="1"/>
              <a:t>percipi</a:t>
            </a:r>
            <a:r>
              <a:rPr lang="it-IT" sz="2200" dirty="0"/>
              <a:t>)</a:t>
            </a:r>
          </a:p>
          <a:p>
            <a:endParaRPr lang="it-IT" sz="2200" dirty="0"/>
          </a:p>
          <a:p>
            <a:r>
              <a:rPr lang="it-IT" sz="2200" dirty="0"/>
              <a:t>Tutto ciò che esiste è </a:t>
            </a:r>
            <a:r>
              <a:rPr lang="it-IT" sz="2200" b="1" dirty="0"/>
              <a:t>idea  (pensata</a:t>
            </a:r>
            <a:r>
              <a:rPr lang="it-IT" sz="2200" dirty="0"/>
              <a:t>) o è </a:t>
            </a:r>
            <a:r>
              <a:rPr lang="it-IT" sz="2200" b="1" dirty="0"/>
              <a:t>mente che pensa le idee (cosa pensante)</a:t>
            </a:r>
          </a:p>
          <a:p>
            <a:endParaRPr lang="it-IT" sz="2200" b="1" dirty="0"/>
          </a:p>
          <a:p>
            <a:r>
              <a:rPr lang="it-IT" sz="2200" dirty="0"/>
              <a:t>Esiste una </a:t>
            </a:r>
            <a:r>
              <a:rPr lang="it-IT" sz="2200" b="1" dirty="0"/>
              <a:t>mente universale (Dio</a:t>
            </a:r>
            <a:r>
              <a:rPr lang="it-IT" sz="2200" dirty="0"/>
              <a:t>) che pensa tutte le idee di tutte le cose</a:t>
            </a:r>
          </a:p>
          <a:p>
            <a:endParaRPr lang="it-IT" sz="2200" dirty="0"/>
          </a:p>
          <a:p>
            <a:r>
              <a:rPr lang="it-IT" sz="2200" dirty="0"/>
              <a:t>L’uomo è così sicuro della sua conoscenza in quanto essa rispecchia le idee della mente di Dio.</a:t>
            </a:r>
          </a:p>
          <a:p>
            <a:endParaRPr lang="it-IT" sz="2200" dirty="0"/>
          </a:p>
          <a:p>
            <a:r>
              <a:rPr lang="it-IT" sz="2200" dirty="0"/>
              <a:t>«L’</a:t>
            </a:r>
            <a:r>
              <a:rPr lang="it-IT" sz="2200" b="1" i="1" dirty="0"/>
              <a:t>esse</a:t>
            </a:r>
            <a:r>
              <a:rPr lang="it-IT" sz="2200" dirty="0"/>
              <a:t> delle cose è un </a:t>
            </a:r>
            <a:r>
              <a:rPr lang="it-IT" sz="2200" b="1" i="1" dirty="0" err="1"/>
              <a:t>percipi</a:t>
            </a:r>
            <a:r>
              <a:rPr lang="it-IT" sz="2200" dirty="0"/>
              <a:t>, e non è possibile che esse possano avere una qualunque esistenza fuori dalle menti o dalle cose pensanti che le percepiscono» </a:t>
            </a:r>
            <a:r>
              <a:rPr lang="it-IT" dirty="0"/>
              <a:t>(Trattato sui principi della conoscenza umana)</a:t>
            </a:r>
          </a:p>
          <a:p>
            <a:endParaRPr lang="it-IT" sz="2200" dirty="0"/>
          </a:p>
          <a:p>
            <a:r>
              <a:rPr lang="it-IT" sz="2200" dirty="0"/>
              <a:t>«Ora è evidente la </a:t>
            </a:r>
            <a:r>
              <a:rPr lang="it-IT" sz="2200" b="1" dirty="0"/>
              <a:t>contraddizione di un’idea che esista in un essere che non percepisce</a:t>
            </a:r>
            <a:r>
              <a:rPr lang="it-IT" sz="2200" dirty="0"/>
              <a:t>, poiché avere un’idea è lo stesso che percepire; dunque ciò in cui esistono colore, forma, </a:t>
            </a:r>
            <a:r>
              <a:rPr lang="it-IT" sz="2200" dirty="0" err="1"/>
              <a:t>ecc</a:t>
            </a:r>
            <a:r>
              <a:rPr lang="it-IT" sz="2200" dirty="0"/>
              <a:t>, deve percepirli. E’ quindi evidente che </a:t>
            </a:r>
            <a:r>
              <a:rPr lang="it-IT" sz="2200" b="1" dirty="0"/>
              <a:t>non può esistere una sostanza che non pensi</a:t>
            </a:r>
            <a:r>
              <a:rPr lang="it-IT" sz="2200" dirty="0"/>
              <a:t>, un </a:t>
            </a:r>
            <a:r>
              <a:rPr lang="it-IT" sz="2200" dirty="0" err="1"/>
              <a:t>substratum</a:t>
            </a:r>
            <a:r>
              <a:rPr lang="it-IT" sz="2200" dirty="0"/>
              <a:t> di quelle idee» </a:t>
            </a:r>
            <a:r>
              <a:rPr lang="it-IT" dirty="0"/>
              <a:t>(Trattato sui principi della conoscenza umana)</a:t>
            </a:r>
          </a:p>
          <a:p>
            <a:endParaRPr lang="it-IT" dirty="0"/>
          </a:p>
          <a:p>
            <a:endParaRPr lang="it-IT" dirty="0"/>
          </a:p>
        </p:txBody>
      </p:sp>
      <p:sp>
        <p:nvSpPr>
          <p:cNvPr id="5" name="Freccia in giù 4">
            <a:extLst>
              <a:ext uri="{FF2B5EF4-FFF2-40B4-BE49-F238E27FC236}">
                <a16:creationId xmlns:a16="http://schemas.microsoft.com/office/drawing/2014/main" id="{CCEFA9D5-D446-4C91-8154-899B6CF3D234}"/>
              </a:ext>
            </a:extLst>
          </p:cNvPr>
          <p:cNvSpPr/>
          <p:nvPr/>
        </p:nvSpPr>
        <p:spPr>
          <a:xfrm>
            <a:off x="3786909" y="1094341"/>
            <a:ext cx="484632" cy="443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14B23F99-88E9-4551-B30E-6151C8075EF5}"/>
              </a:ext>
            </a:extLst>
          </p:cNvPr>
          <p:cNvSpPr/>
          <p:nvPr/>
        </p:nvSpPr>
        <p:spPr>
          <a:xfrm>
            <a:off x="3786909" y="1727032"/>
            <a:ext cx="484632" cy="443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a:extLst>
              <a:ext uri="{FF2B5EF4-FFF2-40B4-BE49-F238E27FC236}">
                <a16:creationId xmlns:a16="http://schemas.microsoft.com/office/drawing/2014/main" id="{6167D795-EFB0-4DEB-9E59-DE7C1E379F5B}"/>
              </a:ext>
            </a:extLst>
          </p:cNvPr>
          <p:cNvSpPr/>
          <p:nvPr/>
        </p:nvSpPr>
        <p:spPr>
          <a:xfrm>
            <a:off x="3786909" y="2419703"/>
            <a:ext cx="484632" cy="443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Freccia in giù 7">
            <a:extLst>
              <a:ext uri="{FF2B5EF4-FFF2-40B4-BE49-F238E27FC236}">
                <a16:creationId xmlns:a16="http://schemas.microsoft.com/office/drawing/2014/main" id="{19EF25B5-FA77-47FF-AA27-5C1D0E83C294}"/>
              </a:ext>
            </a:extLst>
          </p:cNvPr>
          <p:cNvSpPr/>
          <p:nvPr/>
        </p:nvSpPr>
        <p:spPr>
          <a:xfrm>
            <a:off x="3786909" y="3112374"/>
            <a:ext cx="484632" cy="4434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24322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251A0061-C1F6-4A0A-B558-8AA59979BC68}"/>
              </a:ext>
            </a:extLst>
          </p:cNvPr>
          <p:cNvSpPr>
            <a:spLocks noGrp="1"/>
          </p:cNvSpPr>
          <p:nvPr>
            <p:ph type="sldNum" sz="quarter" idx="12"/>
          </p:nvPr>
        </p:nvSpPr>
        <p:spPr/>
        <p:txBody>
          <a:bodyPr/>
          <a:lstStyle/>
          <a:p>
            <a:fld id="{4139BC9E-D646-4039-AC43-7101CD54E1CF}" type="slidenum">
              <a:rPr lang="it-IT" smtClean="0"/>
              <a:t>15</a:t>
            </a:fld>
            <a:endParaRPr lang="it-IT"/>
          </a:p>
        </p:txBody>
      </p:sp>
      <p:sp>
        <p:nvSpPr>
          <p:cNvPr id="3" name="CasellaDiTesto 2">
            <a:extLst>
              <a:ext uri="{FF2B5EF4-FFF2-40B4-BE49-F238E27FC236}">
                <a16:creationId xmlns:a16="http://schemas.microsoft.com/office/drawing/2014/main" id="{F276B70B-4BC3-4D22-8AE7-9DDC3BD5823D}"/>
              </a:ext>
            </a:extLst>
          </p:cNvPr>
          <p:cNvSpPr txBox="1"/>
          <p:nvPr/>
        </p:nvSpPr>
        <p:spPr>
          <a:xfrm>
            <a:off x="0" y="387927"/>
            <a:ext cx="12071927" cy="954107"/>
          </a:xfrm>
          <a:prstGeom prst="rect">
            <a:avLst/>
          </a:prstGeom>
          <a:noFill/>
        </p:spPr>
        <p:txBody>
          <a:bodyPr wrap="square" rtlCol="0">
            <a:spAutoFit/>
          </a:bodyPr>
          <a:lstStyle/>
          <a:p>
            <a:pPr algn="ctr"/>
            <a:r>
              <a:rPr lang="it-IT" sz="2800" b="1" dirty="0"/>
              <a:t>LE NOSTRE CONVINZIONI SONO CONSEGUENZA DELL’ESPERIENZA PASSATA O GIUSTIFICATE DALLA RAGIONE?</a:t>
            </a:r>
          </a:p>
        </p:txBody>
      </p:sp>
      <p:sp>
        <p:nvSpPr>
          <p:cNvPr id="14" name="CasellaDiTesto 13">
            <a:extLst>
              <a:ext uri="{FF2B5EF4-FFF2-40B4-BE49-F238E27FC236}">
                <a16:creationId xmlns:a16="http://schemas.microsoft.com/office/drawing/2014/main" id="{99E10658-1AD4-40AA-9433-3FF8EE5B9206}"/>
              </a:ext>
            </a:extLst>
          </p:cNvPr>
          <p:cNvSpPr txBox="1"/>
          <p:nvPr/>
        </p:nvSpPr>
        <p:spPr>
          <a:xfrm>
            <a:off x="7823201" y="2136097"/>
            <a:ext cx="1602507" cy="646331"/>
          </a:xfrm>
          <a:prstGeom prst="rect">
            <a:avLst/>
          </a:prstGeom>
          <a:noFill/>
        </p:spPr>
        <p:txBody>
          <a:bodyPr wrap="square" rtlCol="0">
            <a:spAutoFit/>
          </a:bodyPr>
          <a:lstStyle/>
          <a:p>
            <a:r>
              <a:rPr lang="it-IT" b="1" dirty="0"/>
              <a:t>DAVID HUME</a:t>
            </a:r>
          </a:p>
          <a:p>
            <a:r>
              <a:rPr lang="it-IT" b="1" dirty="0"/>
              <a:t> 1711-1776</a:t>
            </a:r>
          </a:p>
        </p:txBody>
      </p:sp>
      <p:sp>
        <p:nvSpPr>
          <p:cNvPr id="15" name="CasellaDiTesto 14">
            <a:extLst>
              <a:ext uri="{FF2B5EF4-FFF2-40B4-BE49-F238E27FC236}">
                <a16:creationId xmlns:a16="http://schemas.microsoft.com/office/drawing/2014/main" id="{82632657-E119-40CF-91AC-30E54AC31604}"/>
              </a:ext>
            </a:extLst>
          </p:cNvPr>
          <p:cNvSpPr txBox="1"/>
          <p:nvPr/>
        </p:nvSpPr>
        <p:spPr>
          <a:xfrm>
            <a:off x="321108" y="3045895"/>
            <a:ext cx="11750819" cy="3046988"/>
          </a:xfrm>
          <a:prstGeom prst="rect">
            <a:avLst/>
          </a:prstGeom>
          <a:noFill/>
        </p:spPr>
        <p:txBody>
          <a:bodyPr wrap="square" rtlCol="0">
            <a:spAutoFit/>
          </a:bodyPr>
          <a:lstStyle/>
          <a:p>
            <a:r>
              <a:rPr lang="it-IT" sz="2400" dirty="0"/>
              <a:t>Poiché sembra che </a:t>
            </a:r>
            <a:r>
              <a:rPr lang="it-IT" sz="2400" b="1" dirty="0"/>
              <a:t>il passaggio da un’impressione, presente alla memoria o ai sensi, all’idea di un oggetto, che chiamiamo causa o effetto</a:t>
            </a:r>
            <a:r>
              <a:rPr lang="it-IT" sz="2400" dirty="0"/>
              <a:t>, sia fondata </a:t>
            </a:r>
            <a:r>
              <a:rPr lang="it-IT" sz="2400" i="1" dirty="0"/>
              <a:t>sull’esperienza passata </a:t>
            </a:r>
            <a:r>
              <a:rPr lang="it-IT" sz="2400" dirty="0"/>
              <a:t>e sul ricordo della loro </a:t>
            </a:r>
            <a:r>
              <a:rPr lang="it-IT" sz="2400" i="1" dirty="0"/>
              <a:t>costante congiunzione</a:t>
            </a:r>
            <a:r>
              <a:rPr lang="it-IT" sz="2400" dirty="0"/>
              <a:t>, </a:t>
            </a:r>
            <a:r>
              <a:rPr lang="it-IT" sz="2400" b="1" dirty="0"/>
              <a:t>si domanda se l’esperienza produce tali idea mediante l’intelletto o mediante l’immaginazione</a:t>
            </a:r>
            <a:r>
              <a:rPr lang="it-IT" sz="2400" dirty="0"/>
              <a:t>: se siamo spinti dalla ragione a operare questo passaggio, ovvero da una certa associazione e relazione di percezioni. Se è la ragione che ci determina, essa procederà dal seguente principio: </a:t>
            </a:r>
            <a:r>
              <a:rPr lang="it-IT" sz="2400" b="1" i="1" dirty="0"/>
              <a:t>I casi dei quali abbiamo avuto nessuna esperienza debbono somigliare a quelli dei quali l’abbiamo avuta, e il corso della natura continua uniformemente sempre lo stesso.   </a:t>
            </a:r>
            <a:r>
              <a:rPr lang="it-IT" dirty="0"/>
              <a:t>D. Hume, Trattato sulla natura umana</a:t>
            </a:r>
          </a:p>
        </p:txBody>
      </p:sp>
    </p:spTree>
    <p:extLst>
      <p:ext uri="{BB962C8B-B14F-4D97-AF65-F5344CB8AC3E}">
        <p14:creationId xmlns:p14="http://schemas.microsoft.com/office/powerpoint/2010/main" val="383522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71B71C28-65FD-4B2A-805F-74ED937F8230}"/>
              </a:ext>
            </a:extLst>
          </p:cNvPr>
          <p:cNvSpPr>
            <a:spLocks noGrp="1"/>
          </p:cNvSpPr>
          <p:nvPr>
            <p:ph type="sldNum" sz="quarter" idx="12"/>
          </p:nvPr>
        </p:nvSpPr>
        <p:spPr/>
        <p:txBody>
          <a:bodyPr/>
          <a:lstStyle/>
          <a:p>
            <a:fld id="{4139BC9E-D646-4039-AC43-7101CD54E1CF}" type="slidenum">
              <a:rPr lang="it-IT" smtClean="0"/>
              <a:t>16</a:t>
            </a:fld>
            <a:endParaRPr lang="it-IT"/>
          </a:p>
        </p:txBody>
      </p:sp>
      <p:sp>
        <p:nvSpPr>
          <p:cNvPr id="3" name="CasellaDiTesto 2">
            <a:extLst>
              <a:ext uri="{FF2B5EF4-FFF2-40B4-BE49-F238E27FC236}">
                <a16:creationId xmlns:a16="http://schemas.microsoft.com/office/drawing/2014/main" id="{EAFD50FC-FEA6-4FB2-87C1-59587A6BCC71}"/>
              </a:ext>
            </a:extLst>
          </p:cNvPr>
          <p:cNvSpPr txBox="1"/>
          <p:nvPr/>
        </p:nvSpPr>
        <p:spPr>
          <a:xfrm>
            <a:off x="0" y="221672"/>
            <a:ext cx="12192000" cy="6401753"/>
          </a:xfrm>
          <a:prstGeom prst="rect">
            <a:avLst/>
          </a:prstGeom>
          <a:noFill/>
        </p:spPr>
        <p:txBody>
          <a:bodyPr wrap="square" rtlCol="0">
            <a:spAutoFit/>
          </a:bodyPr>
          <a:lstStyle/>
          <a:p>
            <a:pPr algn="ctr"/>
            <a:r>
              <a:rPr lang="it-IT" sz="3200" b="1" dirty="0"/>
              <a:t>DAVID HUME (1711-1776)</a:t>
            </a:r>
          </a:p>
          <a:p>
            <a:endParaRPr lang="it-IT" dirty="0"/>
          </a:p>
          <a:p>
            <a:endParaRPr lang="it-IT" dirty="0"/>
          </a:p>
          <a:p>
            <a:r>
              <a:rPr lang="it-IT" sz="2200" b="1" dirty="0"/>
              <a:t>Conoscenza certa</a:t>
            </a:r>
            <a:r>
              <a:rPr lang="it-IT" sz="2200" dirty="0"/>
              <a:t>		Relazione tra idee		Intuitive a priori		Matematica</a:t>
            </a:r>
          </a:p>
          <a:p>
            <a:endParaRPr lang="it-IT" sz="2200" dirty="0"/>
          </a:p>
          <a:p>
            <a:r>
              <a:rPr lang="it-IT" sz="2200" b="1" dirty="0"/>
              <a:t>Conoscenza probabile</a:t>
            </a:r>
            <a:r>
              <a:rPr lang="it-IT" sz="2200" dirty="0"/>
              <a:t>		Relazione tra dati di fatto	Tramite l’esperienza	Spazio, tempo </a:t>
            </a:r>
          </a:p>
          <a:p>
            <a:endParaRPr lang="it-IT" sz="2200" dirty="0"/>
          </a:p>
          <a:p>
            <a:endParaRPr lang="it-IT" sz="2200" dirty="0"/>
          </a:p>
          <a:p>
            <a:pPr algn="ctr"/>
            <a:r>
              <a:rPr lang="it-IT" sz="2400" b="1" dirty="0"/>
              <a:t>Relazione causa-effetto</a:t>
            </a:r>
          </a:p>
          <a:p>
            <a:endParaRPr lang="it-IT" sz="2200" dirty="0"/>
          </a:p>
          <a:p>
            <a:pPr algn="ctr"/>
            <a:r>
              <a:rPr lang="it-IT" sz="2200" dirty="0"/>
              <a:t>È frutto di immaginazione e abitudine nel rapportare due fenomeni, attribuendo loro:</a:t>
            </a:r>
          </a:p>
          <a:p>
            <a:endParaRPr lang="it-IT" sz="2200" dirty="0"/>
          </a:p>
          <a:p>
            <a:endParaRPr lang="it-IT" sz="2200" dirty="0"/>
          </a:p>
          <a:p>
            <a:r>
              <a:rPr lang="it-IT" sz="2400" b="1" dirty="0"/>
              <a:t>Connessione necessaria inesistente				Continuità e successione temporale</a:t>
            </a:r>
          </a:p>
          <a:p>
            <a:r>
              <a:rPr lang="it-IT" sz="2400" b="1" dirty="0"/>
              <a:t>	(</a:t>
            </a:r>
            <a:r>
              <a:rPr lang="it-IT" sz="2400" b="1" dirty="0" err="1"/>
              <a:t>Propter</a:t>
            </a:r>
            <a:r>
              <a:rPr lang="it-IT" sz="2400" b="1" dirty="0"/>
              <a:t> hoc)							         (Post hoc)</a:t>
            </a:r>
          </a:p>
          <a:p>
            <a:endParaRPr lang="it-IT" sz="2400" b="1" dirty="0"/>
          </a:p>
          <a:p>
            <a:endParaRPr lang="it-IT" sz="2400" b="1" dirty="0"/>
          </a:p>
          <a:p>
            <a:endParaRPr lang="it-IT" sz="2400" b="1" dirty="0"/>
          </a:p>
        </p:txBody>
      </p:sp>
      <p:sp>
        <p:nvSpPr>
          <p:cNvPr id="4" name="Freccia in giù 3">
            <a:extLst>
              <a:ext uri="{FF2B5EF4-FFF2-40B4-BE49-F238E27FC236}">
                <a16:creationId xmlns:a16="http://schemas.microsoft.com/office/drawing/2014/main" id="{03A93642-A2AA-46DF-8DA3-CD27D34E61C1}"/>
              </a:ext>
            </a:extLst>
          </p:cNvPr>
          <p:cNvSpPr/>
          <p:nvPr/>
        </p:nvSpPr>
        <p:spPr>
          <a:xfrm>
            <a:off x="5853684" y="2281383"/>
            <a:ext cx="484632" cy="81279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1A186BF3-1100-4F90-85F7-F0EDA260A153}"/>
              </a:ext>
            </a:extLst>
          </p:cNvPr>
          <p:cNvSpPr/>
          <p:nvPr/>
        </p:nvSpPr>
        <p:spPr>
          <a:xfrm rot="3354791">
            <a:off x="3703783" y="387927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A02DEBF9-16D8-4F16-84F7-96E0702B9BF8}"/>
              </a:ext>
            </a:extLst>
          </p:cNvPr>
          <p:cNvSpPr/>
          <p:nvPr/>
        </p:nvSpPr>
        <p:spPr>
          <a:xfrm rot="2211020">
            <a:off x="7402994" y="417521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25356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A03C716-5AA1-4DFF-AB26-9F0B40C7FFA2}"/>
              </a:ext>
            </a:extLst>
          </p:cNvPr>
          <p:cNvSpPr>
            <a:spLocks noGrp="1"/>
          </p:cNvSpPr>
          <p:nvPr>
            <p:ph type="sldNum" sz="quarter" idx="12"/>
          </p:nvPr>
        </p:nvSpPr>
        <p:spPr/>
        <p:txBody>
          <a:bodyPr/>
          <a:lstStyle/>
          <a:p>
            <a:fld id="{4139BC9E-D646-4039-AC43-7101CD54E1CF}" type="slidenum">
              <a:rPr lang="it-IT" smtClean="0"/>
              <a:t>17</a:t>
            </a:fld>
            <a:endParaRPr lang="it-IT"/>
          </a:p>
        </p:txBody>
      </p:sp>
      <p:sp>
        <p:nvSpPr>
          <p:cNvPr id="3" name="CasellaDiTesto 2">
            <a:extLst>
              <a:ext uri="{FF2B5EF4-FFF2-40B4-BE49-F238E27FC236}">
                <a16:creationId xmlns:a16="http://schemas.microsoft.com/office/drawing/2014/main" id="{C7A4DBB0-C453-4671-9962-77367AF3CB18}"/>
              </a:ext>
            </a:extLst>
          </p:cNvPr>
          <p:cNvSpPr txBox="1"/>
          <p:nvPr/>
        </p:nvSpPr>
        <p:spPr>
          <a:xfrm>
            <a:off x="92364" y="64655"/>
            <a:ext cx="11757891" cy="5970865"/>
          </a:xfrm>
          <a:prstGeom prst="rect">
            <a:avLst/>
          </a:prstGeom>
          <a:noFill/>
        </p:spPr>
        <p:txBody>
          <a:bodyPr wrap="square" rtlCol="0">
            <a:spAutoFit/>
          </a:bodyPr>
          <a:lstStyle/>
          <a:p>
            <a:pPr algn="ctr"/>
            <a:r>
              <a:rPr lang="it-IT" sz="2800" b="1" dirty="0"/>
              <a:t>LA CONOSCENZA SCIENTIFICA</a:t>
            </a:r>
          </a:p>
          <a:p>
            <a:endParaRPr lang="it-IT" dirty="0"/>
          </a:p>
          <a:p>
            <a:pPr algn="ctr"/>
            <a:r>
              <a:rPr lang="it-IT" sz="2400" dirty="0"/>
              <a:t>La fiducia nelle leggi naturali è frutto dell’abitudine</a:t>
            </a:r>
          </a:p>
          <a:p>
            <a:pPr algn="ctr"/>
            <a:endParaRPr lang="it-IT" sz="2400" dirty="0"/>
          </a:p>
          <a:p>
            <a:pPr algn="ctr"/>
            <a:endParaRPr lang="it-IT" sz="2400" dirty="0"/>
          </a:p>
          <a:p>
            <a:pPr algn="ctr"/>
            <a:r>
              <a:rPr lang="it-IT" sz="2400" dirty="0"/>
              <a:t>Che forma le </a:t>
            </a:r>
            <a:r>
              <a:rPr lang="it-IT" sz="2400" b="1" dirty="0"/>
              <a:t>credenze</a:t>
            </a:r>
            <a:r>
              <a:rPr lang="it-IT" sz="2400" dirty="0"/>
              <a:t>			utili per i valori morali  e politici</a:t>
            </a:r>
          </a:p>
          <a:p>
            <a:pPr algn="ctr"/>
            <a:endParaRPr lang="it-IT" sz="2400" dirty="0"/>
          </a:p>
          <a:p>
            <a:pPr algn="ctr"/>
            <a:endParaRPr lang="it-IT" sz="2400" dirty="0"/>
          </a:p>
          <a:p>
            <a:pPr algn="ctr"/>
            <a:endParaRPr lang="it-IT" sz="2400" dirty="0"/>
          </a:p>
          <a:p>
            <a:pPr algn="ctr"/>
            <a:r>
              <a:rPr lang="it-IT" sz="2400" dirty="0"/>
              <a:t>Le previsioni sono quindi solo </a:t>
            </a:r>
            <a:r>
              <a:rPr lang="it-IT" sz="2400" b="1" dirty="0"/>
              <a:t>probabili</a:t>
            </a:r>
          </a:p>
          <a:p>
            <a:pPr algn="ctr"/>
            <a:endParaRPr lang="it-IT" sz="2400" dirty="0"/>
          </a:p>
          <a:p>
            <a:pPr algn="ctr"/>
            <a:endParaRPr lang="it-IT" sz="2400" dirty="0"/>
          </a:p>
          <a:p>
            <a:pPr algn="ctr"/>
            <a:r>
              <a:rPr lang="it-IT" sz="2400" dirty="0"/>
              <a:t>L’Io non è un’unità, bensì un </a:t>
            </a:r>
            <a:r>
              <a:rPr lang="it-IT" sz="2400" b="1" dirty="0"/>
              <a:t>fascio di percezioni continue e mutevoli</a:t>
            </a:r>
          </a:p>
          <a:p>
            <a:pPr algn="ctr"/>
            <a:endParaRPr lang="it-IT" sz="2400" dirty="0"/>
          </a:p>
          <a:p>
            <a:pPr algn="ctr"/>
            <a:endParaRPr lang="it-IT" sz="2400" dirty="0"/>
          </a:p>
          <a:p>
            <a:pPr algn="ctr"/>
            <a:r>
              <a:rPr lang="it-IT" sz="2400" dirty="0"/>
              <a:t>				 La mente è come </a:t>
            </a:r>
            <a:r>
              <a:rPr lang="it-IT" sz="2400" b="1" dirty="0"/>
              <a:t>un teatro.	</a:t>
            </a:r>
            <a:r>
              <a:rPr lang="it-IT" sz="2400" dirty="0"/>
              <a:t>		</a:t>
            </a:r>
            <a:r>
              <a:rPr lang="it-IT" sz="2200" dirty="0"/>
              <a:t>		</a:t>
            </a:r>
          </a:p>
        </p:txBody>
      </p:sp>
      <p:sp>
        <p:nvSpPr>
          <p:cNvPr id="4" name="Freccia a destra 3">
            <a:extLst>
              <a:ext uri="{FF2B5EF4-FFF2-40B4-BE49-F238E27FC236}">
                <a16:creationId xmlns:a16="http://schemas.microsoft.com/office/drawing/2014/main" id="{7A2F22D1-4615-476E-916E-2282622C49BC}"/>
              </a:ext>
            </a:extLst>
          </p:cNvPr>
          <p:cNvSpPr/>
          <p:nvPr/>
        </p:nvSpPr>
        <p:spPr>
          <a:xfrm>
            <a:off x="4304145" y="1893454"/>
            <a:ext cx="2161310" cy="484632"/>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A9F1223A-5E3E-4436-AC6E-B55B97E15E2C}"/>
              </a:ext>
            </a:extLst>
          </p:cNvPr>
          <p:cNvSpPr/>
          <p:nvPr/>
        </p:nvSpPr>
        <p:spPr>
          <a:xfrm>
            <a:off x="5611368" y="245059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92CBC8CD-43FC-486E-B74E-5448AF531A13}"/>
              </a:ext>
            </a:extLst>
          </p:cNvPr>
          <p:cNvSpPr/>
          <p:nvPr/>
        </p:nvSpPr>
        <p:spPr>
          <a:xfrm>
            <a:off x="5728993" y="4867564"/>
            <a:ext cx="484632" cy="729673"/>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9338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850D7B5B-DADD-4F1F-A0A8-5AECF2C2F24D}"/>
              </a:ext>
            </a:extLst>
          </p:cNvPr>
          <p:cNvSpPr>
            <a:spLocks noGrp="1"/>
          </p:cNvSpPr>
          <p:nvPr>
            <p:ph type="sldNum" sz="quarter" idx="12"/>
          </p:nvPr>
        </p:nvSpPr>
        <p:spPr/>
        <p:txBody>
          <a:bodyPr/>
          <a:lstStyle/>
          <a:p>
            <a:fld id="{4139BC9E-D646-4039-AC43-7101CD54E1CF}" type="slidenum">
              <a:rPr lang="it-IT" smtClean="0"/>
              <a:t>18</a:t>
            </a:fld>
            <a:endParaRPr lang="it-IT"/>
          </a:p>
        </p:txBody>
      </p:sp>
      <p:sp>
        <p:nvSpPr>
          <p:cNvPr id="3" name="CasellaDiTesto 2">
            <a:extLst>
              <a:ext uri="{FF2B5EF4-FFF2-40B4-BE49-F238E27FC236}">
                <a16:creationId xmlns:a16="http://schemas.microsoft.com/office/drawing/2014/main" id="{9F361397-1040-4175-B8A4-C33C6693A154}"/>
              </a:ext>
            </a:extLst>
          </p:cNvPr>
          <p:cNvSpPr txBox="1"/>
          <p:nvPr/>
        </p:nvSpPr>
        <p:spPr>
          <a:xfrm>
            <a:off x="1" y="0"/>
            <a:ext cx="12099636" cy="6924973"/>
          </a:xfrm>
          <a:prstGeom prst="rect">
            <a:avLst/>
          </a:prstGeom>
          <a:noFill/>
        </p:spPr>
        <p:txBody>
          <a:bodyPr wrap="square" rtlCol="0">
            <a:spAutoFit/>
          </a:bodyPr>
          <a:lstStyle/>
          <a:p>
            <a:r>
              <a:rPr lang="it-IT" sz="2200" dirty="0"/>
              <a:t>“Tutte le percezioni della mente umana si possono dividere in due classi, che chiamerò </a:t>
            </a:r>
            <a:r>
              <a:rPr lang="it-IT" sz="2200" b="1" dirty="0"/>
              <a:t>impressioni e idee</a:t>
            </a:r>
            <a:r>
              <a:rPr lang="it-IT" sz="2200" dirty="0"/>
              <a:t>. La differenza fra esse consiste nel grado diverso di forza e vivacità con cui colpiscono la nostra mente e penetrano nel pensiero, ovvero nella coscienza. </a:t>
            </a:r>
            <a:r>
              <a:rPr lang="it-IT" sz="2200" b="1" dirty="0"/>
              <a:t>Le percezioni che si presentano con maggior forza e violenza, possiamo chiamarle impressioni</a:t>
            </a:r>
            <a:r>
              <a:rPr lang="it-IT" sz="2200" dirty="0"/>
              <a:t>: e sotto questa denominazione io comprendo tutte le sensazioni, passioni ed emozioni, quando fanno la loro prima apparizione nella nostra anima. </a:t>
            </a:r>
            <a:r>
              <a:rPr lang="it-IT" sz="2200" b="1" dirty="0"/>
              <a:t>Per idee, invece, intendo le immagini illanguidite delle impressioni, sia nel pensare che nel ragionare</a:t>
            </a:r>
            <a:r>
              <a:rPr lang="it-IT" sz="2200" dirty="0"/>
              <a:t>: ad esempio le percezioni suscitate dal presente discorso, eccettuate quelle dipendenti dalla vista o dal tatto e il piacere o il dolore immediato ch’esso può causare. Non credo che siano necessarie molte parole per spiegare questa distinzione. Ognuno vede subito da se la differenza tra il sentire e il pensare» </a:t>
            </a:r>
            <a:r>
              <a:rPr lang="it-IT" i="1" dirty="0"/>
              <a:t>D. Hume, Trattato sulla natura umana</a:t>
            </a:r>
          </a:p>
          <a:p>
            <a:r>
              <a:rPr lang="it-IT" sz="2400" dirty="0"/>
              <a:t>  </a:t>
            </a:r>
          </a:p>
          <a:p>
            <a:pPr algn="ctr"/>
            <a:r>
              <a:rPr lang="it-IT" sz="2400" b="1" dirty="0"/>
              <a:t>Causa ed effetto, sono due eventi diversi e, quindi, dalla causa non è deducibile l’effetto.</a:t>
            </a:r>
          </a:p>
          <a:p>
            <a:pPr algn="ctr"/>
            <a:endParaRPr lang="it-IT" sz="2400" b="1" dirty="0"/>
          </a:p>
          <a:p>
            <a:pPr algn="ctr"/>
            <a:r>
              <a:rPr lang="it-IT" dirty="0"/>
              <a:t> </a:t>
            </a:r>
          </a:p>
          <a:p>
            <a:pPr algn="ctr"/>
            <a:r>
              <a:rPr lang="it-IT" sz="2400" b="1" dirty="0"/>
              <a:t>Affermare a posteriori il principio di causalità significa dire che un evento A è (oppure fu o sarà) causa di un evento B sulla base dell’osservazione di qualche elemento che non sia A.</a:t>
            </a:r>
          </a:p>
          <a:p>
            <a:pPr algn="ctr"/>
            <a:endParaRPr lang="it-IT" sz="2400" b="1" dirty="0"/>
          </a:p>
          <a:p>
            <a:pPr algn="ctr"/>
            <a:endParaRPr lang="it-IT" sz="2400" b="1" dirty="0"/>
          </a:p>
          <a:p>
            <a:pPr algn="ctr"/>
            <a:r>
              <a:rPr lang="it-IT" sz="2400" b="1" dirty="0"/>
              <a:t>Quindi sembrerebbe possibile affermare solo a posteriori il principio di causalità. </a:t>
            </a:r>
          </a:p>
          <a:p>
            <a:endParaRPr lang="it-IT" dirty="0"/>
          </a:p>
        </p:txBody>
      </p:sp>
      <p:sp>
        <p:nvSpPr>
          <p:cNvPr id="4" name="Freccia in giù 3">
            <a:extLst>
              <a:ext uri="{FF2B5EF4-FFF2-40B4-BE49-F238E27FC236}">
                <a16:creationId xmlns:a16="http://schemas.microsoft.com/office/drawing/2014/main" id="{5B5780D4-3DDF-457D-8686-77ECA0E3A44A}"/>
              </a:ext>
            </a:extLst>
          </p:cNvPr>
          <p:cNvSpPr/>
          <p:nvPr/>
        </p:nvSpPr>
        <p:spPr>
          <a:xfrm>
            <a:off x="5807503" y="3091528"/>
            <a:ext cx="484632" cy="5264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23FC1B4C-D2AE-4F84-9CB4-6F9777043BD7}"/>
              </a:ext>
            </a:extLst>
          </p:cNvPr>
          <p:cNvSpPr/>
          <p:nvPr/>
        </p:nvSpPr>
        <p:spPr>
          <a:xfrm>
            <a:off x="5807503" y="4149268"/>
            <a:ext cx="484632" cy="52647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936DDCBF-4100-4FD4-87E3-AABC3E764F6E}"/>
              </a:ext>
            </a:extLst>
          </p:cNvPr>
          <p:cNvSpPr/>
          <p:nvPr/>
        </p:nvSpPr>
        <p:spPr>
          <a:xfrm>
            <a:off x="5807503" y="5537121"/>
            <a:ext cx="484632" cy="5264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11195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8D4BD548-F311-48E4-A5BB-F9E5884C2AA5}"/>
              </a:ext>
            </a:extLst>
          </p:cNvPr>
          <p:cNvSpPr>
            <a:spLocks noGrp="1"/>
          </p:cNvSpPr>
          <p:nvPr>
            <p:ph type="sldNum" sz="quarter" idx="12"/>
          </p:nvPr>
        </p:nvSpPr>
        <p:spPr/>
        <p:txBody>
          <a:bodyPr/>
          <a:lstStyle/>
          <a:p>
            <a:fld id="{4139BC9E-D646-4039-AC43-7101CD54E1CF}" type="slidenum">
              <a:rPr lang="it-IT" smtClean="0"/>
              <a:t>19</a:t>
            </a:fld>
            <a:endParaRPr lang="it-IT"/>
          </a:p>
        </p:txBody>
      </p:sp>
      <p:sp>
        <p:nvSpPr>
          <p:cNvPr id="3" name="Rettangolo 2">
            <a:extLst>
              <a:ext uri="{FF2B5EF4-FFF2-40B4-BE49-F238E27FC236}">
                <a16:creationId xmlns:a16="http://schemas.microsoft.com/office/drawing/2014/main" id="{63B127CA-1448-4ACF-8755-35CF772B0C99}"/>
              </a:ext>
            </a:extLst>
          </p:cNvPr>
          <p:cNvSpPr/>
          <p:nvPr/>
        </p:nvSpPr>
        <p:spPr>
          <a:xfrm>
            <a:off x="0" y="136525"/>
            <a:ext cx="11905672" cy="6863417"/>
          </a:xfrm>
          <a:prstGeom prst="rect">
            <a:avLst/>
          </a:prstGeom>
        </p:spPr>
        <p:txBody>
          <a:bodyPr wrap="square">
            <a:spAutoFit/>
          </a:bodyPr>
          <a:lstStyle/>
          <a:p>
            <a:r>
              <a:rPr lang="it-IT" sz="2200" dirty="0"/>
              <a:t>“</a:t>
            </a:r>
            <a:r>
              <a:rPr lang="it-IT" sz="2200" b="1" dirty="0"/>
              <a:t>L’idea, dunque, di causalità deve derivare da qualche relazione esistente tra gli oggetti</a:t>
            </a:r>
            <a:r>
              <a:rPr lang="it-IT" sz="2200" dirty="0"/>
              <a:t>, e questa relazione dobbiamo cercar di scoprire. In primo luogo, trovo che </a:t>
            </a:r>
            <a:r>
              <a:rPr lang="it-IT" sz="2200" b="1" dirty="0"/>
              <a:t>gli oggetti considerati come causa ed effetto sono contigui</a:t>
            </a:r>
            <a:r>
              <a:rPr lang="it-IT" sz="2200" dirty="0"/>
              <a:t>; e che niente potrebbe agire su altro se tra essi ci fosse il minimo intervallo di tempo o di spazio. Benché, infatti, oggetti distanti possano talora sembrar produttivi l’uno dell’altro, di solito, esaminando bene, si trova che sono uniti da una catena di cause contigue sia tra loro sia con gli oggetti distanti; e anche quando quest’unione non la possiamo scoprire, presumiamo sempre che esista. </a:t>
            </a:r>
            <a:r>
              <a:rPr lang="it-IT" sz="2200" b="1" dirty="0"/>
              <a:t>Dobbiamo, quindi considerare il rapporto di contiguità come essenziale a quello di causalità</a:t>
            </a:r>
            <a:r>
              <a:rPr lang="it-IT" sz="2200" dirty="0"/>
              <a:t>, o, per lo meno, supporre che sia tale, come è anche opinione generale, finche non troveremo occasione più propizia per chiarire la questione, esaminando quali oggetti sono e quali non sono capaci di giustapposizione e di congiungimento”</a:t>
            </a:r>
          </a:p>
          <a:p>
            <a:endParaRPr lang="it-IT" sz="2200" dirty="0"/>
          </a:p>
          <a:p>
            <a:r>
              <a:rPr lang="it-IT" sz="2200" dirty="0"/>
              <a:t>“La seconda </a:t>
            </a:r>
            <a:r>
              <a:rPr lang="it-IT" sz="2200" b="1" dirty="0"/>
              <a:t>relazione</a:t>
            </a:r>
            <a:r>
              <a:rPr lang="it-IT" sz="2200" dirty="0"/>
              <a:t> che io considero come essenziale a quella di causalità non è</a:t>
            </a:r>
          </a:p>
          <a:p>
            <a:r>
              <a:rPr lang="it-IT" sz="2200" dirty="0"/>
              <a:t>universalmente riconosciuta, anzi è controversa, e </a:t>
            </a:r>
            <a:r>
              <a:rPr lang="it-IT" sz="2200" b="1" dirty="0"/>
              <a:t>consiste nella priorità di tempo della causa</a:t>
            </a:r>
          </a:p>
          <a:p>
            <a:r>
              <a:rPr lang="it-IT" sz="2200" b="1" dirty="0"/>
              <a:t>sull’effetto</a:t>
            </a:r>
            <a:r>
              <a:rPr lang="it-IT" sz="2200" dirty="0"/>
              <a:t>. […] e una causa potesse esser perfettamente contemporanea all’effetto, secondo questa massima tutte lo dovrebbero essere: poiché, se una ritardasse per un sol momento il suo operare, non agendo in quell’istante in cui potrebbe agire, non sarebbe più una vera causa. La conseguenza sarebbe, nientemeno, la distruzione di quella successione di cause che osserviamo nel mondo, e, addirittura, il totale annientamento del tempo</a:t>
            </a:r>
            <a:r>
              <a:rPr lang="it-IT" sz="2200" b="1" dirty="0"/>
              <a:t>. Se una causa, infatti, fosse contemporanea al suo effetto, e questo all’altro effetto, e cosi via, non ci sarebbe più quella cosa ch’ è la successione, e tutti gli oggetti dovrebbero essere coesistenti” </a:t>
            </a:r>
          </a:p>
        </p:txBody>
      </p:sp>
    </p:spTree>
    <p:extLst>
      <p:ext uri="{BB962C8B-B14F-4D97-AF65-F5344CB8AC3E}">
        <p14:creationId xmlns:p14="http://schemas.microsoft.com/office/powerpoint/2010/main" val="427631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70DF693-4CC9-4862-80B0-8EDEB7833A70}"/>
              </a:ext>
            </a:extLst>
          </p:cNvPr>
          <p:cNvSpPr>
            <a:spLocks noGrp="1"/>
          </p:cNvSpPr>
          <p:nvPr>
            <p:ph type="sldNum" sz="quarter" idx="12"/>
          </p:nvPr>
        </p:nvSpPr>
        <p:spPr/>
        <p:txBody>
          <a:bodyPr/>
          <a:lstStyle/>
          <a:p>
            <a:fld id="{4139BC9E-D646-4039-AC43-7101CD54E1CF}" type="slidenum">
              <a:rPr lang="it-IT" smtClean="0"/>
              <a:t>2</a:t>
            </a:fld>
            <a:endParaRPr lang="it-IT"/>
          </a:p>
        </p:txBody>
      </p:sp>
      <p:sp>
        <p:nvSpPr>
          <p:cNvPr id="3" name="CasellaDiTesto 2">
            <a:extLst>
              <a:ext uri="{FF2B5EF4-FFF2-40B4-BE49-F238E27FC236}">
                <a16:creationId xmlns:a16="http://schemas.microsoft.com/office/drawing/2014/main" id="{B157538E-3806-4FFD-9309-ED77B3588F45}"/>
              </a:ext>
            </a:extLst>
          </p:cNvPr>
          <p:cNvSpPr txBox="1"/>
          <p:nvPr/>
        </p:nvSpPr>
        <p:spPr>
          <a:xfrm>
            <a:off x="2641600" y="526473"/>
            <a:ext cx="6363855" cy="5078313"/>
          </a:xfrm>
          <a:prstGeom prst="rect">
            <a:avLst/>
          </a:prstGeom>
          <a:noFill/>
        </p:spPr>
        <p:txBody>
          <a:bodyPr wrap="square" rtlCol="0">
            <a:spAutoFit/>
          </a:bodyPr>
          <a:lstStyle/>
          <a:p>
            <a:pPr algn="ctr"/>
            <a:endParaRPr lang="it-IT" sz="3600" b="1" dirty="0"/>
          </a:p>
          <a:p>
            <a:pPr algn="ctr"/>
            <a:endParaRPr lang="it-IT" sz="3600" b="1" dirty="0"/>
          </a:p>
          <a:p>
            <a:pPr algn="ctr"/>
            <a:endParaRPr lang="it-IT" sz="3600" b="1" dirty="0"/>
          </a:p>
          <a:p>
            <a:pPr algn="ctr"/>
            <a:r>
              <a:rPr lang="it-IT" sz="3600" b="1" dirty="0"/>
              <a:t> RAZIONALISMO E EMPIRISMO</a:t>
            </a:r>
          </a:p>
          <a:p>
            <a:pPr algn="ctr"/>
            <a:endParaRPr lang="it-IT" sz="3600" b="1" dirty="0"/>
          </a:p>
          <a:p>
            <a:pPr algn="ctr"/>
            <a:r>
              <a:rPr lang="it-IT" sz="3600" b="1" dirty="0"/>
              <a:t>ALLA BASE DELLA CONOSCENZA: RAGIONE O ESPERIENZA?</a:t>
            </a:r>
          </a:p>
          <a:p>
            <a:pPr algn="ctr"/>
            <a:endParaRPr lang="it-IT" sz="3600" b="1" dirty="0"/>
          </a:p>
          <a:p>
            <a:pPr algn="ctr"/>
            <a:endParaRPr lang="it-IT" sz="3600" b="1" dirty="0"/>
          </a:p>
        </p:txBody>
      </p:sp>
    </p:spTree>
    <p:extLst>
      <p:ext uri="{BB962C8B-B14F-4D97-AF65-F5344CB8AC3E}">
        <p14:creationId xmlns:p14="http://schemas.microsoft.com/office/powerpoint/2010/main" val="2503166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E504951-A023-4C11-ABC7-8F055BF766A0}"/>
              </a:ext>
            </a:extLst>
          </p:cNvPr>
          <p:cNvSpPr>
            <a:spLocks noGrp="1"/>
          </p:cNvSpPr>
          <p:nvPr>
            <p:ph type="sldNum" sz="quarter" idx="12"/>
          </p:nvPr>
        </p:nvSpPr>
        <p:spPr/>
        <p:txBody>
          <a:bodyPr/>
          <a:lstStyle/>
          <a:p>
            <a:fld id="{4139BC9E-D646-4039-AC43-7101CD54E1CF}" type="slidenum">
              <a:rPr lang="it-IT" smtClean="0"/>
              <a:t>20</a:t>
            </a:fld>
            <a:endParaRPr lang="it-IT"/>
          </a:p>
        </p:txBody>
      </p:sp>
      <p:sp>
        <p:nvSpPr>
          <p:cNvPr id="3" name="Rettangolo 2">
            <a:extLst>
              <a:ext uri="{FF2B5EF4-FFF2-40B4-BE49-F238E27FC236}">
                <a16:creationId xmlns:a16="http://schemas.microsoft.com/office/drawing/2014/main" id="{D00B877B-9A6C-4C72-9FB3-15285CB6B6C0}"/>
              </a:ext>
            </a:extLst>
          </p:cNvPr>
          <p:cNvSpPr/>
          <p:nvPr/>
        </p:nvSpPr>
        <p:spPr>
          <a:xfrm>
            <a:off x="0" y="136525"/>
            <a:ext cx="12025745" cy="6093976"/>
          </a:xfrm>
          <a:prstGeom prst="rect">
            <a:avLst/>
          </a:prstGeom>
        </p:spPr>
        <p:txBody>
          <a:bodyPr wrap="square">
            <a:spAutoFit/>
          </a:bodyPr>
          <a:lstStyle/>
          <a:p>
            <a:endParaRPr lang="it-IT" dirty="0"/>
          </a:p>
          <a:p>
            <a:endParaRPr lang="it-IT" dirty="0"/>
          </a:p>
          <a:p>
            <a:endParaRPr lang="it-IT" dirty="0"/>
          </a:p>
          <a:p>
            <a:pPr algn="ctr"/>
            <a:r>
              <a:rPr lang="it-IT" sz="2400" b="1" dirty="0"/>
              <a:t>Due cose possono essere vicine nello stesso </a:t>
            </a:r>
          </a:p>
          <a:p>
            <a:pPr algn="ctr"/>
            <a:r>
              <a:rPr lang="it-IT" sz="2400" b="1" dirty="0"/>
              <a:t>spazio e nel tempo eppure non causarsi. </a:t>
            </a:r>
          </a:p>
          <a:p>
            <a:pPr algn="ctr"/>
            <a:endParaRPr lang="it-IT" sz="2400" b="1" dirty="0"/>
          </a:p>
          <a:p>
            <a:pPr algn="ctr"/>
            <a:endParaRPr lang="it-IT" sz="2400" b="1" dirty="0"/>
          </a:p>
          <a:p>
            <a:pPr algn="ctr"/>
            <a:r>
              <a:rPr lang="it-IT" sz="2400" b="1" dirty="0"/>
              <a:t>Secondo Hume questi due elementi (vicinanza spaziale e priorità temporale), in realtà, non ci dicono nulla sulla causalità effettiva</a:t>
            </a:r>
          </a:p>
          <a:p>
            <a:pPr algn="ctr"/>
            <a:endParaRPr lang="it-IT" sz="2400" b="1" dirty="0"/>
          </a:p>
          <a:p>
            <a:pPr algn="ctr"/>
            <a:endParaRPr lang="it-IT" sz="2400" b="1" dirty="0"/>
          </a:p>
          <a:p>
            <a:pPr algn="ctr"/>
            <a:r>
              <a:rPr lang="it-IT" sz="2400" b="1" dirty="0"/>
              <a:t>La causalità è altro rispetto a alla vicinanza di spazio e tempo, dunque non si può affermare che un evento è causa di un altro né a priori, né a posteriori.</a:t>
            </a:r>
          </a:p>
          <a:p>
            <a:pPr algn="ctr"/>
            <a:endParaRPr lang="it-IT" sz="2400" b="1" dirty="0"/>
          </a:p>
          <a:p>
            <a:pPr algn="ctr"/>
            <a:endParaRPr lang="it-IT" sz="2400" b="1" dirty="0"/>
          </a:p>
          <a:p>
            <a:pPr algn="ctr"/>
            <a:r>
              <a:rPr lang="it-IT" sz="2400" b="1" dirty="0"/>
              <a:t>La credenza dall’osservazione empirica che due eventi sono frequentemente contigui: vedendo il calore seguire sempre il fuoco crediamo che esso ne sia un effetto.</a:t>
            </a:r>
          </a:p>
        </p:txBody>
      </p:sp>
      <p:sp>
        <p:nvSpPr>
          <p:cNvPr id="4" name="Freccia in giù 3">
            <a:extLst>
              <a:ext uri="{FF2B5EF4-FFF2-40B4-BE49-F238E27FC236}">
                <a16:creationId xmlns:a16="http://schemas.microsoft.com/office/drawing/2014/main" id="{A71971B8-C418-41E3-9A81-01B3F4D5A884}"/>
              </a:ext>
            </a:extLst>
          </p:cNvPr>
          <p:cNvSpPr/>
          <p:nvPr/>
        </p:nvSpPr>
        <p:spPr>
          <a:xfrm>
            <a:off x="5611368" y="253173"/>
            <a:ext cx="484632" cy="631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8803BCF5-7DF7-44BB-8117-3AC735926A00}"/>
              </a:ext>
            </a:extLst>
          </p:cNvPr>
          <p:cNvSpPr/>
          <p:nvPr/>
        </p:nvSpPr>
        <p:spPr>
          <a:xfrm>
            <a:off x="5611368" y="1787783"/>
            <a:ext cx="484632" cy="53773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F8E2C7CA-EB2B-4761-BD38-B38857736659}"/>
              </a:ext>
            </a:extLst>
          </p:cNvPr>
          <p:cNvSpPr/>
          <p:nvPr/>
        </p:nvSpPr>
        <p:spPr>
          <a:xfrm>
            <a:off x="5611368" y="3245567"/>
            <a:ext cx="484632" cy="731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a:extLst>
              <a:ext uri="{FF2B5EF4-FFF2-40B4-BE49-F238E27FC236}">
                <a16:creationId xmlns:a16="http://schemas.microsoft.com/office/drawing/2014/main" id="{148F4E16-1062-41A5-976D-292503AAE945}"/>
              </a:ext>
            </a:extLst>
          </p:cNvPr>
          <p:cNvSpPr/>
          <p:nvPr/>
        </p:nvSpPr>
        <p:spPr>
          <a:xfrm>
            <a:off x="5655102" y="4670050"/>
            <a:ext cx="484632" cy="731204"/>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362041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DED5DABD-A152-485D-8203-A82A955F3064}"/>
              </a:ext>
            </a:extLst>
          </p:cNvPr>
          <p:cNvSpPr>
            <a:spLocks noGrp="1"/>
          </p:cNvSpPr>
          <p:nvPr>
            <p:ph type="sldNum" sz="quarter" idx="12"/>
          </p:nvPr>
        </p:nvSpPr>
        <p:spPr/>
        <p:txBody>
          <a:bodyPr/>
          <a:lstStyle/>
          <a:p>
            <a:fld id="{4139BC9E-D646-4039-AC43-7101CD54E1CF}" type="slidenum">
              <a:rPr lang="it-IT" smtClean="0"/>
              <a:t>21</a:t>
            </a:fld>
            <a:endParaRPr lang="it-IT"/>
          </a:p>
        </p:txBody>
      </p:sp>
      <p:sp>
        <p:nvSpPr>
          <p:cNvPr id="3" name="CasellaDiTesto 2">
            <a:extLst>
              <a:ext uri="{FF2B5EF4-FFF2-40B4-BE49-F238E27FC236}">
                <a16:creationId xmlns:a16="http://schemas.microsoft.com/office/drawing/2014/main" id="{7DEF1A6A-AAE0-4EAA-9C7D-E81306645BCF}"/>
              </a:ext>
            </a:extLst>
          </p:cNvPr>
          <p:cNvSpPr txBox="1"/>
          <p:nvPr/>
        </p:nvSpPr>
        <p:spPr>
          <a:xfrm>
            <a:off x="258618" y="91016"/>
            <a:ext cx="11933382" cy="4985980"/>
          </a:xfrm>
          <a:prstGeom prst="rect">
            <a:avLst/>
          </a:prstGeom>
          <a:noFill/>
        </p:spPr>
        <p:txBody>
          <a:bodyPr wrap="square" rtlCol="0">
            <a:spAutoFit/>
          </a:bodyPr>
          <a:lstStyle/>
          <a:p>
            <a:pPr algn="ctr"/>
            <a:r>
              <a:rPr lang="it-IT" sz="3200" b="1" dirty="0"/>
              <a:t>RICAPITOLANDO</a:t>
            </a:r>
          </a:p>
          <a:p>
            <a:endParaRPr lang="it-IT" dirty="0"/>
          </a:p>
          <a:p>
            <a:r>
              <a:rPr lang="it-IT" sz="2400" dirty="0"/>
              <a:t>    </a:t>
            </a:r>
            <a:r>
              <a:rPr lang="it-IT" sz="2800" b="1" dirty="0"/>
              <a:t>LOCKE				     BERKELEY			     HUME</a:t>
            </a:r>
          </a:p>
          <a:p>
            <a:endParaRPr lang="it-IT" sz="2400" dirty="0"/>
          </a:p>
          <a:p>
            <a:endParaRPr lang="it-IT" sz="2400" dirty="0"/>
          </a:p>
          <a:p>
            <a:endParaRPr lang="it-IT" sz="2400" dirty="0"/>
          </a:p>
          <a:p>
            <a:r>
              <a:rPr lang="it-IT" sz="2400" dirty="0"/>
              <a:t>La sostanza materiale			</a:t>
            </a:r>
            <a:r>
              <a:rPr lang="it-IT" sz="2400" b="1" dirty="0"/>
              <a:t>Nega l’esistenza della</a:t>
            </a:r>
            <a:r>
              <a:rPr lang="it-IT" sz="2400" dirty="0"/>
              <a:t>	 		Ogni presunta realtà    </a:t>
            </a:r>
          </a:p>
          <a:p>
            <a:r>
              <a:rPr lang="it-IT" sz="2400" dirty="0"/>
              <a:t>è inconoscibile, </a:t>
            </a:r>
            <a:r>
              <a:rPr lang="it-IT" sz="2400" b="1" dirty="0"/>
              <a:t>però i corpi </a:t>
            </a:r>
            <a:r>
              <a:rPr lang="it-IT" sz="2400" dirty="0"/>
              <a:t>		</a:t>
            </a:r>
            <a:r>
              <a:rPr lang="it-IT" sz="2400" b="1" dirty="0"/>
              <a:t>sostanza materiale</a:t>
            </a:r>
            <a:r>
              <a:rPr lang="it-IT" sz="2400" dirty="0"/>
              <a:t>, ma 		oggettiva si risolve </a:t>
            </a:r>
          </a:p>
          <a:p>
            <a:r>
              <a:rPr lang="it-IT" sz="2400" b="1" dirty="0"/>
              <a:t>esistono fuori della mente </a:t>
            </a:r>
            <a:r>
              <a:rPr lang="it-IT" sz="2400" dirty="0"/>
              <a:t>		ammette l’esistenza			</a:t>
            </a:r>
            <a:r>
              <a:rPr lang="it-IT" sz="2400" b="1" dirty="0"/>
              <a:t>nelle impressioni</a:t>
            </a:r>
          </a:p>
          <a:p>
            <a:r>
              <a:rPr lang="it-IT" sz="2400" dirty="0"/>
              <a:t>umana e sono la causa delle		della sostanza spirituale.		</a:t>
            </a:r>
            <a:r>
              <a:rPr lang="it-IT" sz="2400" b="1" dirty="0"/>
              <a:t>soggettive </a:t>
            </a:r>
            <a:r>
              <a:rPr lang="it-IT" sz="2400" dirty="0"/>
              <a:t>della men</a:t>
            </a:r>
          </a:p>
          <a:p>
            <a:r>
              <a:rPr lang="it-IT" sz="2400" dirty="0"/>
              <a:t>sensazioni.				</a:t>
            </a:r>
            <a:r>
              <a:rPr lang="it-IT" sz="2400" b="1" dirty="0"/>
              <a:t>La mente divina </a:t>
            </a:r>
            <a:r>
              <a:rPr lang="it-IT" sz="2400" dirty="0"/>
              <a:t>è la causa		te che ha </a:t>
            </a:r>
            <a:r>
              <a:rPr lang="it-IT" sz="2400" b="1" dirty="0"/>
              <a:t>l’abitudine</a:t>
            </a:r>
          </a:p>
          <a:p>
            <a:r>
              <a:rPr lang="it-IT" sz="2400" dirty="0"/>
              <a:t>					dell’oggettività delle			di associarle in </a:t>
            </a:r>
          </a:p>
          <a:p>
            <a:r>
              <a:rPr lang="it-IT" sz="2400" dirty="0"/>
              <a:t>					nostre idee.				</a:t>
            </a:r>
            <a:r>
              <a:rPr lang="it-IT" sz="2400" b="1" dirty="0"/>
              <a:t>modo arbitrario.</a:t>
            </a:r>
          </a:p>
        </p:txBody>
      </p:sp>
      <p:sp>
        <p:nvSpPr>
          <p:cNvPr id="4" name="Freccia in giù 3">
            <a:extLst>
              <a:ext uri="{FF2B5EF4-FFF2-40B4-BE49-F238E27FC236}">
                <a16:creationId xmlns:a16="http://schemas.microsoft.com/office/drawing/2014/main" id="{89B95C0E-55BD-40E5-94DB-C65D345B763F}"/>
              </a:ext>
            </a:extLst>
          </p:cNvPr>
          <p:cNvSpPr/>
          <p:nvPr/>
        </p:nvSpPr>
        <p:spPr>
          <a:xfrm>
            <a:off x="794326" y="142946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A99F6C5C-4A8E-4C11-B0AF-EE917ACACDB4}"/>
              </a:ext>
            </a:extLst>
          </p:cNvPr>
          <p:cNvSpPr/>
          <p:nvPr/>
        </p:nvSpPr>
        <p:spPr>
          <a:xfrm>
            <a:off x="5756979" y="1366982"/>
            <a:ext cx="484632" cy="978408"/>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F78EE408-4CCE-49FC-922C-C51A64028711}"/>
              </a:ext>
            </a:extLst>
          </p:cNvPr>
          <p:cNvSpPr/>
          <p:nvPr/>
        </p:nvSpPr>
        <p:spPr>
          <a:xfrm>
            <a:off x="10170899" y="1505528"/>
            <a:ext cx="484632" cy="978408"/>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116866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3CF144E7-35D2-4B84-8C4B-C09D3946239A}"/>
              </a:ext>
            </a:extLst>
          </p:cNvPr>
          <p:cNvSpPr>
            <a:spLocks noGrp="1"/>
          </p:cNvSpPr>
          <p:nvPr>
            <p:ph type="sldNum" sz="quarter" idx="12"/>
          </p:nvPr>
        </p:nvSpPr>
        <p:spPr/>
        <p:txBody>
          <a:bodyPr/>
          <a:lstStyle/>
          <a:p>
            <a:fld id="{4139BC9E-D646-4039-AC43-7101CD54E1CF}" type="slidenum">
              <a:rPr lang="it-IT" smtClean="0"/>
              <a:t>22</a:t>
            </a:fld>
            <a:endParaRPr lang="it-IT"/>
          </a:p>
        </p:txBody>
      </p:sp>
      <p:sp>
        <p:nvSpPr>
          <p:cNvPr id="3" name="CasellaDiTesto 2">
            <a:extLst>
              <a:ext uri="{FF2B5EF4-FFF2-40B4-BE49-F238E27FC236}">
                <a16:creationId xmlns:a16="http://schemas.microsoft.com/office/drawing/2014/main" id="{EA6E8CF0-8619-4313-9928-2643D969862D}"/>
              </a:ext>
            </a:extLst>
          </p:cNvPr>
          <p:cNvSpPr txBox="1"/>
          <p:nvPr/>
        </p:nvSpPr>
        <p:spPr>
          <a:xfrm>
            <a:off x="177800" y="16371"/>
            <a:ext cx="11176000" cy="1138773"/>
          </a:xfrm>
          <a:prstGeom prst="rect">
            <a:avLst/>
          </a:prstGeom>
          <a:noFill/>
        </p:spPr>
        <p:txBody>
          <a:bodyPr wrap="square" rtlCol="0">
            <a:spAutoFit/>
          </a:bodyPr>
          <a:lstStyle/>
          <a:p>
            <a:pPr algn="ctr"/>
            <a:r>
              <a:rPr lang="it-IT" sz="3200" b="1" dirty="0"/>
              <a:t>IMMANUEL  KANT (1724-1804)</a:t>
            </a:r>
          </a:p>
          <a:p>
            <a:endParaRPr lang="it-IT" dirty="0"/>
          </a:p>
          <a:p>
            <a:endParaRPr lang="it-IT" dirty="0"/>
          </a:p>
        </p:txBody>
      </p:sp>
      <p:sp>
        <p:nvSpPr>
          <p:cNvPr id="4" name="Rettangolo 3">
            <a:extLst>
              <a:ext uri="{FF2B5EF4-FFF2-40B4-BE49-F238E27FC236}">
                <a16:creationId xmlns:a16="http://schemas.microsoft.com/office/drawing/2014/main" id="{39189F2E-B686-442A-8B2D-50EDF84F1198}"/>
              </a:ext>
            </a:extLst>
          </p:cNvPr>
          <p:cNvSpPr/>
          <p:nvPr/>
        </p:nvSpPr>
        <p:spPr>
          <a:xfrm>
            <a:off x="397163" y="718716"/>
            <a:ext cx="11314546" cy="5806141"/>
          </a:xfrm>
          <a:prstGeom prst="rect">
            <a:avLst/>
          </a:prstGeom>
        </p:spPr>
        <p:txBody>
          <a:bodyPr wrap="square">
            <a:spAutoFit/>
          </a:bodyPr>
          <a:lstStyle/>
          <a:p>
            <a:pPr>
              <a:lnSpc>
                <a:spcPct val="107000"/>
              </a:lnSpc>
              <a:spcAft>
                <a:spcPts val="800"/>
              </a:spcAft>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ANALITICHE A PRIORI. Non aggiungono nulla a ciò che già sappiamo: </a:t>
            </a:r>
          </a:p>
          <a:p>
            <a:pPr>
              <a:lnSpc>
                <a:spcPct val="107000"/>
              </a:lnSpc>
              <a:spcAft>
                <a:spcPts val="800"/>
              </a:spcAft>
            </a:pPr>
            <a:r>
              <a:rPr lang="it-IT" sz="2400" b="1" i="1" dirty="0">
                <a:latin typeface="Calibri" panose="020F0502020204030204" pitchFamily="34" charset="0"/>
                <a:ea typeface="Calibri" panose="020F0502020204030204" pitchFamily="34" charset="0"/>
                <a:cs typeface="Times New Roman" panose="02020603050405020304" pitchFamily="18" charset="0"/>
              </a:rPr>
              <a:t>Tutti i corpi sono estesi</a:t>
            </a:r>
            <a:r>
              <a:rPr lang="it-IT" sz="2400" b="1" dirty="0">
                <a:latin typeface="Calibri" panose="020F0502020204030204" pitchFamily="34" charset="0"/>
                <a:ea typeface="Calibri" panose="020F0502020204030204" pitchFamily="34" charset="0"/>
                <a:cs typeface="Times New Roman" panose="02020603050405020304" pitchFamily="18" charset="0"/>
              </a:rPr>
              <a:t>. Universale e necessaria, ma non feconda</a:t>
            </a:r>
          </a:p>
          <a:p>
            <a:pPr>
              <a:lnSpc>
                <a:spcPct val="107000"/>
              </a:lnSpc>
              <a:spcAft>
                <a:spcPts val="800"/>
              </a:spcAft>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SINTETICHE A POSTERIORI.  Aggiungono sapere ma non sono universali: </a:t>
            </a:r>
            <a:r>
              <a:rPr lang="it-IT" sz="2400" b="1" i="1" dirty="0">
                <a:latin typeface="Calibri" panose="020F0502020204030204" pitchFamily="34" charset="0"/>
                <a:ea typeface="Calibri" panose="020F0502020204030204" pitchFamily="34" charset="0"/>
                <a:cs typeface="Times New Roman" panose="02020603050405020304" pitchFamily="18" charset="0"/>
              </a:rPr>
              <a:t>Tutti i corpi sono pesanti</a:t>
            </a:r>
            <a:r>
              <a:rPr lang="it-IT" sz="2400" b="1" dirty="0">
                <a:latin typeface="Calibri" panose="020F0502020204030204" pitchFamily="34" charset="0"/>
                <a:ea typeface="Calibri" panose="020F0502020204030204" pitchFamily="34" charset="0"/>
                <a:cs typeface="Times New Roman" panose="02020603050405020304" pitchFamily="18" charset="0"/>
              </a:rPr>
              <a:t>. Feconda ma non universale e necessaria perché derivante dall’esperienza</a:t>
            </a:r>
          </a:p>
          <a:p>
            <a:pPr>
              <a:lnSpc>
                <a:spcPct val="107000"/>
              </a:lnSpc>
              <a:spcAft>
                <a:spcPts val="800"/>
              </a:spcAft>
            </a:pPr>
            <a:endParaRPr lang="it-IT" sz="24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600" b="1" dirty="0">
                <a:latin typeface="Calibri" panose="020F0502020204030204" pitchFamily="34" charset="0"/>
                <a:ea typeface="Calibri" panose="020F0502020204030204" pitchFamily="34" charset="0"/>
                <a:cs typeface="Times New Roman" panose="02020603050405020304" pitchFamily="18" charset="0"/>
              </a:rPr>
              <a:t>SINTETICHE A PRIORI cioè verità feconde che aumentano il sapere e che sono universali partendo da osservazioni reali esperienziali </a:t>
            </a:r>
          </a:p>
          <a:p>
            <a:pPr>
              <a:lnSpc>
                <a:spcPct val="107000"/>
              </a:lnSpc>
              <a:spcAft>
                <a:spcPts val="800"/>
              </a:spcAft>
            </a:pP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SINTETICHE  	partendo da assiomi che non sono logici ma esperienziali</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2400" b="1" dirty="0">
                <a:latin typeface="Calibri" panose="020F0502020204030204" pitchFamily="34" charset="0"/>
                <a:ea typeface="Calibri" panose="020F0502020204030204" pitchFamily="34" charset="0"/>
                <a:cs typeface="Times New Roman" panose="02020603050405020304" pitchFamily="18" charset="0"/>
              </a:rPr>
              <a:t>A PRIORI 	dedotte dalla logica</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Freccia a destra 5">
            <a:extLst>
              <a:ext uri="{FF2B5EF4-FFF2-40B4-BE49-F238E27FC236}">
                <a16:creationId xmlns:a16="http://schemas.microsoft.com/office/drawing/2014/main" id="{950DE8A1-357D-4321-9950-97F98E1E8FAB}"/>
              </a:ext>
            </a:extLst>
          </p:cNvPr>
          <p:cNvSpPr/>
          <p:nvPr/>
        </p:nvSpPr>
        <p:spPr>
          <a:xfrm>
            <a:off x="10816429" y="44707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1341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5D9473D2-4111-440E-937D-5484539C19F0}"/>
              </a:ext>
            </a:extLst>
          </p:cNvPr>
          <p:cNvSpPr>
            <a:spLocks noGrp="1"/>
          </p:cNvSpPr>
          <p:nvPr>
            <p:ph type="sldNum" sz="quarter" idx="12"/>
          </p:nvPr>
        </p:nvSpPr>
        <p:spPr/>
        <p:txBody>
          <a:bodyPr/>
          <a:lstStyle/>
          <a:p>
            <a:fld id="{4139BC9E-D646-4039-AC43-7101CD54E1CF}" type="slidenum">
              <a:rPr lang="it-IT" smtClean="0"/>
              <a:t>23</a:t>
            </a:fld>
            <a:endParaRPr lang="it-IT"/>
          </a:p>
        </p:txBody>
      </p:sp>
      <p:sp>
        <p:nvSpPr>
          <p:cNvPr id="4" name="CasellaDiTesto 3">
            <a:extLst>
              <a:ext uri="{FF2B5EF4-FFF2-40B4-BE49-F238E27FC236}">
                <a16:creationId xmlns:a16="http://schemas.microsoft.com/office/drawing/2014/main" id="{E3799706-D37D-4847-9547-4A2E93059EA0}"/>
              </a:ext>
            </a:extLst>
          </p:cNvPr>
          <p:cNvSpPr txBox="1"/>
          <p:nvPr/>
        </p:nvSpPr>
        <p:spPr>
          <a:xfrm>
            <a:off x="73891" y="230909"/>
            <a:ext cx="11998035" cy="5909310"/>
          </a:xfrm>
          <a:prstGeom prst="rect">
            <a:avLst/>
          </a:prstGeom>
          <a:noFill/>
        </p:spPr>
        <p:txBody>
          <a:bodyPr wrap="square" rtlCol="0">
            <a:spAutoFit/>
          </a:bodyPr>
          <a:lstStyle/>
          <a:p>
            <a:r>
              <a:rPr lang="it-IT" sz="2400" dirty="0"/>
              <a:t>Non è il soggetto conoscente a dover conformarsi a una realtà totalmente altra e non conoscibile in modo certo, ma viceversa è la realtà a dover obbedire alle forme a priori attraverso le quali il soggetto la percepisce e la pensa.</a:t>
            </a:r>
          </a:p>
          <a:p>
            <a:endParaRPr lang="it-IT" sz="2400" dirty="0"/>
          </a:p>
          <a:p>
            <a:endParaRPr lang="it-IT" sz="2400" dirty="0"/>
          </a:p>
          <a:p>
            <a:endParaRPr lang="it-IT" sz="2400" dirty="0"/>
          </a:p>
          <a:p>
            <a:pPr algn="ctr"/>
            <a:r>
              <a:rPr lang="it-IT" sz="2400" b="1" dirty="0"/>
              <a:t>FENOMENO</a:t>
            </a:r>
          </a:p>
          <a:p>
            <a:endParaRPr lang="it-IT" sz="2400" dirty="0"/>
          </a:p>
          <a:p>
            <a:pPr algn="ctr"/>
            <a:r>
              <a:rPr lang="it-IT" sz="2400" dirty="0"/>
              <a:t>Esempio</a:t>
            </a:r>
          </a:p>
          <a:p>
            <a:r>
              <a:rPr lang="it-IT" sz="2400" dirty="0"/>
              <a:t>Mediante la </a:t>
            </a:r>
            <a:r>
              <a:rPr lang="it-IT" sz="2400" b="1" dirty="0"/>
              <a:t>categoria di sostanza, </a:t>
            </a:r>
            <a:r>
              <a:rPr lang="it-IT" sz="2400" dirty="0"/>
              <a:t>l’intelletto  unifica i molteplici </a:t>
            </a:r>
            <a:r>
              <a:rPr lang="it-IT" sz="2400" b="1" dirty="0"/>
              <a:t>dati di una certa esperienza</a:t>
            </a:r>
            <a:r>
              <a:rPr lang="it-IT" sz="2400" dirty="0"/>
              <a:t> (colore, distanza, calore, luce ecc.) di un concetto  in un oggetto (</a:t>
            </a:r>
            <a:r>
              <a:rPr lang="it-IT" sz="2400" b="1" dirty="0"/>
              <a:t>il sole</a:t>
            </a:r>
            <a:r>
              <a:rPr lang="it-IT" sz="2400" dirty="0"/>
              <a:t>) formulando così </a:t>
            </a:r>
            <a:r>
              <a:rPr lang="it-IT" sz="2400" b="1" dirty="0"/>
              <a:t>un giudizio ( il sole è caldo</a:t>
            </a:r>
            <a:r>
              <a:rPr lang="it-IT" sz="2400" dirty="0"/>
              <a:t>). </a:t>
            </a:r>
          </a:p>
          <a:p>
            <a:r>
              <a:rPr lang="it-IT" sz="2400" dirty="0"/>
              <a:t>L’intelletto utilizzando la </a:t>
            </a:r>
            <a:r>
              <a:rPr lang="it-IT" sz="2400" b="1" dirty="0"/>
              <a:t>categoria di causa </a:t>
            </a:r>
            <a:r>
              <a:rPr lang="it-IT" sz="2400" dirty="0"/>
              <a:t>collega quindi questo concetto </a:t>
            </a:r>
            <a:r>
              <a:rPr lang="it-IT" sz="2400" b="1" dirty="0"/>
              <a:t>ad un altro (la cera) </a:t>
            </a:r>
            <a:r>
              <a:rPr lang="it-IT" sz="2400" dirty="0"/>
              <a:t>  a sua volta con </a:t>
            </a:r>
            <a:r>
              <a:rPr lang="it-IT" sz="2400" b="1" dirty="0"/>
              <a:t>i propri dati d’esperienza </a:t>
            </a:r>
            <a:r>
              <a:rPr lang="it-IT" sz="2400" dirty="0"/>
              <a:t>(morbida, fredda, malleabile ecc.) in modo da costituire una </a:t>
            </a:r>
            <a:r>
              <a:rPr lang="it-IT" sz="2400" b="1" dirty="0"/>
              <a:t>relazione necessaria nel giudizio: Il sole scioglie la cera.</a:t>
            </a:r>
          </a:p>
          <a:p>
            <a:endParaRPr lang="it-IT" dirty="0"/>
          </a:p>
        </p:txBody>
      </p:sp>
      <p:sp>
        <p:nvSpPr>
          <p:cNvPr id="5" name="Freccia in su 4">
            <a:extLst>
              <a:ext uri="{FF2B5EF4-FFF2-40B4-BE49-F238E27FC236}">
                <a16:creationId xmlns:a16="http://schemas.microsoft.com/office/drawing/2014/main" id="{CF29E77A-5D47-44D8-A09F-D33FD99C10AF}"/>
              </a:ext>
            </a:extLst>
          </p:cNvPr>
          <p:cNvSpPr/>
          <p:nvPr/>
        </p:nvSpPr>
        <p:spPr>
          <a:xfrm>
            <a:off x="5514662" y="1717964"/>
            <a:ext cx="484632" cy="6927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su 5">
            <a:extLst>
              <a:ext uri="{FF2B5EF4-FFF2-40B4-BE49-F238E27FC236}">
                <a16:creationId xmlns:a16="http://schemas.microsoft.com/office/drawing/2014/main" id="{439AF5C2-7470-4621-B34C-5C070D4A89CD}"/>
              </a:ext>
            </a:extLst>
          </p:cNvPr>
          <p:cNvSpPr/>
          <p:nvPr/>
        </p:nvSpPr>
        <p:spPr>
          <a:xfrm rot="10800000">
            <a:off x="6192707" y="1787236"/>
            <a:ext cx="484632" cy="6927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25575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42ADBA5C-7D7F-45A2-BBD9-71FCF344AE54}"/>
              </a:ext>
            </a:extLst>
          </p:cNvPr>
          <p:cNvSpPr>
            <a:spLocks noGrp="1"/>
          </p:cNvSpPr>
          <p:nvPr>
            <p:ph type="sldNum" sz="quarter" idx="12"/>
          </p:nvPr>
        </p:nvSpPr>
        <p:spPr/>
        <p:txBody>
          <a:bodyPr/>
          <a:lstStyle/>
          <a:p>
            <a:fld id="{4139BC9E-D646-4039-AC43-7101CD54E1CF}" type="slidenum">
              <a:rPr lang="it-IT" smtClean="0"/>
              <a:t>24</a:t>
            </a:fld>
            <a:endParaRPr lang="it-IT"/>
          </a:p>
        </p:txBody>
      </p:sp>
      <p:sp>
        <p:nvSpPr>
          <p:cNvPr id="3" name="CasellaDiTesto 2">
            <a:extLst>
              <a:ext uri="{FF2B5EF4-FFF2-40B4-BE49-F238E27FC236}">
                <a16:creationId xmlns:a16="http://schemas.microsoft.com/office/drawing/2014/main" id="{10F99E37-3E1B-41A8-88F0-6B40B50CB2DA}"/>
              </a:ext>
            </a:extLst>
          </p:cNvPr>
          <p:cNvSpPr txBox="1"/>
          <p:nvPr/>
        </p:nvSpPr>
        <p:spPr>
          <a:xfrm>
            <a:off x="461818" y="628073"/>
            <a:ext cx="10891982" cy="5632311"/>
          </a:xfrm>
          <a:prstGeom prst="rect">
            <a:avLst/>
          </a:prstGeom>
          <a:noFill/>
        </p:spPr>
        <p:txBody>
          <a:bodyPr wrap="square" rtlCol="0">
            <a:spAutoFit/>
          </a:bodyPr>
          <a:lstStyle/>
          <a:p>
            <a:pPr algn="ctr"/>
            <a:r>
              <a:rPr lang="it-IT" sz="2400" dirty="0"/>
              <a:t>Giudizio sintetico a priori (</a:t>
            </a:r>
            <a:r>
              <a:rPr lang="it-IT" sz="2400" i="1" dirty="0"/>
              <a:t>Universale e necessario</a:t>
            </a:r>
            <a:r>
              <a:rPr lang="it-IT" sz="2400" dirty="0"/>
              <a:t>)</a:t>
            </a:r>
            <a:endParaRPr lang="it-IT" sz="2400" b="1" dirty="0"/>
          </a:p>
          <a:p>
            <a:pPr algn="ctr"/>
            <a:endParaRPr lang="it-IT" sz="2400" b="1" dirty="0"/>
          </a:p>
          <a:p>
            <a:pPr algn="ctr"/>
            <a:endParaRPr lang="it-IT" sz="2400" b="1" dirty="0"/>
          </a:p>
          <a:p>
            <a:pPr algn="ctr"/>
            <a:r>
              <a:rPr lang="it-IT" sz="2400" b="1" dirty="0"/>
              <a:t>    «Il sole scioglie la cera»</a:t>
            </a:r>
            <a:r>
              <a:rPr lang="it-IT" sz="2400" dirty="0"/>
              <a:t>	</a:t>
            </a:r>
          </a:p>
          <a:p>
            <a:pPr algn="ctr"/>
            <a:endParaRPr lang="it-IT" sz="2400" dirty="0"/>
          </a:p>
          <a:p>
            <a:endParaRPr lang="it-IT" sz="2400" dirty="0"/>
          </a:p>
          <a:p>
            <a:endParaRPr lang="it-IT" sz="2400" dirty="0"/>
          </a:p>
          <a:p>
            <a:pPr algn="ctr"/>
            <a:r>
              <a:rPr lang="it-IT" sz="2400" dirty="0"/>
              <a:t>Esperienza			Categoria di causalità </a:t>
            </a:r>
          </a:p>
          <a:p>
            <a:pPr algn="ctr"/>
            <a:r>
              <a:rPr lang="it-IT" sz="2400" dirty="0"/>
              <a:t>					         (</a:t>
            </a:r>
            <a:r>
              <a:rPr lang="it-IT" sz="2400" i="1" dirty="0"/>
              <a:t>Tutto ciò che muta ha una causa</a:t>
            </a:r>
            <a:r>
              <a:rPr lang="it-IT" sz="2400" dirty="0"/>
              <a:t>)</a:t>
            </a:r>
          </a:p>
          <a:p>
            <a:pPr algn="ctr"/>
            <a:endParaRPr lang="it-IT" sz="2400" dirty="0"/>
          </a:p>
          <a:p>
            <a:pPr algn="ctr"/>
            <a:endParaRPr lang="it-IT" sz="2400" dirty="0"/>
          </a:p>
          <a:p>
            <a:pPr algn="ctr"/>
            <a:endParaRPr lang="it-IT" sz="2400" dirty="0"/>
          </a:p>
          <a:p>
            <a:pPr algn="ctr"/>
            <a:r>
              <a:rPr lang="it-IT" sz="2400" b="1" dirty="0"/>
              <a:t>CATEGORIE</a:t>
            </a:r>
          </a:p>
          <a:p>
            <a:pPr algn="ctr"/>
            <a:r>
              <a:rPr lang="it-IT" sz="2400" dirty="0"/>
              <a:t>(Forme dell’intelletto, cioè le regole che presiedono alla funzione unificatrice dell’intelletto che opera mediante i giudizi)</a:t>
            </a:r>
          </a:p>
        </p:txBody>
      </p:sp>
      <p:sp>
        <p:nvSpPr>
          <p:cNvPr id="4" name="Freccia in su 3">
            <a:extLst>
              <a:ext uri="{FF2B5EF4-FFF2-40B4-BE49-F238E27FC236}">
                <a16:creationId xmlns:a16="http://schemas.microsoft.com/office/drawing/2014/main" id="{B08A02D0-C175-484B-AEBB-AB6485247A4A}"/>
              </a:ext>
            </a:extLst>
          </p:cNvPr>
          <p:cNvSpPr/>
          <p:nvPr/>
        </p:nvSpPr>
        <p:spPr>
          <a:xfrm rot="2129201">
            <a:off x="3766014" y="217389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su 4">
            <a:extLst>
              <a:ext uri="{FF2B5EF4-FFF2-40B4-BE49-F238E27FC236}">
                <a16:creationId xmlns:a16="http://schemas.microsoft.com/office/drawing/2014/main" id="{30B60F59-5E07-411C-BD42-4996227B9042}"/>
              </a:ext>
            </a:extLst>
          </p:cNvPr>
          <p:cNvSpPr/>
          <p:nvPr/>
        </p:nvSpPr>
        <p:spPr>
          <a:xfrm rot="18314752">
            <a:off x="6876899" y="2138106"/>
            <a:ext cx="484632" cy="1249498"/>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6" name="Freccia a sinistra 5">
            <a:extLst>
              <a:ext uri="{FF2B5EF4-FFF2-40B4-BE49-F238E27FC236}">
                <a16:creationId xmlns:a16="http://schemas.microsoft.com/office/drawing/2014/main" id="{A18C4A34-7A17-4332-9BBF-C25AA9036D39}"/>
              </a:ext>
            </a:extLst>
          </p:cNvPr>
          <p:cNvSpPr/>
          <p:nvPr/>
        </p:nvSpPr>
        <p:spPr>
          <a:xfrm rot="16200000">
            <a:off x="5300657" y="1203178"/>
            <a:ext cx="729673" cy="484632"/>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97938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4B686E9-F189-4D89-941F-53CDA18FBB5F}"/>
              </a:ext>
            </a:extLst>
          </p:cNvPr>
          <p:cNvSpPr>
            <a:spLocks noGrp="1"/>
          </p:cNvSpPr>
          <p:nvPr>
            <p:ph type="sldNum" sz="quarter" idx="12"/>
          </p:nvPr>
        </p:nvSpPr>
        <p:spPr/>
        <p:txBody>
          <a:bodyPr/>
          <a:lstStyle/>
          <a:p>
            <a:fld id="{4139BC9E-D646-4039-AC43-7101CD54E1CF}" type="slidenum">
              <a:rPr lang="it-IT" smtClean="0"/>
              <a:t>25</a:t>
            </a:fld>
            <a:endParaRPr lang="it-IT"/>
          </a:p>
        </p:txBody>
      </p:sp>
      <p:sp>
        <p:nvSpPr>
          <p:cNvPr id="3" name="CasellaDiTesto 2">
            <a:extLst>
              <a:ext uri="{FF2B5EF4-FFF2-40B4-BE49-F238E27FC236}">
                <a16:creationId xmlns:a16="http://schemas.microsoft.com/office/drawing/2014/main" id="{E86E5E93-4028-4D58-A0CD-AC655E73E9BE}"/>
              </a:ext>
            </a:extLst>
          </p:cNvPr>
          <p:cNvSpPr txBox="1"/>
          <p:nvPr/>
        </p:nvSpPr>
        <p:spPr>
          <a:xfrm>
            <a:off x="166255" y="378690"/>
            <a:ext cx="11896435" cy="6617196"/>
          </a:xfrm>
          <a:prstGeom prst="rect">
            <a:avLst/>
          </a:prstGeom>
          <a:noFill/>
        </p:spPr>
        <p:txBody>
          <a:bodyPr wrap="square" rtlCol="0">
            <a:spAutoFit/>
          </a:bodyPr>
          <a:lstStyle/>
          <a:p>
            <a:pPr algn="ctr"/>
            <a:r>
              <a:rPr lang="it-IT" sz="2800" b="1" dirty="0"/>
              <a:t>DA CHE COSA DERIVA LA CONOSCENZA?</a:t>
            </a:r>
          </a:p>
          <a:p>
            <a:pPr marL="342900" indent="-342900" algn="ctr">
              <a:buAutoNum type="arabicPeriod" startAt="7"/>
            </a:pPr>
            <a:endParaRPr lang="it-IT" dirty="0"/>
          </a:p>
          <a:p>
            <a:r>
              <a:rPr lang="it-IT" sz="2400" dirty="0"/>
              <a:t>EMPIRISTI (Locke, Berkeley, Hume)				RAZIONALISTI (</a:t>
            </a:r>
            <a:r>
              <a:rPr lang="it-IT" sz="2400" dirty="0" err="1"/>
              <a:t>Descarte</a:t>
            </a:r>
            <a:r>
              <a:rPr lang="it-IT" sz="2400" dirty="0"/>
              <a:t>, </a:t>
            </a:r>
            <a:r>
              <a:rPr lang="it-IT" sz="2400" dirty="0" err="1"/>
              <a:t>Leibniz</a:t>
            </a:r>
            <a:r>
              <a:rPr lang="it-IT" sz="2400" dirty="0"/>
              <a:t>)</a:t>
            </a:r>
          </a:p>
          <a:p>
            <a:endParaRPr lang="it-IT" sz="2400" dirty="0"/>
          </a:p>
          <a:p>
            <a:r>
              <a:rPr lang="it-IT" sz="2400" dirty="0"/>
              <a:t>           Dall’esperienza				      Anche dalle idee innate (a priori) che 							conosciamo indipendentemente dall’esperienza	</a:t>
            </a:r>
          </a:p>
          <a:p>
            <a:endParaRPr lang="it-IT" sz="2400" dirty="0"/>
          </a:p>
          <a:p>
            <a:r>
              <a:rPr lang="it-IT" sz="2400" dirty="0"/>
              <a:t>L’esperienza può essere fallace			Le idee a priori da dove vengono se non 								vengono  dall’esperienza?</a:t>
            </a:r>
          </a:p>
          <a:p>
            <a:endParaRPr lang="it-IT" sz="2400" dirty="0"/>
          </a:p>
          <a:p>
            <a:pPr algn="ctr"/>
            <a:r>
              <a:rPr lang="it-IT" sz="2400" b="1" dirty="0"/>
              <a:t>(Kant)</a:t>
            </a:r>
          </a:p>
          <a:p>
            <a:pPr algn="ctr"/>
            <a:endParaRPr lang="it-IT" sz="2400" b="1" dirty="0"/>
          </a:p>
          <a:p>
            <a:pPr algn="ctr"/>
            <a:r>
              <a:rPr lang="it-IT" sz="2400" b="1" dirty="0"/>
              <a:t>VALORI ETICI </a:t>
            </a:r>
            <a:r>
              <a:rPr lang="it-IT" sz="2400" dirty="0"/>
              <a:t>(la felicità è meglio dell’infelicità; il sapere è preferibile all’ignoranza, il bene è migliore del male)</a:t>
            </a:r>
          </a:p>
          <a:p>
            <a:endParaRPr lang="it-IT" sz="2400" dirty="0"/>
          </a:p>
          <a:p>
            <a:pPr algn="ctr"/>
            <a:r>
              <a:rPr lang="it-IT" sz="2400" b="1" dirty="0"/>
              <a:t>Provengono dall’esperienza o sono a priori (innate)?</a:t>
            </a:r>
          </a:p>
          <a:p>
            <a:endParaRPr lang="it-IT" dirty="0"/>
          </a:p>
        </p:txBody>
      </p:sp>
      <p:sp>
        <p:nvSpPr>
          <p:cNvPr id="4" name="Freccia in giù 3">
            <a:extLst>
              <a:ext uri="{FF2B5EF4-FFF2-40B4-BE49-F238E27FC236}">
                <a16:creationId xmlns:a16="http://schemas.microsoft.com/office/drawing/2014/main" id="{6BC3E589-0486-48AD-83A1-AE46A8A594B1}"/>
              </a:ext>
            </a:extLst>
          </p:cNvPr>
          <p:cNvSpPr/>
          <p:nvPr/>
        </p:nvSpPr>
        <p:spPr>
          <a:xfrm rot="2691020">
            <a:off x="3599864" y="759796"/>
            <a:ext cx="484632" cy="487452"/>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F663C9ED-1E87-42C5-BE58-53A81B36D461}"/>
              </a:ext>
            </a:extLst>
          </p:cNvPr>
          <p:cNvSpPr/>
          <p:nvPr/>
        </p:nvSpPr>
        <p:spPr>
          <a:xfrm rot="19392293">
            <a:off x="8106073" y="763272"/>
            <a:ext cx="484632" cy="483386"/>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B42E5435-6D37-4746-B09C-F0E2235ABE79}"/>
              </a:ext>
            </a:extLst>
          </p:cNvPr>
          <p:cNvSpPr/>
          <p:nvPr/>
        </p:nvSpPr>
        <p:spPr>
          <a:xfrm rot="3772390">
            <a:off x="2223257" y="1488027"/>
            <a:ext cx="484632" cy="494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7" name="Freccia in giù 6">
            <a:extLst>
              <a:ext uri="{FF2B5EF4-FFF2-40B4-BE49-F238E27FC236}">
                <a16:creationId xmlns:a16="http://schemas.microsoft.com/office/drawing/2014/main" id="{2EBB45FA-A968-4B3C-9304-982D18213B94}"/>
              </a:ext>
            </a:extLst>
          </p:cNvPr>
          <p:cNvSpPr/>
          <p:nvPr/>
        </p:nvSpPr>
        <p:spPr>
          <a:xfrm rot="20024612">
            <a:off x="8588182" y="1488665"/>
            <a:ext cx="484632" cy="494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Freccia in giù 7">
            <a:extLst>
              <a:ext uri="{FF2B5EF4-FFF2-40B4-BE49-F238E27FC236}">
                <a16:creationId xmlns:a16="http://schemas.microsoft.com/office/drawing/2014/main" id="{4DEC9896-E79F-4209-BE0D-1DA9F059541F}"/>
              </a:ext>
            </a:extLst>
          </p:cNvPr>
          <p:cNvSpPr/>
          <p:nvPr/>
        </p:nvSpPr>
        <p:spPr>
          <a:xfrm>
            <a:off x="2145166" y="2330110"/>
            <a:ext cx="484632" cy="821472"/>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731F231C-B30D-4A0F-B8C8-2D14F364C905}"/>
              </a:ext>
            </a:extLst>
          </p:cNvPr>
          <p:cNvSpPr/>
          <p:nvPr/>
        </p:nvSpPr>
        <p:spPr>
          <a:xfrm>
            <a:off x="8588182" y="2607528"/>
            <a:ext cx="484632" cy="658270"/>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10" name="Freccia in giù 9">
            <a:extLst>
              <a:ext uri="{FF2B5EF4-FFF2-40B4-BE49-F238E27FC236}">
                <a16:creationId xmlns:a16="http://schemas.microsoft.com/office/drawing/2014/main" id="{368DEF49-6F4B-4516-9A66-E463BB77554D}"/>
              </a:ext>
            </a:extLst>
          </p:cNvPr>
          <p:cNvSpPr/>
          <p:nvPr/>
        </p:nvSpPr>
        <p:spPr>
          <a:xfrm>
            <a:off x="5968603" y="5861410"/>
            <a:ext cx="484632" cy="494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106484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F13F3137-D1C3-4229-A24E-88D3AF74F53B}"/>
              </a:ext>
            </a:extLst>
          </p:cNvPr>
          <p:cNvSpPr>
            <a:spLocks noGrp="1"/>
          </p:cNvSpPr>
          <p:nvPr>
            <p:ph type="sldNum" sz="quarter" idx="12"/>
          </p:nvPr>
        </p:nvSpPr>
        <p:spPr/>
        <p:txBody>
          <a:bodyPr/>
          <a:lstStyle/>
          <a:p>
            <a:fld id="{4139BC9E-D646-4039-AC43-7101CD54E1CF}" type="slidenum">
              <a:rPr lang="it-IT" smtClean="0"/>
              <a:t>3</a:t>
            </a:fld>
            <a:endParaRPr lang="it-IT"/>
          </a:p>
        </p:txBody>
      </p:sp>
      <p:sp>
        <p:nvSpPr>
          <p:cNvPr id="13" name="CasellaDiTesto 12">
            <a:extLst>
              <a:ext uri="{FF2B5EF4-FFF2-40B4-BE49-F238E27FC236}">
                <a16:creationId xmlns:a16="http://schemas.microsoft.com/office/drawing/2014/main" id="{66A43011-F1D2-489E-8052-1066B2F01F15}"/>
              </a:ext>
            </a:extLst>
          </p:cNvPr>
          <p:cNvSpPr txBox="1"/>
          <p:nvPr/>
        </p:nvSpPr>
        <p:spPr>
          <a:xfrm>
            <a:off x="1227974" y="-15875"/>
            <a:ext cx="5523345" cy="584775"/>
          </a:xfrm>
          <a:prstGeom prst="rect">
            <a:avLst/>
          </a:prstGeom>
          <a:noFill/>
        </p:spPr>
        <p:txBody>
          <a:bodyPr wrap="square" rtlCol="0">
            <a:spAutoFit/>
          </a:bodyPr>
          <a:lstStyle/>
          <a:p>
            <a:pPr algn="r"/>
            <a:r>
              <a:rPr lang="it-IT" sz="3200" b="1" dirty="0"/>
              <a:t>	CARTESIO (1596-1650)</a:t>
            </a:r>
          </a:p>
        </p:txBody>
      </p:sp>
      <p:sp>
        <p:nvSpPr>
          <p:cNvPr id="16" name="CasellaDiTesto 15">
            <a:extLst>
              <a:ext uri="{FF2B5EF4-FFF2-40B4-BE49-F238E27FC236}">
                <a16:creationId xmlns:a16="http://schemas.microsoft.com/office/drawing/2014/main" id="{CEFEB2E7-7258-49C3-AB0D-A86729B6E038}"/>
              </a:ext>
            </a:extLst>
          </p:cNvPr>
          <p:cNvSpPr txBox="1"/>
          <p:nvPr/>
        </p:nvSpPr>
        <p:spPr>
          <a:xfrm>
            <a:off x="0" y="1970779"/>
            <a:ext cx="5712112" cy="3816429"/>
          </a:xfrm>
          <a:prstGeom prst="rect">
            <a:avLst/>
          </a:prstGeom>
          <a:noFill/>
        </p:spPr>
        <p:txBody>
          <a:bodyPr wrap="square" rtlCol="0">
            <a:spAutoFit/>
          </a:bodyPr>
          <a:lstStyle/>
          <a:p>
            <a:r>
              <a:rPr lang="it-IT" sz="2200" dirty="0"/>
              <a:t>Cartesio distingue tre tipologie di idee: </a:t>
            </a:r>
          </a:p>
          <a:p>
            <a:r>
              <a:rPr lang="it-IT" sz="2200" b="1" dirty="0"/>
              <a:t>Idee avventizie</a:t>
            </a:r>
            <a:r>
              <a:rPr lang="it-IT" sz="2200" dirty="0"/>
              <a:t>: derivano, tramite la sensibilità, da oggetti esterni e sono indipendenti dall'uomo;</a:t>
            </a:r>
          </a:p>
          <a:p>
            <a:endParaRPr lang="it-IT" sz="2200" dirty="0"/>
          </a:p>
          <a:p>
            <a:r>
              <a:rPr lang="it-IT" sz="2200" b="1" dirty="0"/>
              <a:t>Idee fattizie</a:t>
            </a:r>
            <a:r>
              <a:rPr lang="it-IT" sz="2200" dirty="0"/>
              <a:t>: quelle da noi inventate o costruite (l'idea dell'ippogrifo o quella della chimera);</a:t>
            </a:r>
            <a:endParaRPr lang="it-IT" sz="2200" baseline="30000" dirty="0"/>
          </a:p>
          <a:p>
            <a:r>
              <a:rPr lang="it-IT" sz="2200" baseline="30000" dirty="0">
                <a:hlinkClick r:id="rId2"/>
              </a:rPr>
              <a:t>]</a:t>
            </a:r>
            <a:endParaRPr lang="it-IT" sz="2200" dirty="0"/>
          </a:p>
          <a:p>
            <a:r>
              <a:rPr lang="it-IT" sz="2200" b="1" dirty="0"/>
              <a:t>Idee innate</a:t>
            </a:r>
            <a:r>
              <a:rPr lang="it-IT" sz="2200" dirty="0"/>
              <a:t>: cioè nate con noi, sono come un patrimonio costitutivo della mente (l'idea matematica, l'idea di Dio).</a:t>
            </a:r>
          </a:p>
        </p:txBody>
      </p:sp>
      <p:sp>
        <p:nvSpPr>
          <p:cNvPr id="17" name="CasellaDiTesto 16">
            <a:extLst>
              <a:ext uri="{FF2B5EF4-FFF2-40B4-BE49-F238E27FC236}">
                <a16:creationId xmlns:a16="http://schemas.microsoft.com/office/drawing/2014/main" id="{E3C5DED3-0CA7-43FB-A160-EF05656B3D79}"/>
              </a:ext>
            </a:extLst>
          </p:cNvPr>
          <p:cNvSpPr txBox="1"/>
          <p:nvPr/>
        </p:nvSpPr>
        <p:spPr>
          <a:xfrm>
            <a:off x="5699988" y="2555554"/>
            <a:ext cx="6080760" cy="3139321"/>
          </a:xfrm>
          <a:prstGeom prst="rect">
            <a:avLst/>
          </a:prstGeom>
          <a:noFill/>
        </p:spPr>
        <p:txBody>
          <a:bodyPr wrap="square" rtlCol="0">
            <a:spAutoFit/>
          </a:bodyPr>
          <a:lstStyle/>
          <a:p>
            <a:r>
              <a:rPr lang="it-IT" sz="2200" dirty="0">
                <a:latin typeface="Arial Narrow" panose="020B0606020202030204" pitchFamily="34" charset="0"/>
              </a:rPr>
              <a:t>Quali sono gli strumenti della conoscenza umana?</a:t>
            </a:r>
          </a:p>
          <a:p>
            <a:endParaRPr lang="it-IT" sz="2200" dirty="0">
              <a:latin typeface="Arial Narrow" panose="020B0606020202030204" pitchFamily="34" charset="0"/>
            </a:endParaRPr>
          </a:p>
          <a:p>
            <a:r>
              <a:rPr lang="it-IT" sz="2200" dirty="0">
                <a:latin typeface="Arial Narrow" panose="020B0606020202030204" pitchFamily="34" charset="0"/>
              </a:rPr>
              <a:t>Cartesio indica prima di tutto </a:t>
            </a:r>
            <a:r>
              <a:rPr lang="it-IT" sz="2200" b="1" i="1" dirty="0">
                <a:latin typeface="Arial Narrow" panose="020B0606020202030204" pitchFamily="34" charset="0"/>
              </a:rPr>
              <a:t>intuito</a:t>
            </a:r>
            <a:r>
              <a:rPr lang="it-IT" sz="2200" i="1" dirty="0">
                <a:latin typeface="Arial Narrow" panose="020B0606020202030204" pitchFamily="34" charset="0"/>
              </a:rPr>
              <a:t> </a:t>
            </a:r>
            <a:r>
              <a:rPr lang="it-IT" sz="2200" dirty="0">
                <a:latin typeface="Arial Narrow" panose="020B0606020202030204" pitchFamily="34" charset="0"/>
              </a:rPr>
              <a:t>e </a:t>
            </a:r>
            <a:r>
              <a:rPr lang="it-IT" sz="2200" b="1" i="1" dirty="0">
                <a:latin typeface="Arial Narrow" panose="020B0606020202030204" pitchFamily="34" charset="0"/>
              </a:rPr>
              <a:t>deduzione</a:t>
            </a:r>
            <a:r>
              <a:rPr lang="it-IT" sz="2200" dirty="0">
                <a:latin typeface="Arial Narrow" panose="020B0606020202030204" pitchFamily="34" charset="0"/>
              </a:rPr>
              <a:t>.</a:t>
            </a:r>
          </a:p>
          <a:p>
            <a:endParaRPr lang="it-IT" sz="2200" dirty="0">
              <a:latin typeface="Arial Narrow" panose="020B0606020202030204" pitchFamily="34" charset="0"/>
            </a:endParaRPr>
          </a:p>
          <a:p>
            <a:r>
              <a:rPr lang="it-IT" sz="2200" dirty="0">
                <a:latin typeface="Arial Narrow" panose="020B0606020202030204" pitchFamily="34" charset="0"/>
              </a:rPr>
              <a:t>Per trovare una verità fondamentale, solida ed evidente occorrerà </a:t>
            </a:r>
            <a:r>
              <a:rPr lang="it-IT" sz="2200" b="1" dirty="0">
                <a:latin typeface="Arial Narrow" panose="020B0606020202030204" pitchFamily="34" charset="0"/>
              </a:rPr>
              <a:t>diffidare dei sensi e di tutto ciò che ci dà una conoscenza dubitabile e affidarsi invece soltanto a ciò che si presenta come intuitivamente certo ed indubitabile e da qui cominciare a dedurre.</a:t>
            </a:r>
          </a:p>
        </p:txBody>
      </p:sp>
      <p:sp>
        <p:nvSpPr>
          <p:cNvPr id="18" name="CasellaDiTesto 17">
            <a:extLst>
              <a:ext uri="{FF2B5EF4-FFF2-40B4-BE49-F238E27FC236}">
                <a16:creationId xmlns:a16="http://schemas.microsoft.com/office/drawing/2014/main" id="{5E11ADB7-5387-4E62-973C-7C2CB2336D27}"/>
              </a:ext>
            </a:extLst>
          </p:cNvPr>
          <p:cNvSpPr txBox="1"/>
          <p:nvPr/>
        </p:nvSpPr>
        <p:spPr>
          <a:xfrm>
            <a:off x="6012180" y="1070792"/>
            <a:ext cx="5250180" cy="830997"/>
          </a:xfrm>
          <a:prstGeom prst="rect">
            <a:avLst/>
          </a:prstGeom>
          <a:noFill/>
        </p:spPr>
        <p:txBody>
          <a:bodyPr wrap="square" rtlCol="0">
            <a:spAutoFit/>
          </a:bodyPr>
          <a:lstStyle/>
          <a:p>
            <a:r>
              <a:rPr lang="it-IT" sz="2400" dirty="0">
                <a:latin typeface="Arial Black" panose="020B0A04020102020204" pitchFamily="34" charset="0"/>
                <a:hlinkClick r:id="rId3" tooltip="Cartesio">
                  <a:extLst>
                    <a:ext uri="{A12FA001-AC4F-418D-AE19-62706E023703}">
                      <ahyp:hlinkClr xmlns:ahyp="http://schemas.microsoft.com/office/drawing/2018/hyperlinkcolor" val="tx"/>
                    </a:ext>
                  </a:extLst>
                </a:hlinkClick>
              </a:rPr>
              <a:t>Cartesio</a:t>
            </a:r>
            <a:r>
              <a:rPr lang="it-IT" sz="2400" dirty="0">
                <a:latin typeface="Arial Black" panose="020B0A04020102020204" pitchFamily="34" charset="0"/>
              </a:rPr>
              <a:t> suddivide la </a:t>
            </a:r>
            <a:r>
              <a:rPr lang="it-IT" sz="2400" dirty="0">
                <a:latin typeface="Arial Black" panose="020B0A04020102020204" pitchFamily="34" charset="0"/>
                <a:hlinkClick r:id="rId4" tooltip="Realtà">
                  <a:extLst>
                    <a:ext uri="{A12FA001-AC4F-418D-AE19-62706E023703}">
                      <ahyp:hlinkClr xmlns:ahyp="http://schemas.microsoft.com/office/drawing/2018/hyperlinkcolor" val="tx"/>
                    </a:ext>
                  </a:extLst>
                </a:hlinkClick>
              </a:rPr>
              <a:t>realtà</a:t>
            </a:r>
            <a:r>
              <a:rPr lang="it-IT" sz="2400" dirty="0">
                <a:latin typeface="Arial Black" panose="020B0A04020102020204" pitchFamily="34" charset="0"/>
              </a:rPr>
              <a:t> in </a:t>
            </a:r>
            <a:r>
              <a:rPr lang="it-IT" sz="2400" b="1" dirty="0">
                <a:latin typeface="Arial Black" panose="020B0A04020102020204" pitchFamily="34" charset="0"/>
              </a:rPr>
              <a:t>res cogitans</a:t>
            </a:r>
            <a:r>
              <a:rPr lang="it-IT" sz="2400" dirty="0">
                <a:latin typeface="Arial Black" panose="020B0A04020102020204" pitchFamily="34" charset="0"/>
              </a:rPr>
              <a:t> e </a:t>
            </a:r>
            <a:r>
              <a:rPr lang="it-IT" sz="2400" b="1" dirty="0">
                <a:latin typeface="Arial Black" panose="020B0A04020102020204" pitchFamily="34" charset="0"/>
              </a:rPr>
              <a:t>res </a:t>
            </a:r>
            <a:r>
              <a:rPr lang="it-IT" sz="2400" b="1" dirty="0" err="1">
                <a:latin typeface="Arial Black" panose="020B0A04020102020204" pitchFamily="34" charset="0"/>
              </a:rPr>
              <a:t>extensa</a:t>
            </a:r>
            <a:endParaRPr lang="it-IT" sz="2400" dirty="0">
              <a:latin typeface="Arial Black" panose="020B0A04020102020204" pitchFamily="34" charset="0"/>
            </a:endParaRPr>
          </a:p>
        </p:txBody>
      </p:sp>
    </p:spTree>
    <p:extLst>
      <p:ext uri="{BB962C8B-B14F-4D97-AF65-F5344CB8AC3E}">
        <p14:creationId xmlns:p14="http://schemas.microsoft.com/office/powerpoint/2010/main" val="262167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BA518B25-772D-4596-9E27-327E6CC25A61}"/>
              </a:ext>
            </a:extLst>
          </p:cNvPr>
          <p:cNvSpPr>
            <a:spLocks noGrp="1"/>
          </p:cNvSpPr>
          <p:nvPr>
            <p:ph type="sldNum" sz="quarter" idx="12"/>
          </p:nvPr>
        </p:nvSpPr>
        <p:spPr/>
        <p:txBody>
          <a:bodyPr/>
          <a:lstStyle/>
          <a:p>
            <a:fld id="{4139BC9E-D646-4039-AC43-7101CD54E1CF}" type="slidenum">
              <a:rPr lang="it-IT" smtClean="0"/>
              <a:t>4</a:t>
            </a:fld>
            <a:endParaRPr lang="it-IT"/>
          </a:p>
        </p:txBody>
      </p:sp>
      <p:sp>
        <p:nvSpPr>
          <p:cNvPr id="3" name="Rettangolo 2">
            <a:extLst>
              <a:ext uri="{FF2B5EF4-FFF2-40B4-BE49-F238E27FC236}">
                <a16:creationId xmlns:a16="http://schemas.microsoft.com/office/drawing/2014/main" id="{397643BF-2B6D-4839-9D92-CF46174F5865}"/>
              </a:ext>
            </a:extLst>
          </p:cNvPr>
          <p:cNvSpPr/>
          <p:nvPr/>
        </p:nvSpPr>
        <p:spPr>
          <a:xfrm>
            <a:off x="110837" y="335156"/>
            <a:ext cx="11877964" cy="6093976"/>
          </a:xfrm>
          <a:prstGeom prst="rect">
            <a:avLst/>
          </a:prstGeom>
        </p:spPr>
        <p:txBody>
          <a:bodyPr wrap="square">
            <a:spAutoFit/>
          </a:bodyPr>
          <a:lstStyle/>
          <a:p>
            <a:r>
              <a:rPr lang="it-IT" sz="2400" i="1" dirty="0"/>
              <a:t>Di conseguenza, poiché i nostri sensi qualche volta ci ingannano, volli supporre che nessuna cosa fosse quale i nostri sensi ce la fanno immaginare[…]</a:t>
            </a:r>
          </a:p>
          <a:p>
            <a:r>
              <a:rPr lang="it-IT" sz="2400" i="1" dirty="0"/>
              <a:t>Ma tosto mi accorsi che mentre volevo pensare che tutto era falso, bisognava necessariamente che io che pensavo fossi qualche cosa; e, notando che questa verità: penso dunque sono, era così ferma e così sicura che tutte le più stravaganti supposizioni degli scettici non erano capaci di scalzarla, ritenni di poterla accettare senza scrupoli come principio primo della filosofia che stavo cercando (</a:t>
            </a:r>
            <a:r>
              <a:rPr lang="it-IT" i="1" dirty="0"/>
              <a:t>Il discorso sul metodo IV)</a:t>
            </a:r>
          </a:p>
          <a:p>
            <a:endParaRPr lang="it-IT" i="1" dirty="0"/>
          </a:p>
          <a:p>
            <a:endParaRPr lang="it-IT" i="1" dirty="0"/>
          </a:p>
          <a:p>
            <a:pPr algn="ctr"/>
            <a:r>
              <a:rPr lang="it-IT" sz="2400" b="1" dirty="0"/>
              <a:t>Se dubito. Allora sto pensando, ma se penso allora sono, ovvero esisto in quanto soggetto che pensa</a:t>
            </a:r>
          </a:p>
          <a:p>
            <a:pPr algn="ctr"/>
            <a:endParaRPr lang="it-IT" sz="2400" b="1" dirty="0"/>
          </a:p>
          <a:p>
            <a:pPr algn="ctr"/>
            <a:r>
              <a:rPr lang="it-IT" sz="2400" b="1" dirty="0"/>
              <a:t>Cogito, ergo sum (res cogitans)</a:t>
            </a:r>
          </a:p>
          <a:p>
            <a:endParaRPr lang="it-IT" i="1" dirty="0"/>
          </a:p>
          <a:p>
            <a:r>
              <a:rPr lang="it-IT" sz="2400" i="1" dirty="0"/>
              <a:t>E quando qualcuno dice: Io penso dunque sono o esisto non deduce la sua esistenza dal suo pensiero per forza di un sillogismo, ma come cosa conosciuta per sé la vede </a:t>
            </a:r>
            <a:r>
              <a:rPr lang="it-IT" sz="2400" b="1" i="1" dirty="0"/>
              <a:t>come una semplice intuizione della mente</a:t>
            </a:r>
            <a:r>
              <a:rPr lang="it-IT" b="1" i="1" dirty="0"/>
              <a:t> </a:t>
            </a:r>
            <a:r>
              <a:rPr lang="it-IT" i="1" dirty="0"/>
              <a:t>(Meditazioni filosofiche)</a:t>
            </a:r>
          </a:p>
        </p:txBody>
      </p:sp>
      <p:sp>
        <p:nvSpPr>
          <p:cNvPr id="4" name="Freccia in giù 3">
            <a:extLst>
              <a:ext uri="{FF2B5EF4-FFF2-40B4-BE49-F238E27FC236}">
                <a16:creationId xmlns:a16="http://schemas.microsoft.com/office/drawing/2014/main" id="{6AD32F69-3CF8-483A-AB87-7B4985ED8F3A}"/>
              </a:ext>
            </a:extLst>
          </p:cNvPr>
          <p:cNvSpPr/>
          <p:nvPr/>
        </p:nvSpPr>
        <p:spPr>
          <a:xfrm>
            <a:off x="5611368" y="2650836"/>
            <a:ext cx="484632" cy="778164"/>
          </a:xfrm>
          <a:prstGeom prst="down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t-IT"/>
          </a:p>
        </p:txBody>
      </p:sp>
      <p:sp>
        <p:nvSpPr>
          <p:cNvPr id="5" name="Freccia in giù 4">
            <a:extLst>
              <a:ext uri="{FF2B5EF4-FFF2-40B4-BE49-F238E27FC236}">
                <a16:creationId xmlns:a16="http://schemas.microsoft.com/office/drawing/2014/main" id="{15B17F63-3D0D-46B6-AB5B-D9B8F27A86B5}"/>
              </a:ext>
            </a:extLst>
          </p:cNvPr>
          <p:cNvSpPr/>
          <p:nvPr/>
        </p:nvSpPr>
        <p:spPr>
          <a:xfrm>
            <a:off x="5611368" y="4230256"/>
            <a:ext cx="484632" cy="443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5252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C7DFC4BF-3769-4693-B3E6-E51201B4FF62}"/>
              </a:ext>
            </a:extLst>
          </p:cNvPr>
          <p:cNvSpPr>
            <a:spLocks noGrp="1"/>
          </p:cNvSpPr>
          <p:nvPr>
            <p:ph type="sldNum" sz="quarter" idx="12"/>
          </p:nvPr>
        </p:nvSpPr>
        <p:spPr/>
        <p:txBody>
          <a:bodyPr/>
          <a:lstStyle/>
          <a:p>
            <a:fld id="{4139BC9E-D646-4039-AC43-7101CD54E1CF}" type="slidenum">
              <a:rPr lang="it-IT" smtClean="0"/>
              <a:t>5</a:t>
            </a:fld>
            <a:endParaRPr lang="it-IT"/>
          </a:p>
        </p:txBody>
      </p:sp>
      <p:sp>
        <p:nvSpPr>
          <p:cNvPr id="3" name="CasellaDiTesto 2">
            <a:extLst>
              <a:ext uri="{FF2B5EF4-FFF2-40B4-BE49-F238E27FC236}">
                <a16:creationId xmlns:a16="http://schemas.microsoft.com/office/drawing/2014/main" id="{68B97FC1-18FB-4DCB-875C-69A48A24A920}"/>
              </a:ext>
            </a:extLst>
          </p:cNvPr>
          <p:cNvSpPr txBox="1"/>
          <p:nvPr/>
        </p:nvSpPr>
        <p:spPr>
          <a:xfrm>
            <a:off x="258907" y="170041"/>
            <a:ext cx="11711709" cy="6555641"/>
          </a:xfrm>
          <a:prstGeom prst="rect">
            <a:avLst/>
          </a:prstGeom>
          <a:noFill/>
        </p:spPr>
        <p:txBody>
          <a:bodyPr wrap="square" rtlCol="0">
            <a:spAutoFit/>
          </a:bodyPr>
          <a:lstStyle/>
          <a:p>
            <a:pPr algn="ctr"/>
            <a:endParaRPr lang="it-IT" sz="3200" b="1" dirty="0"/>
          </a:p>
          <a:p>
            <a:pPr algn="ctr"/>
            <a:endParaRPr lang="it-IT" sz="3200" b="1" dirty="0"/>
          </a:p>
          <a:p>
            <a:pPr algn="ctr"/>
            <a:r>
              <a:rPr lang="it-IT" sz="3200" b="1" dirty="0"/>
              <a:t>John LOCKE (1632-1704)</a:t>
            </a:r>
          </a:p>
          <a:p>
            <a:endParaRPr lang="it-IT" dirty="0"/>
          </a:p>
          <a:p>
            <a:r>
              <a:rPr lang="it-IT" sz="2400" dirty="0"/>
              <a:t>        Cartesio						                  Locke</a:t>
            </a:r>
          </a:p>
          <a:p>
            <a:endParaRPr lang="it-IT" sz="2400" dirty="0"/>
          </a:p>
          <a:p>
            <a:endParaRPr lang="it-IT" sz="2400" dirty="0"/>
          </a:p>
          <a:p>
            <a:r>
              <a:rPr lang="it-IT" sz="2400" dirty="0"/>
              <a:t>Nella mente sono impresse				 La nostra mente prima dell’esperienza è </a:t>
            </a:r>
          </a:p>
          <a:p>
            <a:r>
              <a:rPr lang="it-IT" sz="2400" b="1" i="1" dirty="0"/>
              <a:t>nozioni primarie (Innate</a:t>
            </a:r>
            <a:r>
              <a:rPr lang="it-IT" sz="2400" b="1" dirty="0"/>
              <a:t>)</a:t>
            </a:r>
            <a:r>
              <a:rPr lang="it-IT" sz="2400" dirty="0"/>
              <a:t>				           una </a:t>
            </a:r>
            <a:r>
              <a:rPr lang="it-IT" sz="2400" b="1" dirty="0"/>
              <a:t>«</a:t>
            </a:r>
            <a:r>
              <a:rPr lang="it-IT" sz="2400" b="1" i="1" dirty="0"/>
              <a:t>tabula rasa</a:t>
            </a:r>
            <a:r>
              <a:rPr lang="it-IT" sz="2400" b="1" dirty="0"/>
              <a:t>»</a:t>
            </a:r>
          </a:p>
          <a:p>
            <a:endParaRPr lang="it-IT" sz="2400" dirty="0"/>
          </a:p>
          <a:p>
            <a:endParaRPr lang="it-IT" sz="2400" dirty="0"/>
          </a:p>
          <a:p>
            <a:r>
              <a:rPr lang="it-IT" sz="2400" i="1" dirty="0"/>
              <a:t>«Supponiamo che la mente sia quel che si chiama un foglio bianco, privo di ogni carattere, senza alcuna idea. In che modo esso giungerà a ricevere idee? […] Rispondo con una sola parola: </a:t>
            </a:r>
            <a:r>
              <a:rPr lang="it-IT" sz="2400" b="1" i="1" dirty="0"/>
              <a:t>dall’esperienza.</a:t>
            </a:r>
            <a:r>
              <a:rPr lang="it-IT" sz="2400" i="1" dirty="0"/>
              <a:t> E’ questo il fondamento di tutte le nostre conoscenze; da qui esse traggono la loro prima origine.» </a:t>
            </a:r>
            <a:r>
              <a:rPr lang="it-IT" dirty="0"/>
              <a:t>(Saggio sull’intelletto umano II)</a:t>
            </a:r>
          </a:p>
          <a:p>
            <a:r>
              <a:rPr lang="it-IT" sz="2400" dirty="0"/>
              <a:t>								</a:t>
            </a:r>
          </a:p>
          <a:p>
            <a:endParaRPr lang="it-IT" dirty="0"/>
          </a:p>
        </p:txBody>
      </p:sp>
      <p:sp>
        <p:nvSpPr>
          <p:cNvPr id="4" name="Freccia in giù 3">
            <a:extLst>
              <a:ext uri="{FF2B5EF4-FFF2-40B4-BE49-F238E27FC236}">
                <a16:creationId xmlns:a16="http://schemas.microsoft.com/office/drawing/2014/main" id="{CEC60D65-AF3B-4214-9881-22FED8525291}"/>
              </a:ext>
            </a:extLst>
          </p:cNvPr>
          <p:cNvSpPr/>
          <p:nvPr/>
        </p:nvSpPr>
        <p:spPr>
          <a:xfrm>
            <a:off x="1200727" y="2272146"/>
            <a:ext cx="484632" cy="849745"/>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B7F059B5-11D8-499B-B667-A05CDEB8F835}"/>
              </a:ext>
            </a:extLst>
          </p:cNvPr>
          <p:cNvSpPr/>
          <p:nvPr/>
        </p:nvSpPr>
        <p:spPr>
          <a:xfrm>
            <a:off x="8125968" y="2272146"/>
            <a:ext cx="484632" cy="84974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5727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16E4DBBA-7B94-45F4-BCA3-AE67C1345906}"/>
              </a:ext>
            </a:extLst>
          </p:cNvPr>
          <p:cNvSpPr>
            <a:spLocks noGrp="1"/>
          </p:cNvSpPr>
          <p:nvPr>
            <p:ph type="sldNum" sz="quarter" idx="12"/>
          </p:nvPr>
        </p:nvSpPr>
        <p:spPr/>
        <p:txBody>
          <a:bodyPr/>
          <a:lstStyle/>
          <a:p>
            <a:fld id="{4139BC9E-D646-4039-AC43-7101CD54E1CF}" type="slidenum">
              <a:rPr lang="it-IT" smtClean="0"/>
              <a:t>6</a:t>
            </a:fld>
            <a:endParaRPr lang="it-IT"/>
          </a:p>
        </p:txBody>
      </p:sp>
      <p:sp>
        <p:nvSpPr>
          <p:cNvPr id="3" name="CasellaDiTesto 2">
            <a:extLst>
              <a:ext uri="{FF2B5EF4-FFF2-40B4-BE49-F238E27FC236}">
                <a16:creationId xmlns:a16="http://schemas.microsoft.com/office/drawing/2014/main" id="{07406C85-8020-42A1-BD19-4719F3802B4C}"/>
              </a:ext>
            </a:extLst>
          </p:cNvPr>
          <p:cNvSpPr txBox="1"/>
          <p:nvPr/>
        </p:nvSpPr>
        <p:spPr>
          <a:xfrm>
            <a:off x="258619" y="14049"/>
            <a:ext cx="11804072" cy="6617196"/>
          </a:xfrm>
          <a:prstGeom prst="rect">
            <a:avLst/>
          </a:prstGeom>
          <a:noFill/>
        </p:spPr>
        <p:txBody>
          <a:bodyPr wrap="square" rtlCol="0">
            <a:spAutoFit/>
          </a:bodyPr>
          <a:lstStyle/>
          <a:p>
            <a:pPr algn="ctr"/>
            <a:r>
              <a:rPr lang="it-IT" sz="2800" b="1" dirty="0"/>
              <a:t>L’uomo fa esperienza </a:t>
            </a:r>
          </a:p>
          <a:p>
            <a:r>
              <a:rPr lang="it-IT" sz="2200" dirty="0"/>
              <a:t>sia della </a:t>
            </a:r>
            <a:r>
              <a:rPr lang="it-IT" sz="2200" b="1" dirty="0"/>
              <a:t>realtà esterna </a:t>
            </a:r>
            <a:r>
              <a:rPr lang="it-IT" sz="2200" dirty="0"/>
              <a:t>(le cose materiali) con il senso esterno o </a:t>
            </a:r>
            <a:r>
              <a:rPr lang="it-IT" sz="2200" b="1" dirty="0"/>
              <a:t>sensazione</a:t>
            </a:r>
            <a:r>
              <a:rPr lang="it-IT" sz="2200" dirty="0"/>
              <a:t>	</a:t>
            </a:r>
            <a:r>
              <a:rPr lang="it-IT" sz="2200" b="1" dirty="0"/>
              <a:t>IDEE SEMPLICI</a:t>
            </a:r>
          </a:p>
          <a:p>
            <a:r>
              <a:rPr lang="it-IT" sz="2200" dirty="0"/>
              <a:t>(ad esempio: freddo, rosso, morbido, dolce)</a:t>
            </a:r>
          </a:p>
          <a:p>
            <a:endParaRPr lang="it-IT" sz="2200" dirty="0"/>
          </a:p>
          <a:p>
            <a:r>
              <a:rPr lang="it-IT" sz="2200" dirty="0"/>
              <a:t>Sia della </a:t>
            </a:r>
            <a:r>
              <a:rPr lang="it-IT" sz="2200" b="1" dirty="0"/>
              <a:t>realtà interna </a:t>
            </a:r>
            <a:r>
              <a:rPr lang="it-IT" sz="2200" dirty="0"/>
              <a:t>(i fatti psichici) con il senso interno o </a:t>
            </a:r>
            <a:r>
              <a:rPr lang="it-IT" sz="2200" b="1" dirty="0"/>
              <a:t>riflessione</a:t>
            </a:r>
            <a:r>
              <a:rPr lang="it-IT" sz="2200" dirty="0"/>
              <a:t>		</a:t>
            </a:r>
            <a:r>
              <a:rPr lang="it-IT" sz="2200" b="1" dirty="0"/>
              <a:t>IDEE COMPLESSE</a:t>
            </a:r>
          </a:p>
          <a:p>
            <a:r>
              <a:rPr lang="it-IT" sz="2200" dirty="0"/>
              <a:t>(ad esempio: il percepire, il pensare, dubitare, ragionare, conoscere)</a:t>
            </a:r>
          </a:p>
          <a:p>
            <a:endParaRPr lang="it-IT" sz="2200" dirty="0"/>
          </a:p>
          <a:p>
            <a:pPr algn="ctr"/>
            <a:r>
              <a:rPr lang="it-IT" sz="2200" b="1" dirty="0"/>
              <a:t>All’arbitrarietà del significante </a:t>
            </a:r>
            <a:r>
              <a:rPr lang="it-IT" sz="2200" dirty="0"/>
              <a:t>(uomo, </a:t>
            </a:r>
            <a:r>
              <a:rPr lang="it-IT" sz="2200" dirty="0" err="1"/>
              <a:t>homme</a:t>
            </a:r>
            <a:r>
              <a:rPr lang="it-IT" sz="2200" dirty="0"/>
              <a:t>, Mann, man)   </a:t>
            </a:r>
          </a:p>
          <a:p>
            <a:pPr algn="ctr"/>
            <a:endParaRPr lang="it-IT" sz="2200" dirty="0"/>
          </a:p>
          <a:p>
            <a:pPr algn="ctr"/>
            <a:r>
              <a:rPr lang="it-IT" sz="2200" dirty="0"/>
              <a:t>aggiunge </a:t>
            </a:r>
            <a:r>
              <a:rPr lang="it-IT" sz="2200" b="1" dirty="0"/>
              <a:t>l’arbitrarietà del significato </a:t>
            </a:r>
            <a:r>
              <a:rPr lang="it-IT" sz="2200" dirty="0"/>
              <a:t>(uomo come insieme di proprietà comuni)</a:t>
            </a:r>
          </a:p>
          <a:p>
            <a:pPr algn="ctr"/>
            <a:endParaRPr lang="it-IT" sz="2200" dirty="0"/>
          </a:p>
          <a:p>
            <a:endParaRPr lang="it-IT" sz="2200" dirty="0"/>
          </a:p>
          <a:p>
            <a:r>
              <a:rPr lang="it-IT" sz="2200" b="1" dirty="0"/>
              <a:t>Certezza dell’IO (via intuitiva)				Certezza di Dio (via dimostrativa)</a:t>
            </a:r>
          </a:p>
          <a:p>
            <a:endParaRPr lang="it-IT" sz="2200" dirty="0"/>
          </a:p>
          <a:p>
            <a:r>
              <a:rPr lang="it-IT" sz="2200" dirty="0"/>
              <a:t>     come  Cartesio (cogito)				come    Aristotele (causa prima)</a:t>
            </a:r>
          </a:p>
          <a:p>
            <a:pPr algn="r"/>
            <a:endParaRPr lang="it-IT" sz="2200" dirty="0"/>
          </a:p>
          <a:p>
            <a:pPr algn="r"/>
            <a:endParaRPr lang="it-IT" sz="2200" b="1" dirty="0"/>
          </a:p>
          <a:p>
            <a:r>
              <a:rPr lang="it-IT" sz="2200" b="1" dirty="0"/>
              <a:t>Conoscenza della realtà fisica</a:t>
            </a:r>
            <a:r>
              <a:rPr lang="it-IT" sz="2200" dirty="0"/>
              <a:t>					</a:t>
            </a:r>
            <a:r>
              <a:rPr lang="it-IT" sz="2200" b="1" dirty="0"/>
              <a:t>affidabile (se la sensazione è attuale)</a:t>
            </a:r>
          </a:p>
          <a:p>
            <a:pPr algn="r"/>
            <a:r>
              <a:rPr lang="it-IT" sz="2200" b="1" dirty="0"/>
              <a:t>					probabile (se la sensazione è svanita</a:t>
            </a:r>
            <a:r>
              <a:rPr lang="it-IT" sz="2200" dirty="0"/>
              <a:t>)</a:t>
            </a:r>
          </a:p>
        </p:txBody>
      </p:sp>
      <p:sp>
        <p:nvSpPr>
          <p:cNvPr id="4" name="Freccia a destra 3">
            <a:extLst>
              <a:ext uri="{FF2B5EF4-FFF2-40B4-BE49-F238E27FC236}">
                <a16:creationId xmlns:a16="http://schemas.microsoft.com/office/drawing/2014/main" id="{49CFC06F-AB40-4A65-9FEF-7617D938F5C2}"/>
              </a:ext>
            </a:extLst>
          </p:cNvPr>
          <p:cNvSpPr/>
          <p:nvPr/>
        </p:nvSpPr>
        <p:spPr>
          <a:xfrm>
            <a:off x="8931563" y="424873"/>
            <a:ext cx="38792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412FEED7-AEC9-450A-B342-19694A4B3B67}"/>
              </a:ext>
            </a:extLst>
          </p:cNvPr>
          <p:cNvSpPr/>
          <p:nvPr/>
        </p:nvSpPr>
        <p:spPr>
          <a:xfrm>
            <a:off x="8931563" y="1459346"/>
            <a:ext cx="38792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8805FB81-9D13-4BBD-BC1C-4AB98AE5F492}"/>
              </a:ext>
            </a:extLst>
          </p:cNvPr>
          <p:cNvSpPr/>
          <p:nvPr/>
        </p:nvSpPr>
        <p:spPr>
          <a:xfrm>
            <a:off x="1690254" y="4525819"/>
            <a:ext cx="484632" cy="39716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7" name="Freccia in giù 6">
            <a:extLst>
              <a:ext uri="{FF2B5EF4-FFF2-40B4-BE49-F238E27FC236}">
                <a16:creationId xmlns:a16="http://schemas.microsoft.com/office/drawing/2014/main" id="{3BECAFCA-CE0A-46F8-AA5C-F4B92E02D300}"/>
              </a:ext>
            </a:extLst>
          </p:cNvPr>
          <p:cNvSpPr/>
          <p:nvPr/>
        </p:nvSpPr>
        <p:spPr>
          <a:xfrm>
            <a:off x="8545945" y="4482084"/>
            <a:ext cx="484632" cy="48463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it-IT"/>
          </a:p>
        </p:txBody>
      </p:sp>
      <p:sp>
        <p:nvSpPr>
          <p:cNvPr id="8" name="Freccia a destra 7">
            <a:extLst>
              <a:ext uri="{FF2B5EF4-FFF2-40B4-BE49-F238E27FC236}">
                <a16:creationId xmlns:a16="http://schemas.microsoft.com/office/drawing/2014/main" id="{7A03A955-93CF-472C-A1C8-0C16F2175C5F}"/>
              </a:ext>
            </a:extLst>
          </p:cNvPr>
          <p:cNvSpPr/>
          <p:nvPr/>
        </p:nvSpPr>
        <p:spPr>
          <a:xfrm>
            <a:off x="4110182" y="5871718"/>
            <a:ext cx="3029527" cy="484632"/>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291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88DD227C-34AA-4080-AF76-B5DB658D74DB}"/>
              </a:ext>
            </a:extLst>
          </p:cNvPr>
          <p:cNvSpPr>
            <a:spLocks noGrp="1"/>
          </p:cNvSpPr>
          <p:nvPr>
            <p:ph type="sldNum" sz="quarter" idx="12"/>
          </p:nvPr>
        </p:nvSpPr>
        <p:spPr/>
        <p:txBody>
          <a:bodyPr/>
          <a:lstStyle/>
          <a:p>
            <a:fld id="{4139BC9E-D646-4039-AC43-7101CD54E1CF}" type="slidenum">
              <a:rPr lang="it-IT" smtClean="0"/>
              <a:t>7</a:t>
            </a:fld>
            <a:endParaRPr lang="it-IT"/>
          </a:p>
        </p:txBody>
      </p:sp>
      <p:sp>
        <p:nvSpPr>
          <p:cNvPr id="3" name="CasellaDiTesto 2">
            <a:extLst>
              <a:ext uri="{FF2B5EF4-FFF2-40B4-BE49-F238E27FC236}">
                <a16:creationId xmlns:a16="http://schemas.microsoft.com/office/drawing/2014/main" id="{0E552824-DA2F-4470-AD82-B2B32F4ED139}"/>
              </a:ext>
            </a:extLst>
          </p:cNvPr>
          <p:cNvSpPr txBox="1"/>
          <p:nvPr/>
        </p:nvSpPr>
        <p:spPr>
          <a:xfrm>
            <a:off x="73891" y="136525"/>
            <a:ext cx="12044217" cy="6617196"/>
          </a:xfrm>
          <a:prstGeom prst="rect">
            <a:avLst/>
          </a:prstGeom>
          <a:noFill/>
        </p:spPr>
        <p:txBody>
          <a:bodyPr wrap="square" rtlCol="0">
            <a:spAutoFit/>
          </a:bodyPr>
          <a:lstStyle/>
          <a:p>
            <a:pPr algn="ctr"/>
            <a:r>
              <a:rPr lang="it-IT" sz="3200" b="1" dirty="0"/>
              <a:t>ISAAC NEWTON (1642-1727)</a:t>
            </a:r>
          </a:p>
          <a:p>
            <a:pPr algn="ctr"/>
            <a:endParaRPr lang="it-IT" sz="3200" b="1" dirty="0"/>
          </a:p>
          <a:p>
            <a:r>
              <a:rPr lang="it-IT" sz="2400" b="1" dirty="0"/>
              <a:t>Quattro regole del filosofare</a:t>
            </a:r>
          </a:p>
          <a:p>
            <a:endParaRPr lang="it-IT" sz="2400" b="1" dirty="0"/>
          </a:p>
          <a:p>
            <a:pPr marL="457200" indent="-457200">
              <a:buFont typeface="+mj-lt"/>
              <a:buAutoNum type="arabicPeriod"/>
            </a:pPr>
            <a:r>
              <a:rPr lang="it-IT" sz="2400" b="1" dirty="0"/>
              <a:t>Delle cose naturali non devono essere ammesse cause più numerose di quelle che sono vere e bastano a spiegare i fenomeni (</a:t>
            </a:r>
            <a:r>
              <a:rPr lang="it-IT" sz="2400" b="1" i="1" dirty="0"/>
              <a:t>Le sole cause necessarie</a:t>
            </a:r>
            <a:r>
              <a:rPr lang="it-IT" sz="2400" b="1" dirty="0"/>
              <a:t>)</a:t>
            </a:r>
          </a:p>
          <a:p>
            <a:pPr marL="457200" indent="-457200">
              <a:buFont typeface="+mj-lt"/>
              <a:buAutoNum type="arabicPeriod"/>
            </a:pPr>
            <a:endParaRPr lang="it-IT" sz="2400" b="1" dirty="0"/>
          </a:p>
          <a:p>
            <a:pPr marL="457200" indent="-457200">
              <a:buFont typeface="+mj-lt"/>
              <a:buAutoNum type="arabicPeriod"/>
            </a:pPr>
            <a:r>
              <a:rPr lang="it-IT" sz="2400" b="1" dirty="0"/>
              <a:t>Finché può essere fatto, le medesime cause vanno assegnate a effetti naturali dello stesso genere (</a:t>
            </a:r>
            <a:r>
              <a:rPr lang="it-IT" sz="2400" b="1" i="1" dirty="0"/>
              <a:t>Fenomeni analoghi, cause comuni)</a:t>
            </a:r>
          </a:p>
          <a:p>
            <a:pPr marL="457200" indent="-457200">
              <a:buFont typeface="+mj-lt"/>
              <a:buAutoNum type="arabicPeriod"/>
            </a:pPr>
            <a:endParaRPr lang="it-IT" sz="2400" b="1" i="1" dirty="0"/>
          </a:p>
          <a:p>
            <a:pPr marL="457200" indent="-457200">
              <a:buFont typeface="+mj-lt"/>
              <a:buAutoNum type="arabicPeriod"/>
            </a:pPr>
            <a:r>
              <a:rPr lang="it-IT" sz="2400" b="1" dirty="0"/>
              <a:t>Le qualità dei corpi che non possono essere aumentate o diminuite, e quelle che appartengono a tutti corpi sui quali è possibile impiantare esperimenti, devono essere ritenute qualità di tutti corpi  </a:t>
            </a:r>
            <a:r>
              <a:rPr lang="it-IT" sz="2400" b="1" i="1" dirty="0"/>
              <a:t>(Stessa causa anche per i fenomeni non osservabili, ma analoghi)</a:t>
            </a:r>
          </a:p>
          <a:p>
            <a:pPr marL="457200" indent="-457200">
              <a:buFont typeface="+mj-lt"/>
              <a:buAutoNum type="arabicPeriod"/>
            </a:pPr>
            <a:endParaRPr lang="it-IT" sz="2400" b="1" i="1" dirty="0"/>
          </a:p>
          <a:p>
            <a:pPr marL="457200" indent="-457200">
              <a:buFont typeface="+mj-lt"/>
              <a:buAutoNum type="arabicPeriod"/>
            </a:pPr>
            <a:r>
              <a:rPr lang="it-IT" sz="2400" b="1" dirty="0" err="1"/>
              <a:t>Hipotheses</a:t>
            </a:r>
            <a:r>
              <a:rPr lang="it-IT" sz="2400" b="1" dirty="0"/>
              <a:t> non fingo </a:t>
            </a:r>
            <a:r>
              <a:rPr lang="it-IT" sz="2400" b="1" i="1" dirty="0"/>
              <a:t>(Rifiuto di ipotesi arbitrarie, non derivabili dai fenomeni e quindi prive di riscontro nella realtà)</a:t>
            </a:r>
          </a:p>
        </p:txBody>
      </p:sp>
    </p:spTree>
    <p:extLst>
      <p:ext uri="{BB962C8B-B14F-4D97-AF65-F5344CB8AC3E}">
        <p14:creationId xmlns:p14="http://schemas.microsoft.com/office/powerpoint/2010/main" val="803518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A76F721E-B0D1-43DF-9CDE-1ECA287D011C}"/>
              </a:ext>
            </a:extLst>
          </p:cNvPr>
          <p:cNvSpPr>
            <a:spLocks noGrp="1"/>
          </p:cNvSpPr>
          <p:nvPr>
            <p:ph type="sldNum" sz="quarter" idx="12"/>
          </p:nvPr>
        </p:nvSpPr>
        <p:spPr/>
        <p:txBody>
          <a:bodyPr/>
          <a:lstStyle/>
          <a:p>
            <a:fld id="{4139BC9E-D646-4039-AC43-7101CD54E1CF}" type="slidenum">
              <a:rPr lang="it-IT" smtClean="0"/>
              <a:t>8</a:t>
            </a:fld>
            <a:endParaRPr lang="it-IT"/>
          </a:p>
        </p:txBody>
      </p:sp>
      <p:sp>
        <p:nvSpPr>
          <p:cNvPr id="3" name="CasellaDiTesto 2">
            <a:extLst>
              <a:ext uri="{FF2B5EF4-FFF2-40B4-BE49-F238E27FC236}">
                <a16:creationId xmlns:a16="http://schemas.microsoft.com/office/drawing/2014/main" id="{18A115B2-91C7-48E5-B480-5510DD6E239D}"/>
              </a:ext>
            </a:extLst>
          </p:cNvPr>
          <p:cNvSpPr txBox="1"/>
          <p:nvPr/>
        </p:nvSpPr>
        <p:spPr>
          <a:xfrm>
            <a:off x="0" y="0"/>
            <a:ext cx="12108873" cy="6678751"/>
          </a:xfrm>
          <a:prstGeom prst="rect">
            <a:avLst/>
          </a:prstGeom>
          <a:noFill/>
        </p:spPr>
        <p:txBody>
          <a:bodyPr wrap="square" rtlCol="0">
            <a:spAutoFit/>
          </a:bodyPr>
          <a:lstStyle/>
          <a:p>
            <a:pPr algn="ctr"/>
            <a:r>
              <a:rPr lang="it-IT" sz="2800" b="1" dirty="0"/>
              <a:t>LEGGE DELLA GRAVITAZIONE UNIVERSALE</a:t>
            </a:r>
          </a:p>
          <a:p>
            <a:pPr algn="ctr"/>
            <a:r>
              <a:rPr lang="it-IT" sz="2800" b="1" dirty="0"/>
              <a:t>(E LA MELA DI NEWTON)</a:t>
            </a:r>
          </a:p>
          <a:p>
            <a:endParaRPr lang="it-IT" sz="2200" b="1" dirty="0"/>
          </a:p>
          <a:p>
            <a:endParaRPr lang="it-IT" sz="2200" b="1" dirty="0"/>
          </a:p>
          <a:p>
            <a:endParaRPr lang="it-IT" sz="2200" b="1" dirty="0"/>
          </a:p>
          <a:p>
            <a:r>
              <a:rPr lang="it-IT" sz="2200" b="1" dirty="0"/>
              <a:t>Archimede</a:t>
            </a:r>
            <a:r>
              <a:rPr lang="it-IT" sz="2200" dirty="0"/>
              <a:t>	        sfericità degli oceani	    sfericità della Terra		sfericità dei pianeti</a:t>
            </a:r>
          </a:p>
          <a:p>
            <a:endParaRPr lang="it-IT" sz="2200" dirty="0"/>
          </a:p>
          <a:p>
            <a:endParaRPr lang="it-IT" sz="2200" dirty="0"/>
          </a:p>
          <a:p>
            <a:r>
              <a:rPr lang="it-IT" sz="2400" b="1" i="1" dirty="0"/>
              <a:t>Plutarco (I sec. d.C.) in De </a:t>
            </a:r>
            <a:r>
              <a:rPr lang="it-IT" sz="2400" b="1" i="1" dirty="0" err="1"/>
              <a:t>facie</a:t>
            </a:r>
            <a:r>
              <a:rPr lang="it-IT" sz="2400" b="1" i="1" dirty="0"/>
              <a:t> </a:t>
            </a:r>
            <a:r>
              <a:rPr lang="it-IT" sz="2400" b="1" i="1" dirty="0" err="1"/>
              <a:t>quae</a:t>
            </a:r>
            <a:r>
              <a:rPr lang="it-IT" sz="2400" b="1" i="1" dirty="0"/>
              <a:t> in orbe </a:t>
            </a:r>
            <a:r>
              <a:rPr lang="it-IT" sz="2400" b="1" i="1" dirty="0" err="1"/>
              <a:t>lunae</a:t>
            </a:r>
            <a:r>
              <a:rPr lang="it-IT" sz="2400" dirty="0"/>
              <a:t> </a:t>
            </a:r>
            <a:r>
              <a:rPr lang="it-IT" sz="2400" b="1" i="1" dirty="0" err="1"/>
              <a:t>apparet</a:t>
            </a:r>
            <a:r>
              <a:rPr lang="it-IT" sz="2400" b="1" dirty="0"/>
              <a:t> </a:t>
            </a:r>
            <a:r>
              <a:rPr lang="it-IT" sz="2400" dirty="0"/>
              <a:t>attesta che Archimede, partendo dall’idea di Aristotele di un punto che attira i corpi, arriva alla conclusione che la gravità è la causa della sfericità della Terra. </a:t>
            </a:r>
          </a:p>
          <a:p>
            <a:endParaRPr lang="it-IT" sz="2400" dirty="0"/>
          </a:p>
          <a:p>
            <a:r>
              <a:rPr lang="it-IT" sz="2400" dirty="0"/>
              <a:t>Per analogia poté immaginare che </a:t>
            </a:r>
            <a:r>
              <a:rPr lang="it-IT" sz="2400" b="1" dirty="0"/>
              <a:t>anche negli altri corpi sferici, come la Luna e il Sole, esistano punti che attirano i corpi loro vicini.</a:t>
            </a:r>
            <a:r>
              <a:rPr lang="it-IT" sz="2400" dirty="0"/>
              <a:t> 		</a:t>
            </a:r>
          </a:p>
          <a:p>
            <a:endParaRPr lang="it-IT" sz="2400" b="1" dirty="0"/>
          </a:p>
          <a:p>
            <a:pPr algn="ctr"/>
            <a:endParaRPr lang="it-IT" sz="2400" b="1" dirty="0"/>
          </a:p>
          <a:p>
            <a:pPr algn="ctr"/>
            <a:r>
              <a:rPr lang="it-IT" sz="2400" b="1" dirty="0"/>
              <a:t>Si può quindi immaginare che esistano molti centri di gravità.</a:t>
            </a:r>
          </a:p>
          <a:p>
            <a:endParaRPr lang="it-IT" sz="2400" dirty="0"/>
          </a:p>
        </p:txBody>
      </p:sp>
      <p:sp>
        <p:nvSpPr>
          <p:cNvPr id="4" name="Freccia a destra 3">
            <a:extLst>
              <a:ext uri="{FF2B5EF4-FFF2-40B4-BE49-F238E27FC236}">
                <a16:creationId xmlns:a16="http://schemas.microsoft.com/office/drawing/2014/main" id="{6037FF5B-5D74-4E07-9883-2CE6732DCFD8}"/>
              </a:ext>
            </a:extLst>
          </p:cNvPr>
          <p:cNvSpPr/>
          <p:nvPr/>
        </p:nvSpPr>
        <p:spPr>
          <a:xfrm>
            <a:off x="1558635" y="1864176"/>
            <a:ext cx="415637"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5" name="Freccia a destra 4">
            <a:extLst>
              <a:ext uri="{FF2B5EF4-FFF2-40B4-BE49-F238E27FC236}">
                <a16:creationId xmlns:a16="http://schemas.microsoft.com/office/drawing/2014/main" id="{30486495-DB4E-41C0-8A15-0BB659F478BF}"/>
              </a:ext>
            </a:extLst>
          </p:cNvPr>
          <p:cNvSpPr/>
          <p:nvPr/>
        </p:nvSpPr>
        <p:spPr>
          <a:xfrm>
            <a:off x="5045362" y="1842378"/>
            <a:ext cx="415637"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6" name="Freccia a destra 5">
            <a:extLst>
              <a:ext uri="{FF2B5EF4-FFF2-40B4-BE49-F238E27FC236}">
                <a16:creationId xmlns:a16="http://schemas.microsoft.com/office/drawing/2014/main" id="{504B6CE8-DA10-46EA-8594-35C1059CF061}"/>
              </a:ext>
            </a:extLst>
          </p:cNvPr>
          <p:cNvSpPr/>
          <p:nvPr/>
        </p:nvSpPr>
        <p:spPr>
          <a:xfrm>
            <a:off x="8336971" y="1842378"/>
            <a:ext cx="415637"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
        <p:nvSpPr>
          <p:cNvPr id="7" name="Freccia a destra 6">
            <a:extLst>
              <a:ext uri="{FF2B5EF4-FFF2-40B4-BE49-F238E27FC236}">
                <a16:creationId xmlns:a16="http://schemas.microsoft.com/office/drawing/2014/main" id="{7398E3AE-DBBF-4C57-A713-E570B4B25E0F}"/>
              </a:ext>
            </a:extLst>
          </p:cNvPr>
          <p:cNvSpPr/>
          <p:nvPr/>
        </p:nvSpPr>
        <p:spPr>
          <a:xfrm rot="5400000">
            <a:off x="5474995" y="5170195"/>
            <a:ext cx="75737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23694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a:extLst>
              <a:ext uri="{FF2B5EF4-FFF2-40B4-BE49-F238E27FC236}">
                <a16:creationId xmlns:a16="http://schemas.microsoft.com/office/drawing/2014/main" id="{64CE20C3-805C-4252-97F6-6ED680B7DDB0}"/>
              </a:ext>
            </a:extLst>
          </p:cNvPr>
          <p:cNvSpPr>
            <a:spLocks noGrp="1"/>
          </p:cNvSpPr>
          <p:nvPr>
            <p:ph type="sldNum" sz="quarter" idx="12"/>
          </p:nvPr>
        </p:nvSpPr>
        <p:spPr/>
        <p:txBody>
          <a:bodyPr/>
          <a:lstStyle/>
          <a:p>
            <a:fld id="{4139BC9E-D646-4039-AC43-7101CD54E1CF}" type="slidenum">
              <a:rPr lang="it-IT" smtClean="0"/>
              <a:t>9</a:t>
            </a:fld>
            <a:endParaRPr lang="it-IT"/>
          </a:p>
        </p:txBody>
      </p:sp>
      <p:sp>
        <p:nvSpPr>
          <p:cNvPr id="3" name="CasellaDiTesto 2">
            <a:extLst>
              <a:ext uri="{FF2B5EF4-FFF2-40B4-BE49-F238E27FC236}">
                <a16:creationId xmlns:a16="http://schemas.microsoft.com/office/drawing/2014/main" id="{33D4A370-526C-486A-9DAE-B56DB7917B75}"/>
              </a:ext>
            </a:extLst>
          </p:cNvPr>
          <p:cNvSpPr txBox="1"/>
          <p:nvPr/>
        </p:nvSpPr>
        <p:spPr>
          <a:xfrm>
            <a:off x="1219200" y="304800"/>
            <a:ext cx="9993745" cy="584775"/>
          </a:xfrm>
          <a:prstGeom prst="rect">
            <a:avLst/>
          </a:prstGeom>
          <a:noFill/>
        </p:spPr>
        <p:txBody>
          <a:bodyPr wrap="square" rtlCol="0">
            <a:spAutoFit/>
          </a:bodyPr>
          <a:lstStyle/>
          <a:p>
            <a:pPr algn="ctr"/>
            <a:r>
              <a:rPr lang="it-IT" sz="3200" dirty="0"/>
              <a:t> </a:t>
            </a:r>
            <a:r>
              <a:rPr lang="it-IT" sz="3200" b="1" dirty="0"/>
              <a:t>SPAZIO E TEMPO sono assoluti?</a:t>
            </a:r>
          </a:p>
        </p:txBody>
      </p:sp>
      <p:sp>
        <p:nvSpPr>
          <p:cNvPr id="19" name="Rettangolo 18">
            <a:extLst>
              <a:ext uri="{FF2B5EF4-FFF2-40B4-BE49-F238E27FC236}">
                <a16:creationId xmlns:a16="http://schemas.microsoft.com/office/drawing/2014/main" id="{F1B97002-E51B-41F8-B370-899DE8C17528}"/>
              </a:ext>
            </a:extLst>
          </p:cNvPr>
          <p:cNvSpPr/>
          <p:nvPr/>
        </p:nvSpPr>
        <p:spPr>
          <a:xfrm>
            <a:off x="3393498" y="957711"/>
            <a:ext cx="6096000" cy="5847755"/>
          </a:xfrm>
          <a:prstGeom prst="rect">
            <a:avLst/>
          </a:prstGeom>
        </p:spPr>
        <p:txBody>
          <a:bodyPr>
            <a:spAutoFit/>
          </a:bodyPr>
          <a:lstStyle/>
          <a:p>
            <a:r>
              <a:rPr lang="it-IT" sz="2200" dirty="0"/>
              <a:t>La nostra durata </a:t>
            </a:r>
            <a:r>
              <a:rPr lang="it-IT" sz="2200" b="1" dirty="0"/>
              <a:t>non è la sostituzione d’un istante da parte di un altro istante</a:t>
            </a:r>
            <a:r>
              <a:rPr lang="it-IT" sz="2200" dirty="0"/>
              <a:t>: </a:t>
            </a:r>
            <a:r>
              <a:rPr lang="it-IT" sz="2200" b="1" dirty="0"/>
              <a:t>in tal caso non esisterebbe altro che il presente, </a:t>
            </a:r>
            <a:r>
              <a:rPr lang="it-IT" sz="2200" dirty="0"/>
              <a:t>né il passato si prolungherebbe nel presente, né vi sarebbe evoluzione, né durata concreta. La durata è il</a:t>
            </a:r>
          </a:p>
          <a:p>
            <a:r>
              <a:rPr lang="it-IT" sz="2200" dirty="0"/>
              <a:t>progresso continuo del passato che erode l’avvenire e che s’accresce a mano a mano che avanza. E poiché s’accresce perennemente, il passato si conserva anche infinitamente. </a:t>
            </a:r>
            <a:r>
              <a:rPr lang="it-IT" sz="2200" b="1" dirty="0"/>
              <a:t>La memoria non è una facoltà di classificare dei ricordi in un cassetto o di iscriverli in un registro. </a:t>
            </a:r>
            <a:r>
              <a:rPr lang="it-IT" sz="2200" dirty="0"/>
              <a:t>Non v’è registro, non v’è cassetto [...]. In realtà il passato si conserva da sé, automaticamente. […] </a:t>
            </a:r>
            <a:r>
              <a:rPr lang="it-IT" sz="2200" b="1" dirty="0"/>
              <a:t>ciò che abbiamo sentito, pensato, voluto, sin dalla nostra prima infanzia è là, chino su quel presente che si congiungerà a lui, incalzante alla porta della coscienza che vorrebbe lasciarlo fuori. </a:t>
            </a:r>
            <a:r>
              <a:rPr lang="it-IT" i="1" dirty="0"/>
              <a:t>Henri Bergson   L’evoluzione creatrice</a:t>
            </a:r>
          </a:p>
        </p:txBody>
      </p:sp>
      <p:sp>
        <p:nvSpPr>
          <p:cNvPr id="22" name="CasellaDiTesto 21">
            <a:extLst>
              <a:ext uri="{FF2B5EF4-FFF2-40B4-BE49-F238E27FC236}">
                <a16:creationId xmlns:a16="http://schemas.microsoft.com/office/drawing/2014/main" id="{EDD4C42E-EEB4-4AB1-A62F-4E46C0E3CDCD}"/>
              </a:ext>
            </a:extLst>
          </p:cNvPr>
          <p:cNvSpPr txBox="1"/>
          <p:nvPr/>
        </p:nvSpPr>
        <p:spPr>
          <a:xfrm>
            <a:off x="2181225" y="4171950"/>
            <a:ext cx="1188028" cy="1569660"/>
          </a:xfrm>
          <a:prstGeom prst="rect">
            <a:avLst/>
          </a:prstGeom>
          <a:noFill/>
        </p:spPr>
        <p:txBody>
          <a:bodyPr wrap="square" rtlCol="0">
            <a:spAutoFit/>
          </a:bodyPr>
          <a:lstStyle/>
          <a:p>
            <a:r>
              <a:rPr lang="it-IT" sz="2400" dirty="0"/>
              <a:t>Henri Bergson</a:t>
            </a:r>
          </a:p>
          <a:p>
            <a:r>
              <a:rPr lang="it-IT" sz="2400" dirty="0"/>
              <a:t>1851</a:t>
            </a:r>
          </a:p>
          <a:p>
            <a:r>
              <a:rPr lang="it-IT" sz="2400" dirty="0"/>
              <a:t>1941</a:t>
            </a:r>
          </a:p>
        </p:txBody>
      </p:sp>
    </p:spTree>
    <p:extLst>
      <p:ext uri="{BB962C8B-B14F-4D97-AF65-F5344CB8AC3E}">
        <p14:creationId xmlns:p14="http://schemas.microsoft.com/office/powerpoint/2010/main" val="21455146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7389</TotalTime>
  <Words>3264</Words>
  <Application>Microsoft Office PowerPoint</Application>
  <PresentationFormat>Widescreen</PresentationFormat>
  <Paragraphs>313</Paragraphs>
  <Slides>25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25</vt:i4>
      </vt:variant>
    </vt:vector>
  </HeadingPairs>
  <TitlesOfParts>
    <vt:vector size="32" baseType="lpstr">
      <vt:lpstr>Arial</vt:lpstr>
      <vt:lpstr>Arial Black</vt:lpstr>
      <vt:lpstr>Arial Narrow</vt:lpstr>
      <vt:lpstr>Calibri</vt:lpstr>
      <vt:lpstr>Calibri Light</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TESTO PRIMO   TALETE  ARCHÉ  Ci deve essere una qualche sostanza, o una o più di una, da cui le altre cose vengono all’esistenza, mentre essa permane. Ma riguardo al numero e alla forma di tale principio non dicono tutti lo stesso. Talete, il fondatore di tale forma di filosofia, dice che è l’acqua (e perciò sosteneva che anche la terra galleggia sull’acqua): egli ha tratto forse tale supposizione vedendo che il nutrimento di tutte le cose è l’umido, che il caldo stesso deriva da questa e di questa vive ( e ciò da cui le cose derivano il loro principio);di qui forse egli ha tratto tale supposizione e dal fatto che i semi di tutte le cose hanno natura umida – e l’acqua è il principio naturale delle cose umide. Ci sono alcuni secondo i quali anche gli antichissimi, molto anteriori all’attuale generazione e che per primi teologizzarono, ebbero le stesse idee sulla natura: infatti cantarono che Oceano e Tetide siano gli autori della generazione [delle cose].   H. Diels e W Kranz DK II A 12 in Aristotele, Metafisica</dc:title>
  <dc:creator>Giorgio</dc:creator>
  <cp:lastModifiedBy>Giorgio</cp:lastModifiedBy>
  <cp:revision>854</cp:revision>
  <dcterms:created xsi:type="dcterms:W3CDTF">2023-05-09T18:35:25Z</dcterms:created>
  <dcterms:modified xsi:type="dcterms:W3CDTF">2024-04-16T17:17:36Z</dcterms:modified>
</cp:coreProperties>
</file>