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pelligreta29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google.com/search?q=monologo+lo+strano+caso+di+benjamin+button&amp;rlz=1C1CHBF_itIT902IT902&amp;oq=monologo+lo+stran&amp;gs_lcrp=EgZjaHJvbWUqCAgBEAAYFhgeMgYIABBFGDkyCAgBEAAYFhgeMgoIAhAAGIAEGKIEMgoIAxAAGIAEGKIEMgoIBBAAGIAEGKIEMgoIBRAAGIAEGKIE0gEINTA3MGowajmoAgCwAgE&amp;sourceid=chrome&amp;ie=UTF-8#fpstate=ive&amp;vld=cid:bd1a4bcc,vid:GA2nQDp19N0,st: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39428-C174-D80C-A28C-5BD233C82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tempo vola: uno sguardo all’avanzare dell’età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B4F1D8-C2ED-4F14-9F7D-A73CCD133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3342" y="5489831"/>
            <a:ext cx="7610167" cy="163716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/>
              <a:t>CORSO PSICOLOGIA TU 2024/2025</a:t>
            </a:r>
          </a:p>
          <a:p>
            <a:r>
              <a:rPr lang="it-IT" sz="7200" dirty="0"/>
              <a:t>DOCENTE: DOTT.SSA GRETA CAPELLI</a:t>
            </a:r>
          </a:p>
          <a:p>
            <a:r>
              <a:rPr lang="it-IT" sz="7200" dirty="0"/>
              <a:t>CONTATTI: 3314047249 </a:t>
            </a:r>
            <a:r>
              <a:rPr lang="it-IT" sz="7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capelligreta29@gmail.com</a:t>
            </a:r>
            <a:r>
              <a:rPr lang="it-IT" sz="7200" dirty="0"/>
              <a:t> 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26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C89D4C-FB98-22FE-B058-D701AA988C27}"/>
              </a:ext>
            </a:extLst>
          </p:cNvPr>
          <p:cNvSpPr txBox="1"/>
          <p:nvPr/>
        </p:nvSpPr>
        <p:spPr>
          <a:xfrm>
            <a:off x="1022555" y="2635045"/>
            <a:ext cx="429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CAREGIVER</a:t>
            </a:r>
            <a:r>
              <a:rPr lang="it-IT" sz="2400" dirty="0"/>
              <a:t> </a:t>
            </a:r>
          </a:p>
          <a:p>
            <a:r>
              <a:rPr lang="it-IT" dirty="0"/>
              <a:t>(aderenza alle terapie, quotidiano, visite, burocrazia …)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4E1DBB2-2B47-2A81-8FB8-5FA5987ABAF3}"/>
              </a:ext>
            </a:extLst>
          </p:cNvPr>
          <p:cNvSpPr/>
          <p:nvPr/>
        </p:nvSpPr>
        <p:spPr>
          <a:xfrm>
            <a:off x="5117592" y="17304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93D9572-1B72-4501-F607-A82B43295FB4}"/>
              </a:ext>
            </a:extLst>
          </p:cNvPr>
          <p:cNvSpPr/>
          <p:nvPr/>
        </p:nvSpPr>
        <p:spPr>
          <a:xfrm>
            <a:off x="5117592" y="26350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8F2E3C4-5075-0F21-0E11-5CC3901AE612}"/>
              </a:ext>
            </a:extLst>
          </p:cNvPr>
          <p:cNvSpPr/>
          <p:nvPr/>
        </p:nvSpPr>
        <p:spPr>
          <a:xfrm>
            <a:off x="5117592" y="35493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F8D5420-7D56-8918-A6E9-99AF109C2112}"/>
              </a:ext>
            </a:extLst>
          </p:cNvPr>
          <p:cNvSpPr/>
          <p:nvPr/>
        </p:nvSpPr>
        <p:spPr>
          <a:xfrm>
            <a:off x="5117592" y="4557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54B03C-E635-C631-8501-53674A92175A}"/>
              </a:ext>
            </a:extLst>
          </p:cNvPr>
          <p:cNvSpPr txBox="1"/>
          <p:nvPr/>
        </p:nvSpPr>
        <p:spPr>
          <a:xfrm>
            <a:off x="6705600" y="1788128"/>
            <a:ext cx="31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Formale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487110-B71F-6F77-DAFF-944F14AAC508}"/>
              </a:ext>
            </a:extLst>
          </p:cNvPr>
          <p:cNvSpPr txBox="1"/>
          <p:nvPr/>
        </p:nvSpPr>
        <p:spPr>
          <a:xfrm>
            <a:off x="6705600" y="2635045"/>
            <a:ext cx="47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Informale (76%donne tra i 50 e i 65 anni)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900BD3-EF13-5D0B-1BF3-4711B50014CF}"/>
              </a:ext>
            </a:extLst>
          </p:cNvPr>
          <p:cNvSpPr txBox="1"/>
          <p:nvPr/>
        </p:nvSpPr>
        <p:spPr>
          <a:xfrm>
            <a:off x="6671089" y="354935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Organizzazione della famiglia (solitario, osservato, condiviso e collaborativo).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68A49A-0F55-2C93-D89D-B7A2F792AF6A}"/>
              </a:ext>
            </a:extLst>
          </p:cNvPr>
          <p:cNvSpPr txBox="1"/>
          <p:nvPr/>
        </p:nvSpPr>
        <p:spPr>
          <a:xfrm>
            <a:off x="6671089" y="4451161"/>
            <a:ext cx="466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si occupa di demenza, i 2/3 dei caregiver mostrano sintomatologie legate ad ansia, declino cognitivo ed esaurimento vitale</a:t>
            </a:r>
          </a:p>
        </p:txBody>
      </p:sp>
    </p:spTree>
    <p:extLst>
      <p:ext uri="{BB962C8B-B14F-4D97-AF65-F5344CB8AC3E}">
        <p14:creationId xmlns:p14="http://schemas.microsoft.com/office/powerpoint/2010/main" val="247428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C0A59D-A2D1-BD5C-7179-887FBCD27E7B}"/>
              </a:ext>
            </a:extLst>
          </p:cNvPr>
          <p:cNvSpPr txBox="1"/>
          <p:nvPr/>
        </p:nvSpPr>
        <p:spPr>
          <a:xfrm>
            <a:off x="776748" y="1602658"/>
            <a:ext cx="10933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/>
              <a:t>Per far fronte agli ostacoli di tale ruolo (rifiuto, mancanza di flessibilità, poca esperienza…) ci si può appellare alla conoscenza, all’organizzazione ed alla buona comunicazione.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/>
              <a:t>Grande fattore di rischio dell’essere </a:t>
            </a:r>
            <a:r>
              <a:rPr lang="it-IT" dirty="0" err="1"/>
              <a:t>caregivere</a:t>
            </a:r>
            <a:r>
              <a:rPr lang="it-IT" dirty="0"/>
              <a:t> è il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</a:t>
            </a:r>
            <a:r>
              <a:rPr lang="it-IT" dirty="0"/>
              <a:t>, ovvero lo stress percepito nell’assolvere il compito di assistenza. Può condurre a conseguenza negative sul funzionamento emotivo, sociale, finanziario, fisico e vitale.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/>
              <a:t>Le dimensioni coinvolte nel Burden sono il carico </a:t>
            </a:r>
            <a:r>
              <a:rPr lang="it-IT" u="sng" dirty="0"/>
              <a:t>oggettivo</a:t>
            </a:r>
            <a:r>
              <a:rPr lang="it-IT" dirty="0"/>
              <a:t>, </a:t>
            </a:r>
            <a:r>
              <a:rPr lang="it-IT" u="sng" dirty="0"/>
              <a:t>evolutivo</a:t>
            </a:r>
            <a:r>
              <a:rPr lang="it-IT" dirty="0"/>
              <a:t>, </a:t>
            </a:r>
            <a:r>
              <a:rPr lang="it-IT" u="sng" dirty="0"/>
              <a:t>fisico</a:t>
            </a:r>
            <a:r>
              <a:rPr lang="it-IT" dirty="0"/>
              <a:t>, </a:t>
            </a:r>
            <a:r>
              <a:rPr lang="it-IT" u="sng" dirty="0"/>
              <a:t>sociale</a:t>
            </a:r>
            <a:r>
              <a:rPr lang="it-IT" dirty="0"/>
              <a:t> ed </a:t>
            </a:r>
            <a:r>
              <a:rPr lang="it-IT" u="sng" dirty="0"/>
              <a:t>emotivo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Tra i fattori che possono influenzare il livello di burden possiamo trovare: le caratteristiche dello specifico bisogno e/o malattia, le caratteristiche del bisognoso/a, le c. del caregiver, le c. socioeconomiche, le c. di personalità, la qualità della relazione (precedente ed attuale), la presenza o assenza di sostegno sociale e la possibile assenza di scelta rispetto al ricoprire il ruolo di caregiver. </a:t>
            </a:r>
          </a:p>
        </p:txBody>
      </p:sp>
    </p:spTree>
    <p:extLst>
      <p:ext uri="{BB962C8B-B14F-4D97-AF65-F5344CB8AC3E}">
        <p14:creationId xmlns:p14="http://schemas.microsoft.com/office/powerpoint/2010/main" val="39140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910E1-5B49-21F7-2A3C-2272B7B0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955" y="561924"/>
            <a:ext cx="7462684" cy="86375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/>
                </a:solidFill>
              </a:rPr>
              <a:t>Ci sono anche aspetti positivi!!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6481A4-2D02-CC82-4223-F910355B8229}"/>
              </a:ext>
            </a:extLst>
          </p:cNvPr>
          <p:cNvSpPr txBox="1"/>
          <p:nvPr/>
        </p:nvSpPr>
        <p:spPr>
          <a:xfrm>
            <a:off x="1327355" y="1771761"/>
            <a:ext cx="9901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Raggiungimento di un insight sulla malattia e facilità nell’accedere alla accettazione di questa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Responsabilità ed impegno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Gratificazione e gratitudine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Senso di padronanza e di competenza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Aumento dei livelli di pazienza e di tolleranza (sviluppo di una nuova intelligenza emotiva)</a:t>
            </a:r>
          </a:p>
          <a:p>
            <a:pPr marL="285750" indent="-285750">
              <a:buFontTx/>
              <a:buChar char="-"/>
            </a:pPr>
            <a:r>
              <a:rPr lang="it-IT" dirty="0"/>
              <a:t>Coltivare un assetto mentale positivo (l’attenzione passa dagli aspetti negativi a quelli positivi)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Imparare a lasciare andare (il burden non deriva infatti esclusivamente dalle richieste oggettive, ma anche dalle aspettative rigide e perfezionistiche che rivolgiamo verso noi stessi).</a:t>
            </a:r>
          </a:p>
        </p:txBody>
      </p:sp>
    </p:spTree>
    <p:extLst>
      <p:ext uri="{BB962C8B-B14F-4D97-AF65-F5344CB8AC3E}">
        <p14:creationId xmlns:p14="http://schemas.microsoft.com/office/powerpoint/2010/main" val="226520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vestiti, albero, aria aperta, persona&#10;&#10;Descrizione generata automaticamente">
            <a:extLst>
              <a:ext uri="{FF2B5EF4-FFF2-40B4-BE49-F238E27FC236}">
                <a16:creationId xmlns:a16="http://schemas.microsoft.com/office/drawing/2014/main" id="{797F2C06-3DF4-A19E-A1A2-6FD996CA9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1" y="1984442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2CA8B7-23D9-E31F-CEAE-DD4FCC02DFAF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Prendersi cura dell’altro può a volte riparare il legame, disinfettando ferite del passato e compensando mancanze nella relazione precedente.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Inoltre dall’essere caregiver può derivare un senso di utilità e realizzazione personale. Si sente di avere uno scopo nobile!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Ma …. Attenzione all’onnipotenza!!!! </a:t>
            </a:r>
          </a:p>
        </p:txBody>
      </p:sp>
    </p:spTree>
    <p:extLst>
      <p:ext uri="{BB962C8B-B14F-4D97-AF65-F5344CB8AC3E}">
        <p14:creationId xmlns:p14="http://schemas.microsoft.com/office/powerpoint/2010/main" val="413633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persona, vestiti, aria aperta, uomo&#10;&#10;Descrizione generata automaticamente">
            <a:extLst>
              <a:ext uri="{FF2B5EF4-FFF2-40B4-BE49-F238E27FC236}">
                <a16:creationId xmlns:a16="http://schemas.microsoft.com/office/drawing/2014/main" id="{8D3F74F5-6984-B0E5-555B-6B097E933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r="29784" b="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386BAA-906B-13CF-3D3A-BCC6479A34C3}"/>
              </a:ext>
            </a:extLst>
          </p:cNvPr>
          <p:cNvSpPr txBox="1"/>
          <p:nvPr/>
        </p:nvSpPr>
        <p:spPr>
          <a:xfrm>
            <a:off x="5282219" y="1091738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Le </a:t>
            </a:r>
            <a:r>
              <a:rPr lang="en-US" sz="2000" dirty="0" err="1"/>
              <a:t>credenze</a:t>
            </a:r>
            <a:r>
              <a:rPr lang="en-US" sz="2000" dirty="0"/>
              <a:t> e le </a:t>
            </a:r>
            <a:r>
              <a:rPr lang="en-US" sz="2000" dirty="0" err="1"/>
              <a:t>pratiche</a:t>
            </a:r>
            <a:r>
              <a:rPr lang="en-US" sz="2000" dirty="0"/>
              <a:t> </a:t>
            </a:r>
            <a:r>
              <a:rPr lang="en-US" sz="2000" dirty="0" err="1"/>
              <a:t>familiari</a:t>
            </a:r>
            <a:r>
              <a:rPr lang="en-US" sz="2000" dirty="0"/>
              <a:t> </a:t>
            </a: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influenzare</a:t>
            </a:r>
            <a:r>
              <a:rPr lang="en-US" sz="2000" dirty="0"/>
              <a:t> lo </a:t>
            </a:r>
            <a:r>
              <a:rPr lang="en-US" sz="2000" dirty="0" err="1"/>
              <a:t>stato</a:t>
            </a:r>
            <a:r>
              <a:rPr lang="en-US" sz="2000" dirty="0"/>
              <a:t> di salute </a:t>
            </a:r>
            <a:r>
              <a:rPr lang="en-US" sz="2000" dirty="0" err="1"/>
              <a:t>fisica</a:t>
            </a:r>
            <a:r>
              <a:rPr lang="en-US" sz="2000" dirty="0"/>
              <a:t> e </a:t>
            </a:r>
            <a:r>
              <a:rPr lang="en-US" sz="2000" dirty="0" err="1"/>
              <a:t>mentale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suoi</a:t>
            </a:r>
            <a:r>
              <a:rPr lang="en-US" sz="2000" dirty="0"/>
              <a:t> </a:t>
            </a:r>
            <a:r>
              <a:rPr lang="en-US" sz="2000" dirty="0" err="1"/>
              <a:t>componenti</a:t>
            </a:r>
            <a:r>
              <a:rPr lang="en-US" sz="2000" dirty="0"/>
              <a:t>. Un </a:t>
            </a:r>
            <a:r>
              <a:rPr lang="en-US" sz="20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</a:t>
            </a:r>
            <a:r>
              <a:rPr lang="en-US" sz="20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basato</a:t>
            </a:r>
            <a:r>
              <a:rPr lang="en-US" sz="20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</a:t>
            </a:r>
            <a:r>
              <a:rPr lang="en-US" sz="20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/>
              <a:t>fortifica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processi</a:t>
            </a:r>
            <a:r>
              <a:rPr lang="en-US" sz="2000" dirty="0"/>
              <a:t> </a:t>
            </a:r>
            <a:r>
              <a:rPr lang="en-US" sz="2000" dirty="0" err="1"/>
              <a:t>relazionali</a:t>
            </a:r>
            <a:r>
              <a:rPr lang="en-US" sz="2000" dirty="0"/>
              <a:t> e </a:t>
            </a:r>
            <a:r>
              <a:rPr lang="en-US" sz="2000" dirty="0" err="1"/>
              <a:t>riduce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rischi</a:t>
            </a:r>
            <a:r>
              <a:rPr lang="en-US" sz="20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err="1">
                <a:sym typeface="Wingdings" panose="05000000000000000000" pitchFamily="2" charset="2"/>
              </a:rPr>
              <a:t>Mettere</a:t>
            </a:r>
            <a:r>
              <a:rPr lang="en-US" sz="1500" b="1" dirty="0">
                <a:sym typeface="Wingdings" panose="05000000000000000000" pitchFamily="2" charset="2"/>
              </a:rPr>
              <a:t> la </a:t>
            </a:r>
            <a:r>
              <a:rPr lang="en-US" sz="1500" b="1" dirty="0" err="1">
                <a:sym typeface="Wingdings" panose="05000000000000000000" pitchFamily="2" charset="2"/>
              </a:rPr>
              <a:t>malattia</a:t>
            </a:r>
            <a:r>
              <a:rPr lang="en-US" sz="1500" b="1" dirty="0">
                <a:sym typeface="Wingdings" panose="05000000000000000000" pitchFamily="2" charset="2"/>
              </a:rPr>
              <a:t> al </a:t>
            </a:r>
            <a:r>
              <a:rPr lang="en-US" sz="1500" b="1" dirty="0" err="1">
                <a:sym typeface="Wingdings" panose="05000000000000000000" pitchFamily="2" charset="2"/>
              </a:rPr>
              <a:t>suo</a:t>
            </a:r>
            <a:r>
              <a:rPr lang="en-US" sz="1500" b="1" dirty="0"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ym typeface="Wingdings" panose="05000000000000000000" pitchFamily="2" charset="2"/>
              </a:rPr>
              <a:t>posto</a:t>
            </a:r>
            <a:r>
              <a:rPr lang="en-US" sz="1500" dirty="0">
                <a:sym typeface="Wingdings" panose="05000000000000000000" pitchFamily="2" charset="2"/>
              </a:rPr>
              <a:t>: </a:t>
            </a:r>
            <a:r>
              <a:rPr lang="en-US" sz="1500" dirty="0" err="1">
                <a:sym typeface="Wingdings" panose="05000000000000000000" pitchFamily="2" charset="2"/>
              </a:rPr>
              <a:t>Avere</a:t>
            </a:r>
            <a:r>
              <a:rPr lang="en-US" sz="1500" dirty="0">
                <a:sym typeface="Wingdings" panose="05000000000000000000" pitchFamily="2" charset="2"/>
              </a:rPr>
              <a:t> uno </a:t>
            </a:r>
            <a:r>
              <a:rPr lang="en-US" sz="1500" dirty="0" err="1">
                <a:sym typeface="Wingdings" panose="05000000000000000000" pitchFamily="2" charset="2"/>
              </a:rPr>
              <a:t>sguardo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lucido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sulla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condizione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evitando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che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questa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possa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esaurire</a:t>
            </a:r>
            <a:r>
              <a:rPr lang="en-US" sz="1500" dirty="0">
                <a:sym typeface="Wingdings" panose="05000000000000000000" pitchFamily="2" charset="2"/>
              </a:rPr>
              <a:t> la </a:t>
            </a:r>
            <a:r>
              <a:rPr lang="en-US" sz="1500" dirty="0" err="1">
                <a:sym typeface="Wingdings" panose="05000000000000000000" pitchFamily="2" charset="2"/>
              </a:rPr>
              <a:t>definizione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dell’identità</a:t>
            </a:r>
            <a:r>
              <a:rPr lang="en-US" sz="1500" dirty="0">
                <a:sym typeface="Wingdings" panose="05000000000000000000" pitchFamily="2" charset="2"/>
              </a:rPr>
              <a:t> di </a:t>
            </a:r>
            <a:r>
              <a:rPr lang="en-US" sz="1500" dirty="0" err="1">
                <a:sym typeface="Wingdings" panose="05000000000000000000" pitchFamily="2" charset="2"/>
              </a:rPr>
              <a:t>una</a:t>
            </a:r>
            <a:r>
              <a:rPr lang="en-US" sz="1500" dirty="0">
                <a:sym typeface="Wingdings" panose="05000000000000000000" pitchFamily="2" charset="2"/>
              </a:rPr>
              <a:t> persona e </a:t>
            </a:r>
            <a:r>
              <a:rPr lang="en-US" sz="1500" dirty="0" err="1">
                <a:sym typeface="Wingdings" panose="05000000000000000000" pitchFamily="2" charset="2"/>
              </a:rPr>
              <a:t>che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possa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finire</a:t>
            </a:r>
            <a:r>
              <a:rPr lang="en-US" sz="1500" dirty="0">
                <a:sym typeface="Wingdings" panose="05000000000000000000" pitchFamily="2" charset="2"/>
              </a:rPr>
              <a:t> con il </a:t>
            </a:r>
            <a:r>
              <a:rPr lang="en-US" sz="1500" dirty="0" err="1">
                <a:sym typeface="Wingdings" panose="05000000000000000000" pitchFamily="2" charset="2"/>
              </a:rPr>
              <a:t>dominare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tutta</a:t>
            </a:r>
            <a:r>
              <a:rPr lang="en-US" sz="1500" dirty="0">
                <a:sym typeface="Wingdings" panose="05000000000000000000" pitchFamily="2" charset="2"/>
              </a:rPr>
              <a:t> la </a:t>
            </a:r>
            <a:r>
              <a:rPr lang="en-US" sz="1500" dirty="0" err="1">
                <a:sym typeface="Wingdings" panose="05000000000000000000" pitchFamily="2" charset="2"/>
              </a:rPr>
              <a:t>famiglia</a:t>
            </a:r>
            <a:r>
              <a:rPr lang="en-US" sz="1500" dirty="0">
                <a:sym typeface="Wingdings" panose="05000000000000000000" pitchFamily="2" charset="2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ym typeface="Wingdings" panose="05000000000000000000" pitchFamily="2" charset="2"/>
              </a:rPr>
              <a:t>ATTTENZIONE!!!! Tema </a:t>
            </a:r>
            <a:r>
              <a:rPr lang="en-US" sz="1500" dirty="0" err="1">
                <a:sym typeface="Wingdings" panose="05000000000000000000" pitchFamily="2" charset="2"/>
              </a:rPr>
              <a:t>della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malattia</a:t>
            </a:r>
            <a:r>
              <a:rPr lang="en-US" sz="1500" dirty="0">
                <a:sym typeface="Wingdings" panose="05000000000000000000" pitchFamily="2" charset="2"/>
              </a:rPr>
              <a:t>, </a:t>
            </a:r>
            <a:r>
              <a:rPr lang="en-US" sz="1500" dirty="0" err="1">
                <a:sym typeface="Wingdings" panose="05000000000000000000" pitchFamily="2" charset="2"/>
              </a:rPr>
              <a:t>disabilità</a:t>
            </a:r>
            <a:r>
              <a:rPr lang="en-US" sz="1500" dirty="0">
                <a:sym typeface="Wingdings" panose="05000000000000000000" pitchFamily="2" charset="2"/>
              </a:rPr>
              <a:t> e </a:t>
            </a:r>
            <a:r>
              <a:rPr lang="en-US" sz="1500" dirty="0" err="1">
                <a:sym typeface="Wingdings" panose="05000000000000000000" pitchFamily="2" charset="2"/>
              </a:rPr>
              <a:t>abilismo</a:t>
            </a:r>
            <a:r>
              <a:rPr lang="en-US" sz="1500" dirty="0">
                <a:sym typeface="Wingdings" panose="05000000000000000000" pitchFamily="2" charset="2"/>
              </a:rPr>
              <a:t> (</a:t>
            </a:r>
            <a:r>
              <a:rPr lang="en-US" sz="1500" dirty="0" err="1">
                <a:sym typeface="Wingdings" panose="05000000000000000000" pitchFamily="2" charset="2"/>
              </a:rPr>
              <a:t>pensare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alla</a:t>
            </a:r>
            <a:r>
              <a:rPr lang="en-US" sz="1500" dirty="0">
                <a:sym typeface="Wingdings" panose="05000000000000000000" pitchFamily="2" charset="2"/>
              </a:rPr>
              <a:t> persona con </a:t>
            </a:r>
            <a:r>
              <a:rPr lang="en-US" sz="1500" dirty="0" err="1">
                <a:sym typeface="Wingdings" panose="05000000000000000000" pitchFamily="2" charset="2"/>
              </a:rPr>
              <a:t>malattia</a:t>
            </a:r>
            <a:r>
              <a:rPr lang="en-US" sz="1500" dirty="0">
                <a:sym typeface="Wingdings" panose="05000000000000000000" pitchFamily="2" charset="2"/>
              </a:rPr>
              <a:t> o </a:t>
            </a:r>
            <a:r>
              <a:rPr lang="en-US" sz="1500" dirty="0" err="1">
                <a:sym typeface="Wingdings" panose="05000000000000000000" pitchFamily="2" charset="2"/>
              </a:rPr>
              <a:t>disabilità</a:t>
            </a:r>
            <a:r>
              <a:rPr lang="en-US" sz="1500" dirty="0">
                <a:sym typeface="Wingdings" panose="05000000000000000000" pitchFamily="2" charset="2"/>
              </a:rPr>
              <a:t> come ad </a:t>
            </a:r>
            <a:r>
              <a:rPr lang="en-US" sz="1500" dirty="0" err="1">
                <a:sym typeface="Wingdings" panose="05000000000000000000" pitchFamily="2" charset="2"/>
              </a:rPr>
              <a:t>una</a:t>
            </a:r>
            <a:r>
              <a:rPr lang="en-US" sz="1500" dirty="0">
                <a:sym typeface="Wingdings" panose="05000000000000000000" pitchFamily="2" charset="2"/>
              </a:rPr>
              <a:t> persona </a:t>
            </a:r>
            <a:r>
              <a:rPr lang="en-US" sz="1500" dirty="0" err="1">
                <a:sym typeface="Wingdings" panose="05000000000000000000" pitchFamily="2" charset="2"/>
              </a:rPr>
              <a:t>esclusivamente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indirizzata</a:t>
            </a:r>
            <a:r>
              <a:rPr lang="en-US" sz="1500" dirty="0">
                <a:sym typeface="Wingdings" panose="05000000000000000000" pitchFamily="2" charset="2"/>
              </a:rPr>
              <a:t> a </a:t>
            </a:r>
            <a:r>
              <a:rPr lang="en-US" sz="1500" dirty="0" err="1">
                <a:sym typeface="Wingdings" panose="05000000000000000000" pitchFamily="2" charset="2"/>
              </a:rPr>
              <a:t>rincorrere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l’abilità</a:t>
            </a:r>
            <a:r>
              <a:rPr lang="en-US" sz="1500" dirty="0">
                <a:sym typeface="Wingdings" panose="05000000000000000000" pitchFamily="2" charset="2"/>
              </a:rPr>
              <a:t> o la </a:t>
            </a:r>
            <a:r>
              <a:rPr lang="en-US" sz="1500" dirty="0" err="1">
                <a:sym typeface="Wingdings" panose="05000000000000000000" pitchFamily="2" charset="2"/>
              </a:rPr>
              <a:t>facoltà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che</a:t>
            </a:r>
            <a:r>
              <a:rPr lang="en-US" sz="1500" dirty="0">
                <a:sym typeface="Wingdings" panose="05000000000000000000" pitchFamily="2" charset="2"/>
              </a:rPr>
              <a:t> le </a:t>
            </a:r>
            <a:r>
              <a:rPr lang="en-US" sz="1500" dirty="0" err="1">
                <a:sym typeface="Wingdings" panose="05000000000000000000" pitchFamily="2" charset="2"/>
              </a:rPr>
              <a:t>manca</a:t>
            </a:r>
            <a:r>
              <a:rPr lang="en-US" sz="1500" dirty="0">
                <a:sym typeface="Wingdings" panose="05000000000000000000" pitchFamily="2" charset="2"/>
              </a:rPr>
              <a:t>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ym typeface="Wingdings" panose="05000000000000000000" pitchFamily="2" charset="2"/>
              </a:rPr>
              <a:t>La </a:t>
            </a:r>
            <a:r>
              <a:rPr lang="en-US" sz="1500" dirty="0" err="1">
                <a:sym typeface="Wingdings" panose="05000000000000000000" pitchFamily="2" charset="2"/>
              </a:rPr>
              <a:t>sfida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consiste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nel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riconoscere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l’importanza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della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malattia</a:t>
            </a:r>
            <a:r>
              <a:rPr lang="en-US" sz="1500" dirty="0">
                <a:sym typeface="Wingdings" panose="05000000000000000000" pitchFamily="2" charset="2"/>
              </a:rPr>
              <a:t> , </a:t>
            </a:r>
            <a:r>
              <a:rPr lang="en-US" sz="1500" dirty="0" err="1">
                <a:sym typeface="Wingdings" panose="05000000000000000000" pitchFamily="2" charset="2"/>
              </a:rPr>
              <a:t>controllare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quel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che</a:t>
            </a:r>
            <a:r>
              <a:rPr lang="en-US" sz="1500" dirty="0">
                <a:sym typeface="Wingdings" panose="05000000000000000000" pitchFamily="2" charset="2"/>
              </a:rPr>
              <a:t> è </a:t>
            </a:r>
            <a:r>
              <a:rPr lang="en-US" sz="1500" dirty="0" err="1">
                <a:sym typeface="Wingdings" panose="05000000000000000000" pitchFamily="2" charset="2"/>
              </a:rPr>
              <a:t>possibile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controllare</a:t>
            </a:r>
            <a:r>
              <a:rPr lang="en-US" sz="1500" dirty="0">
                <a:sym typeface="Wingdings" panose="05000000000000000000" pitchFamily="2" charset="2"/>
              </a:rPr>
              <a:t> e </a:t>
            </a:r>
            <a:r>
              <a:rPr lang="en-US" sz="1500" dirty="0" err="1">
                <a:sym typeface="Wingdings" panose="05000000000000000000" pitchFamily="2" charset="2"/>
              </a:rPr>
              <a:t>accettare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ciò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che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invece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esula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dalla</a:t>
            </a:r>
            <a:r>
              <a:rPr lang="en-US" sz="1500" dirty="0">
                <a:sym typeface="Wingdings" panose="05000000000000000000" pitchFamily="2" charset="2"/>
              </a:rPr>
              <a:t> nostra </a:t>
            </a:r>
            <a:r>
              <a:rPr lang="en-US" sz="1500" dirty="0" err="1">
                <a:sym typeface="Wingdings" panose="05000000000000000000" pitchFamily="2" charset="2"/>
              </a:rPr>
              <a:t>possibilità</a:t>
            </a:r>
            <a:r>
              <a:rPr lang="en-US" sz="1500" dirty="0">
                <a:sym typeface="Wingdings" panose="05000000000000000000" pitchFamily="2" charset="2"/>
              </a:rPr>
              <a:t> di azione.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4610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249CEB-03DA-52B6-DEFD-C7FF8D53FC5D}"/>
              </a:ext>
            </a:extLst>
          </p:cNvPr>
          <p:cNvSpPr txBox="1"/>
          <p:nvPr/>
        </p:nvSpPr>
        <p:spPr>
          <a:xfrm>
            <a:off x="1789471" y="1189703"/>
            <a:ext cx="9232490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Le </a:t>
            </a:r>
            <a:r>
              <a:rPr lang="en-US" sz="1800" dirty="0" err="1"/>
              <a:t>credenze</a:t>
            </a:r>
            <a:r>
              <a:rPr lang="en-US" sz="1800" dirty="0"/>
              <a:t> e le </a:t>
            </a:r>
            <a:r>
              <a:rPr lang="en-US" sz="1800" dirty="0" err="1"/>
              <a:t>pratiche</a:t>
            </a:r>
            <a:r>
              <a:rPr lang="en-US" sz="1800" dirty="0"/>
              <a:t> </a:t>
            </a:r>
            <a:r>
              <a:rPr lang="en-US" sz="1800" dirty="0" err="1"/>
              <a:t>familiari</a:t>
            </a:r>
            <a:r>
              <a:rPr lang="en-US" sz="1800" dirty="0"/>
              <a:t> </a:t>
            </a:r>
            <a:r>
              <a:rPr lang="en-US" sz="1800" dirty="0" err="1"/>
              <a:t>possono</a:t>
            </a:r>
            <a:r>
              <a:rPr lang="en-US" sz="1800" dirty="0"/>
              <a:t> </a:t>
            </a:r>
            <a:r>
              <a:rPr lang="en-US" sz="1800" dirty="0" err="1"/>
              <a:t>influenzare</a:t>
            </a:r>
            <a:r>
              <a:rPr lang="en-US" sz="1800" dirty="0"/>
              <a:t> lo </a:t>
            </a:r>
            <a:r>
              <a:rPr lang="en-US" sz="1800" dirty="0" err="1"/>
              <a:t>stato</a:t>
            </a:r>
            <a:r>
              <a:rPr lang="en-US" sz="1800" dirty="0"/>
              <a:t> di salute </a:t>
            </a:r>
            <a:r>
              <a:rPr lang="en-US" sz="1800" dirty="0" err="1"/>
              <a:t>fisica</a:t>
            </a:r>
            <a:r>
              <a:rPr lang="en-US" sz="1800" dirty="0"/>
              <a:t> e </a:t>
            </a:r>
            <a:r>
              <a:rPr lang="en-US" sz="1800" dirty="0" err="1"/>
              <a:t>mentale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suoi</a:t>
            </a:r>
            <a:r>
              <a:rPr lang="en-US" sz="1800" dirty="0"/>
              <a:t> </a:t>
            </a:r>
            <a:r>
              <a:rPr lang="en-US" sz="1800" dirty="0" err="1"/>
              <a:t>componenti</a:t>
            </a:r>
            <a:r>
              <a:rPr lang="en-US" sz="1800" dirty="0"/>
              <a:t>. Un </a:t>
            </a:r>
            <a:r>
              <a:rPr lang="en-US" sz="18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</a:t>
            </a:r>
            <a:r>
              <a:rPr lang="en-US" sz="1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basato</a:t>
            </a:r>
            <a:r>
              <a:rPr lang="en-US" sz="1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</a:t>
            </a:r>
            <a:r>
              <a:rPr lang="en-US" sz="1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</a:t>
            </a:r>
            <a:r>
              <a:rPr lang="en-US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/>
              <a:t>fortifica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processi</a:t>
            </a:r>
            <a:r>
              <a:rPr lang="en-US" sz="1800" dirty="0"/>
              <a:t> </a:t>
            </a:r>
            <a:r>
              <a:rPr lang="en-US" sz="1800" dirty="0" err="1"/>
              <a:t>relazionali</a:t>
            </a:r>
            <a:r>
              <a:rPr lang="en-US" sz="1800" dirty="0"/>
              <a:t> e </a:t>
            </a:r>
            <a:r>
              <a:rPr lang="en-US" sz="1800" dirty="0" err="1"/>
              <a:t>riduce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rischi</a:t>
            </a:r>
            <a:r>
              <a:rPr lang="en-US" sz="18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 </a:t>
            </a:r>
            <a:r>
              <a:rPr lang="en-US" b="1" dirty="0" err="1"/>
              <a:t>sistemi</a:t>
            </a:r>
            <a:r>
              <a:rPr lang="en-US" b="1" dirty="0"/>
              <a:t> di </a:t>
            </a:r>
            <a:r>
              <a:rPr lang="en-US" b="1" dirty="0" err="1"/>
              <a:t>credenze</a:t>
            </a:r>
            <a:r>
              <a:rPr lang="en-US" dirty="0"/>
              <a:t>: </a:t>
            </a:r>
            <a:r>
              <a:rPr lang="en-US" dirty="0" err="1"/>
              <a:t>coltivare</a:t>
            </a:r>
            <a:r>
              <a:rPr lang="en-US" dirty="0"/>
              <a:t> </a:t>
            </a:r>
            <a:r>
              <a:rPr lang="en-US" dirty="0" err="1"/>
              <a:t>credenze</a:t>
            </a:r>
            <a:r>
              <a:rPr lang="en-US" dirty="0"/>
              <a:t> il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possibili</a:t>
            </a:r>
            <a:r>
              <a:rPr lang="en-US" dirty="0"/>
              <a:t> positive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err="1"/>
              <a:t>Modelli</a:t>
            </a:r>
            <a:r>
              <a:rPr lang="en-US" sz="1800" b="1" dirty="0"/>
              <a:t> </a:t>
            </a:r>
            <a:r>
              <a:rPr lang="en-US" sz="1800" b="1" dirty="0" err="1"/>
              <a:t>organizzativi</a:t>
            </a:r>
            <a:r>
              <a:rPr lang="en-US" sz="1800" dirty="0"/>
              <a:t>: </a:t>
            </a:r>
            <a:r>
              <a:rPr lang="en-US" sz="1800" dirty="0" err="1"/>
              <a:t>necessità</a:t>
            </a:r>
            <a:r>
              <a:rPr lang="en-US" sz="1800" dirty="0"/>
              <a:t> </a:t>
            </a:r>
            <a:r>
              <a:rPr lang="en-US" sz="1800" dirty="0" err="1"/>
              <a:t>emergenti</a:t>
            </a:r>
            <a:r>
              <a:rPr lang="en-US" sz="1800" dirty="0"/>
              <a:t> di </a:t>
            </a:r>
            <a:r>
              <a:rPr lang="en-US" sz="1800" dirty="0" err="1"/>
              <a:t>cambiare</a:t>
            </a:r>
            <a:r>
              <a:rPr lang="en-US" sz="1800" dirty="0"/>
              <a:t>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assetti</a:t>
            </a:r>
            <a:r>
              <a:rPr lang="en-US" sz="1800" dirty="0"/>
              <a:t> </a:t>
            </a:r>
            <a:r>
              <a:rPr lang="en-US" sz="1800" dirty="0" err="1"/>
              <a:t>familiari</a:t>
            </a:r>
            <a:r>
              <a:rPr lang="en-US" sz="1800" dirty="0"/>
              <a:t>, </a:t>
            </a:r>
            <a:r>
              <a:rPr lang="en-US" sz="1800" dirty="0" err="1"/>
              <a:t>riorganizzarsi</a:t>
            </a:r>
            <a:r>
              <a:rPr lang="en-US" sz="1800" dirty="0"/>
              <a:t> e </a:t>
            </a:r>
            <a:r>
              <a:rPr lang="en-US" sz="1800" dirty="0" err="1"/>
              <a:t>conquistare</a:t>
            </a:r>
            <a:r>
              <a:rPr lang="en-US" sz="1800" dirty="0"/>
              <a:t> un nuovo </a:t>
            </a:r>
            <a:r>
              <a:rPr lang="en-US" sz="1800" dirty="0" err="1"/>
              <a:t>equilibrio</a:t>
            </a:r>
            <a:r>
              <a:rPr lang="en-US" dirty="0"/>
              <a:t>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err="1"/>
              <a:t>Comunicazi</a:t>
            </a:r>
            <a:r>
              <a:rPr lang="en-US" b="1" dirty="0" err="1"/>
              <a:t>one</a:t>
            </a:r>
            <a:r>
              <a:rPr lang="en-US" dirty="0"/>
              <a:t>: </a:t>
            </a:r>
            <a:r>
              <a:rPr lang="en-US" dirty="0" err="1"/>
              <a:t>affrontare</a:t>
            </a:r>
            <a:r>
              <a:rPr lang="en-US" dirty="0"/>
              <a:t> </a:t>
            </a:r>
            <a:r>
              <a:rPr lang="en-US" dirty="0" err="1"/>
              <a:t>apertamente</a:t>
            </a:r>
            <a:r>
              <a:rPr lang="en-US" dirty="0"/>
              <a:t> le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emozioni</a:t>
            </a:r>
            <a:r>
              <a:rPr lang="en-US" dirty="0"/>
              <a:t> senza sensi di </a:t>
            </a:r>
            <a:r>
              <a:rPr lang="en-US" dirty="0" err="1"/>
              <a:t>colpa</a:t>
            </a:r>
            <a:r>
              <a:rPr lang="en-US" dirty="0"/>
              <a:t>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err="1"/>
              <a:t>Estroversione</a:t>
            </a:r>
            <a:r>
              <a:rPr lang="en-US" sz="1800" dirty="0"/>
              <a:t>, </a:t>
            </a:r>
            <a:r>
              <a:rPr lang="en-US" sz="1800" b="1" dirty="0" err="1"/>
              <a:t>autoefficacia</a:t>
            </a:r>
            <a:r>
              <a:rPr lang="en-US" sz="1800" dirty="0"/>
              <a:t> e </a:t>
            </a:r>
            <a:r>
              <a:rPr lang="en-US" sz="1800" b="1" dirty="0"/>
              <a:t>problem solving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083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2D5D87-DB5B-D736-1093-C4CA4C46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RESILIENZA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48898-F81C-88EB-170B-BE95E13F9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Concetto derivante dalla fisica</a:t>
            </a:r>
          </a:p>
          <a:p>
            <a:r>
              <a:rPr lang="it-IT" dirty="0"/>
              <a:t>Assunzione di responsabilità (no provvidenza del futuro)</a:t>
            </a:r>
          </a:p>
          <a:p>
            <a:r>
              <a:rPr lang="it-IT" dirty="0"/>
              <a:t>Scegliere di integrare piuttosto che desensibilizzare</a:t>
            </a:r>
          </a:p>
          <a:p>
            <a:r>
              <a:rPr lang="it-IT" dirty="0"/>
              <a:t>Riorganizzazione positiva</a:t>
            </a:r>
          </a:p>
          <a:p>
            <a:r>
              <a:rPr lang="it-IT" dirty="0"/>
              <a:t>Strategie soggettive e individuali</a:t>
            </a:r>
          </a:p>
          <a:p>
            <a:r>
              <a:rPr lang="it-IT" dirty="0"/>
              <a:t>Rimanere sensibili alle opportunità senza alienarsi</a:t>
            </a:r>
          </a:p>
        </p:txBody>
      </p:sp>
    </p:spTree>
    <p:extLst>
      <p:ext uri="{BB962C8B-B14F-4D97-AF65-F5344CB8AC3E}">
        <p14:creationId xmlns:p14="http://schemas.microsoft.com/office/powerpoint/2010/main" val="223335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C81BF-B568-933B-3C75-97E22BF8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00" y="1422634"/>
            <a:ext cx="9076329" cy="365015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Prerequisito della resilienza è il riconoscimento e l’accettazione delle nostre vulnerabilità.</a:t>
            </a:r>
          </a:p>
          <a:p>
            <a:r>
              <a:rPr lang="it-IT" dirty="0"/>
              <a:t>Connessione è ciò che da scopo e significato alla vita</a:t>
            </a:r>
          </a:p>
          <a:p>
            <a:r>
              <a:rPr lang="it-IT" dirty="0"/>
              <a:t>Chi gode di connessioni e di senso di appartenenza è perché pensa di meritarselo</a:t>
            </a:r>
          </a:p>
          <a:p>
            <a:r>
              <a:rPr lang="it-IT" dirty="0"/>
              <a:t>Coraggio di essere imperfetti </a:t>
            </a:r>
          </a:p>
          <a:p>
            <a:r>
              <a:rPr lang="it-IT" dirty="0"/>
              <a:t>Volontà di abbandonare il sé ideale per il sé reale</a:t>
            </a:r>
          </a:p>
          <a:p>
            <a:r>
              <a:rPr lang="it-IT" dirty="0"/>
              <a:t>Se la vulnerabilità è il nodo su cui fanno leva umiliazione e vergogna, è però anche la culla della connessione e della creatività. </a:t>
            </a:r>
          </a:p>
        </p:txBody>
      </p:sp>
    </p:spTree>
    <p:extLst>
      <p:ext uri="{BB962C8B-B14F-4D97-AF65-F5344CB8AC3E}">
        <p14:creationId xmlns:p14="http://schemas.microsoft.com/office/powerpoint/2010/main" val="244348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0B8F7-D160-44C2-2A26-E58FC302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32" y="1937539"/>
            <a:ext cx="9076329" cy="3650155"/>
          </a:xfrm>
        </p:spPr>
        <p:txBody>
          <a:bodyPr/>
          <a:lstStyle/>
          <a:p>
            <a:r>
              <a:rPr lang="it-IT" dirty="0"/>
              <a:t>Tentativo fallimentare di addormentare selettivamente i vissuti e le emozioni negative.</a:t>
            </a:r>
          </a:p>
          <a:p>
            <a:r>
              <a:rPr lang="it-IT" dirty="0"/>
              <a:t>Se addormentiamo il negativo addormentiamo anche il positivo  (dipendenze </a:t>
            </a:r>
            <a:r>
              <a:rPr lang="it-IT" dirty="0" err="1"/>
              <a:t>ecc</a:t>
            </a:r>
            <a:r>
              <a:rPr lang="it-IT" dirty="0"/>
              <a:t>).</a:t>
            </a:r>
          </a:p>
          <a:p>
            <a:r>
              <a:rPr lang="it-IT" dirty="0"/>
              <a:t>Pretesa di trasformare l’incertezza in certezza. </a:t>
            </a:r>
          </a:p>
          <a:p>
            <a:r>
              <a:rPr lang="it-IT" dirty="0"/>
              <a:t>Perfezionismo. </a:t>
            </a:r>
          </a:p>
        </p:txBody>
      </p:sp>
    </p:spTree>
    <p:extLst>
      <p:ext uri="{BB962C8B-B14F-4D97-AF65-F5344CB8AC3E}">
        <p14:creationId xmlns:p14="http://schemas.microsoft.com/office/powerpoint/2010/main" val="10136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1588FB-CEC9-5E13-6D32-C08F03B1793B}"/>
              </a:ext>
            </a:extLst>
          </p:cNvPr>
          <p:cNvSpPr txBox="1"/>
          <p:nvPr/>
        </p:nvSpPr>
        <p:spPr>
          <a:xfrm>
            <a:off x="1922206" y="1351508"/>
            <a:ext cx="83475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Seppur non ci piaccia, la nostra vita si svolge in discontinuità. Ed è nella discontinuità che risiede l’umana condizione esistenziale. </a:t>
            </a:r>
          </a:p>
          <a:p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2400" dirty="0">
                <a:sym typeface="Wingdings" panose="05000000000000000000" pitchFamily="2" charset="2"/>
              </a:rPr>
              <a:t>Scopriamo e riscopriamo la nostra identità nei diversi contesti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2400" dirty="0">
                <a:sym typeface="Wingdings" panose="05000000000000000000" pitchFamily="2" charset="2"/>
              </a:rPr>
              <a:t>Ricerchiamo rassicurazione nelle etichette che ci definiscono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2400" dirty="0">
                <a:sym typeface="Wingdings" panose="05000000000000000000" pitchFamily="2" charset="2"/>
              </a:rPr>
              <a:t>Ruolo e pensione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3739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CA548F-D5D2-C7F9-2263-8814F028E571}"/>
              </a:ext>
            </a:extLst>
          </p:cNvPr>
          <p:cNvSpPr txBox="1"/>
          <p:nvPr/>
        </p:nvSpPr>
        <p:spPr>
          <a:xfrm>
            <a:off x="2497394" y="1347019"/>
            <a:ext cx="78461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OBIETTIVO: </a:t>
            </a:r>
          </a:p>
          <a:p>
            <a:pPr algn="ctr"/>
            <a:r>
              <a:rPr lang="it-IT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L’assunzione della nostra fragilità</a:t>
            </a:r>
          </a:p>
          <a:p>
            <a:pPr algn="ctr"/>
            <a:endParaRPr lang="it-IT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377DF0-1DA2-43E4-B09F-72E14865CD9D}"/>
              </a:ext>
            </a:extLst>
          </p:cNvPr>
          <p:cNvSpPr txBox="1"/>
          <p:nvPr/>
        </p:nvSpPr>
        <p:spPr>
          <a:xfrm>
            <a:off x="2718619" y="2969342"/>
            <a:ext cx="6754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È necessario un certo coraggio per assumere la consapevolezza che la vita non ci appartiene. Non è in nostro possesso decidere se invecchiare o meno.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>
                <a:sym typeface="Wingdings" panose="05000000000000000000" pitchFamily="2" charset="2"/>
              </a:rPr>
              <a:t> Quando non accettiamo le costrizioni non modificabili, non siamo «più liberi», ma anzi, mettiamo in atto processi autodistruttivi.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1791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BC52EF-F50F-5FB5-A763-730481AD3099}"/>
              </a:ext>
            </a:extLst>
          </p:cNvPr>
          <p:cNvSpPr txBox="1"/>
          <p:nvPr/>
        </p:nvSpPr>
        <p:spPr>
          <a:xfrm>
            <a:off x="1907458" y="1386347"/>
            <a:ext cx="8485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La vecchiaia inaugura una nuova costellazione di </a:t>
            </a:r>
            <a:r>
              <a:rPr lang="it-IT" sz="2400" b="1" i="1" u="sng" dirty="0">
                <a:solidFill>
                  <a:schemeClr val="accent1"/>
                </a:solidFill>
              </a:rPr>
              <a:t>costrizioni che occorre assumere.</a:t>
            </a:r>
          </a:p>
          <a:p>
            <a:pPr algn="ctr"/>
            <a:endParaRPr lang="it-IT" sz="2400" b="1" i="1" u="sng" dirty="0">
              <a:solidFill>
                <a:schemeClr val="accent1"/>
              </a:solidFill>
            </a:endParaRPr>
          </a:p>
          <a:p>
            <a:pPr algn="ctr"/>
            <a:endParaRPr lang="it-IT" sz="2400" b="1" i="1" u="sng" dirty="0">
              <a:solidFill>
                <a:schemeClr val="accent1"/>
              </a:solidFill>
            </a:endParaRPr>
          </a:p>
          <a:p>
            <a:pPr algn="ctr"/>
            <a:endParaRPr lang="it-IT" sz="2400" b="1" i="1" u="sng" dirty="0">
              <a:solidFill>
                <a:schemeClr val="accent1"/>
              </a:solidFill>
            </a:endParaRPr>
          </a:p>
          <a:p>
            <a:pPr algn="ctr"/>
            <a:r>
              <a:rPr lang="it-IT" sz="2400" b="1" i="1" u="sng" dirty="0">
                <a:solidFill>
                  <a:schemeClr val="accent1"/>
                </a:solidFill>
              </a:rPr>
              <a:t>Dandoci la possibilità di far posto alla vita, accettando il divenire, diamo prova (e ci diamo occasione) di autentica libertà </a:t>
            </a:r>
          </a:p>
        </p:txBody>
      </p:sp>
    </p:spTree>
    <p:extLst>
      <p:ext uri="{BB962C8B-B14F-4D97-AF65-F5344CB8AC3E}">
        <p14:creationId xmlns:p14="http://schemas.microsoft.com/office/powerpoint/2010/main" val="425772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759F5A-BA1D-EB01-907A-42D8AFCE6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TEMPO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9C5632-9169-514A-6369-14B91C5A1B54}"/>
              </a:ext>
            </a:extLst>
          </p:cNvPr>
          <p:cNvSpPr txBox="1"/>
          <p:nvPr/>
        </p:nvSpPr>
        <p:spPr>
          <a:xfrm>
            <a:off x="838200" y="1825625"/>
            <a:ext cx="5387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Diverse percezioni del tempo nell’arco di vita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Non siamo noi ad esistere nel tempo, ma in qualche modo siamo noi a produrlo. È solo percorrendo il cammino, che il tempo esiste.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Visione riduzionista odierna: la vita è vista come un insieme di processi misurabili che si dispiegano lungo un tempo lineare e convenzionale</a:t>
            </a:r>
            <a:endParaRPr lang="en-US"/>
          </a:p>
        </p:txBody>
      </p:sp>
      <p:pic>
        <p:nvPicPr>
          <p:cNvPr id="6" name="Immagine 5" descr="Immagine che contiene dipinto, disegno, arte, schizzo&#10;&#10;Descrizione generata automaticamente">
            <a:extLst>
              <a:ext uri="{FF2B5EF4-FFF2-40B4-BE49-F238E27FC236}">
                <a16:creationId xmlns:a16="http://schemas.microsoft.com/office/drawing/2014/main" id="{E4B63E81-5F87-D6E3-AEBF-11B91C1F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4548" b="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4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759F5A-BA1D-EB01-907A-42D8AFCE6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TEMPO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9C5632-9169-514A-6369-14B91C5A1B54}"/>
              </a:ext>
            </a:extLst>
          </p:cNvPr>
          <p:cNvSpPr txBox="1"/>
          <p:nvPr/>
        </p:nvSpPr>
        <p:spPr>
          <a:xfrm>
            <a:off x="708498" y="1528628"/>
            <a:ext cx="5387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Trascorriamo</a:t>
            </a:r>
            <a:r>
              <a:rPr lang="en-US" sz="2000" dirty="0"/>
              <a:t> molto tempo ad </a:t>
            </a:r>
            <a:r>
              <a:rPr lang="en-US" sz="2000" dirty="0" err="1"/>
              <a:t>evitare</a:t>
            </a:r>
            <a:r>
              <a:rPr lang="en-US" sz="2000" dirty="0"/>
              <a:t> la vita, </a:t>
            </a:r>
            <a:r>
              <a:rPr lang="en-US" sz="2000" dirty="0" err="1"/>
              <a:t>desiderando</a:t>
            </a:r>
            <a:r>
              <a:rPr lang="en-US" sz="2000" dirty="0"/>
              <a:t> di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qualcuno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volta per tutte.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 forza di </a:t>
            </a:r>
            <a:r>
              <a:rPr lang="en-US" sz="2000" dirty="0" err="1"/>
              <a:t>interrogarci</a:t>
            </a:r>
            <a:r>
              <a:rPr lang="en-US" sz="2000" dirty="0"/>
              <a:t> </a:t>
            </a:r>
            <a:r>
              <a:rPr lang="en-US" sz="2000" dirty="0" err="1"/>
              <a:t>sulla</a:t>
            </a:r>
            <a:r>
              <a:rPr lang="en-US" sz="2000" dirty="0"/>
              <a:t> </a:t>
            </a:r>
            <a:r>
              <a:rPr lang="en-US" sz="2000" dirty="0" err="1"/>
              <a:t>possibilità</a:t>
            </a:r>
            <a:r>
              <a:rPr lang="en-US" sz="2000" dirty="0"/>
              <a:t> di </a:t>
            </a:r>
            <a:r>
              <a:rPr lang="en-US" sz="2000" dirty="0" err="1"/>
              <a:t>una</a:t>
            </a:r>
            <a:r>
              <a:rPr lang="en-US" sz="2000" dirty="0"/>
              <a:t> vita dopo la </a:t>
            </a:r>
            <a:r>
              <a:rPr lang="en-US" sz="2000" dirty="0" err="1"/>
              <a:t>morte</a:t>
            </a:r>
            <a:r>
              <a:rPr lang="en-US" sz="2000" dirty="0"/>
              <a:t>, ci </a:t>
            </a:r>
            <a:r>
              <a:rPr lang="en-US" sz="2000" dirty="0" err="1"/>
              <a:t>dimentichiamo</a:t>
            </a:r>
            <a:r>
              <a:rPr lang="en-US" sz="2000" dirty="0"/>
              <a:t> di </a:t>
            </a:r>
            <a:r>
              <a:rPr lang="en-US" sz="2000" dirty="0" err="1"/>
              <a:t>sperimentare</a:t>
            </a:r>
            <a:r>
              <a:rPr lang="en-US" sz="2000" dirty="0"/>
              <a:t> la vita prima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morte</a:t>
            </a:r>
            <a:r>
              <a:rPr lang="en-US" sz="2000" dirty="0"/>
              <a:t>!!!!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Ogni</a:t>
            </a:r>
            <a:r>
              <a:rPr lang="en-US" sz="2000" dirty="0"/>
              <a:t> tanto </a:t>
            </a:r>
            <a:r>
              <a:rPr lang="en-US" sz="2000" dirty="0" err="1"/>
              <a:t>dovremmo</a:t>
            </a:r>
            <a:r>
              <a:rPr lang="en-US" sz="2000" dirty="0"/>
              <a:t> </a:t>
            </a:r>
            <a:r>
              <a:rPr lang="en-US" sz="2000" dirty="0" err="1"/>
              <a:t>ricordarci</a:t>
            </a:r>
            <a:r>
              <a:rPr lang="en-US" sz="2000" dirty="0"/>
              <a:t> di vivere il nostro tempo relative, non solo legato al </a:t>
            </a:r>
            <a:r>
              <a:rPr lang="en-US" sz="2000" dirty="0" err="1"/>
              <a:t>trascorrere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giorni</a:t>
            </a:r>
            <a:r>
              <a:rPr lang="en-US" sz="2000" dirty="0"/>
              <a:t> ma, </a:t>
            </a:r>
            <a:r>
              <a:rPr lang="en-US" sz="2000" dirty="0" err="1"/>
              <a:t>soprattutto</a:t>
            </a:r>
            <a:r>
              <a:rPr lang="en-US" sz="2000" dirty="0"/>
              <a:t>, a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accade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il </a:t>
            </a:r>
            <a:r>
              <a:rPr lang="en-US" sz="2000" dirty="0" err="1"/>
              <a:t>suo</a:t>
            </a:r>
            <a:r>
              <a:rPr lang="en-US" sz="2000" dirty="0"/>
              <a:t> </a:t>
            </a:r>
            <a:r>
              <a:rPr lang="en-US" sz="2000" dirty="0" err="1"/>
              <a:t>scorrere</a:t>
            </a:r>
            <a:r>
              <a:rPr lang="en-US" sz="2000" dirty="0"/>
              <a:t>. </a:t>
            </a:r>
            <a:r>
              <a:rPr lang="en-US" sz="2000" b="1" dirty="0" err="1">
                <a:solidFill>
                  <a:schemeClr val="accent1"/>
                </a:solidFill>
              </a:rPr>
              <a:t>Vivendo</a:t>
            </a:r>
            <a:r>
              <a:rPr lang="en-US" sz="2000" b="1" dirty="0">
                <a:solidFill>
                  <a:schemeClr val="accent1"/>
                </a:solidFill>
              </a:rPr>
              <a:t> non </a:t>
            </a:r>
            <a:r>
              <a:rPr lang="en-US" sz="2000" b="1" dirty="0" err="1">
                <a:solidFill>
                  <a:schemeClr val="accent1"/>
                </a:solidFill>
              </a:rPr>
              <a:t>scanditi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dall’invecchiamento</a:t>
            </a:r>
            <a:r>
              <a:rPr lang="en-US" sz="2000" b="1" dirty="0">
                <a:solidFill>
                  <a:schemeClr val="accent1"/>
                </a:solidFill>
              </a:rPr>
              <a:t> ma dal </a:t>
            </a:r>
            <a:r>
              <a:rPr lang="en-US" sz="2000" b="1" dirty="0" err="1">
                <a:solidFill>
                  <a:schemeClr val="accent1"/>
                </a:solidFill>
              </a:rPr>
              <a:t>sentimento</a:t>
            </a:r>
            <a:r>
              <a:rPr lang="en-US" sz="2000" dirty="0"/>
              <a:t>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it-IT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google.com/search?q=monologo+lo+strano+caso+di+benjamin+button&amp;rlz=1C1CHBF_itIT902IT902&amp;oq=monologo+lo+stran&amp;gs_lcrp=EgZjaHJvbWUqCAgBEAAYFhgeMgYIABBFGDkyCAgBEAAYFhgeMgoIAhAAGIAEGKIEMgoIAxAAGIAEGKIEMgoIBBAAGIAEGKIEMgoIBRAAGIAEGKIE0gEINTA3MGowajmoAgCwAgE&amp;sourceid=chrome&amp;ie=UTF-8#fpstate=ive&amp;vld=cid:bd1a4bcc,vid:GA2nQDp19N0,st:0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6" name="Immagine 5" descr="Immagine che contiene dipinto, disegno, arte, schizzo&#10;&#10;Descrizione generata automaticamente">
            <a:extLst>
              <a:ext uri="{FF2B5EF4-FFF2-40B4-BE49-F238E27FC236}">
                <a16:creationId xmlns:a16="http://schemas.microsoft.com/office/drawing/2014/main" id="{E4B63E81-5F87-D6E3-AEBF-11B91C1F7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4548" b="3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32D8B87-88DA-4E9C-B676-B10D70EA5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vestiti, persona, Viso umano, finestra&#10;&#10;Descrizione generata automaticamente">
            <a:extLst>
              <a:ext uri="{FF2B5EF4-FFF2-40B4-BE49-F238E27FC236}">
                <a16:creationId xmlns:a16="http://schemas.microsoft.com/office/drawing/2014/main" id="{74DB4B0A-E318-675C-6B7D-81DA99A8F6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3"/>
          <a:stretch/>
        </p:blipFill>
        <p:spPr>
          <a:xfrm>
            <a:off x="20" y="-8466"/>
            <a:ext cx="12191980" cy="68664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361A8D-4D66-C66B-7E0B-507C647B4D93}"/>
              </a:ext>
            </a:extLst>
          </p:cNvPr>
          <p:cNvSpPr txBox="1"/>
          <p:nvPr/>
        </p:nvSpPr>
        <p:spPr>
          <a:xfrm>
            <a:off x="838200" y="1825625"/>
            <a:ext cx="10515600" cy="385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Benasayag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A partire da Gramsci, ci propone una riflessione interessante che certamente non rappresenta però una ricetta conclusiva o un manuale dell’arte di esistere.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>
                <a:solidFill>
                  <a:srgbClr val="FFFFFF"/>
                </a:solidFill>
              </a:rPr>
              <a:t>«L’attuale tentazione del funzionamento ottimale, della performance e dell’eterna giovinezza, si nutre della paura in cui vivono le nostre società. Ma cedere a questa paura presuppone l’annientamento del desiderio di esistere».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Oggi il sapere non è più soltanto appannaggio degli anziani, ed è necessario articolare in maniera conflittuale i saperi tecnici e l’esperienza, tenendo ben presente la differenza tra queste due dimensioni.  Così che le generazioni possano esistere in una dinamica organica che consenta ai giovani di essere giovani e agli anziani di essere anziani. Smettendo così di negarci e di percepirci come esseri che «hanno qualcosa che non va».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05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35E46-9D59-E874-930D-ABE6FE989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289755" cy="706437"/>
          </a:xfrm>
        </p:spPr>
        <p:txBody>
          <a:bodyPr>
            <a:normAutofit/>
          </a:bodyPr>
          <a:lstStyle/>
          <a:p>
            <a:r>
              <a:rPr lang="it-IT" sz="4000" dirty="0"/>
              <a:t>ANZIANITÀ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45F78B-940E-5850-E362-7C0B92579ABC}"/>
              </a:ext>
            </a:extLst>
          </p:cNvPr>
          <p:cNvSpPr txBox="1"/>
          <p:nvPr/>
        </p:nvSpPr>
        <p:spPr>
          <a:xfrm>
            <a:off x="1312606" y="1828800"/>
            <a:ext cx="9566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STEREOTIPI: influiscono sulla capacità di adattamento ai cambiamenti: se interiorizziamo una credenza, spesso diamo poi vita a comportamenti che la confermino.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ANZIANITÀ NELLA FAMIGLIA: Tema della dipendenza e della rinegoziazione della relazione genitore-figli. Maggior parificazione adulto-adulto che consente il mantenimento di reciproco sostegno e cura … MA attenzione agli estremi (rigidità/invischiamento ruoli). I confini devono essere mantenuti chiari.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ANZIANITÀ NELLA RELAZIONE CONIUGALE: Momento di bilancio della vita insieme. La cura reciproca potrà essere certamente influenzata da come si è dispiegata la relazione nel tempo. Re-investire nel rapporto di coppia: sessualità (implica l’accettazione dell’invecchiamento fisiologico), emotività e socialità.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98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20CABA-9649-34CC-DCE7-A8573BD51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IL TEMA DELLA CURA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6799B3-DE7D-ED68-6A29-3271996F7E8B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i="1" dirty="0">
                <a:effectLst/>
              </a:rPr>
              <a:t>Margaret Mead </a:t>
            </a:r>
            <a:r>
              <a:rPr lang="en-US" sz="1700" i="1" dirty="0" err="1">
                <a:effectLst/>
              </a:rPr>
              <a:t>disse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il primo segno di </a:t>
            </a:r>
            <a:r>
              <a:rPr lang="en-US" sz="1700" i="1" dirty="0" err="1">
                <a:effectLst/>
              </a:rPr>
              <a:t>civiltà</a:t>
            </a:r>
            <a:r>
              <a:rPr lang="en-US" sz="1700" i="1" dirty="0">
                <a:effectLst/>
              </a:rPr>
              <a:t> in </a:t>
            </a:r>
            <a:r>
              <a:rPr lang="en-US" sz="1700" i="1" dirty="0" err="1">
                <a:effectLst/>
              </a:rPr>
              <a:t>una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cultura</a:t>
            </a:r>
            <a:r>
              <a:rPr lang="en-US" sz="1700" i="1" dirty="0">
                <a:effectLst/>
              </a:rPr>
              <a:t> antica era un </a:t>
            </a:r>
            <a:r>
              <a:rPr lang="en-US" sz="1700" i="1" dirty="0" err="1">
                <a:effectLst/>
              </a:rPr>
              <a:t>femore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rotto</a:t>
            </a:r>
            <a:r>
              <a:rPr lang="en-US" sz="1700" i="1" dirty="0">
                <a:effectLst/>
              </a:rPr>
              <a:t> e poi </a:t>
            </a:r>
            <a:r>
              <a:rPr lang="en-US" sz="1700" i="1" dirty="0" err="1">
                <a:effectLst/>
              </a:rPr>
              <a:t>guarito</a:t>
            </a:r>
            <a:r>
              <a:rPr lang="en-US" sz="1700" i="1" dirty="0">
                <a:effectLst/>
              </a:rPr>
              <a:t>. </a:t>
            </a:r>
            <a:r>
              <a:rPr lang="en-US" sz="1700" i="1" dirty="0" err="1">
                <a:effectLst/>
              </a:rPr>
              <a:t>Spiegò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nel</a:t>
            </a:r>
            <a:r>
              <a:rPr lang="en-US" sz="1700" i="1" dirty="0">
                <a:effectLst/>
              </a:rPr>
              <a:t> regno </a:t>
            </a:r>
            <a:r>
              <a:rPr lang="en-US" sz="1700" i="1" dirty="0" err="1">
                <a:effectLst/>
              </a:rPr>
              <a:t>animale</a:t>
            </a:r>
            <a:r>
              <a:rPr lang="en-US" sz="1700" i="1" dirty="0">
                <a:effectLst/>
              </a:rPr>
              <a:t>, se </a:t>
            </a:r>
            <a:r>
              <a:rPr lang="en-US" sz="1700" i="1" dirty="0" err="1">
                <a:effectLst/>
              </a:rPr>
              <a:t>ti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rompi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una</a:t>
            </a:r>
            <a:r>
              <a:rPr lang="en-US" sz="1700" i="1" dirty="0">
                <a:effectLst/>
              </a:rPr>
              <a:t> gamba, </a:t>
            </a:r>
            <a:r>
              <a:rPr lang="en-US" sz="1700" i="1" dirty="0" err="1">
                <a:effectLst/>
              </a:rPr>
              <a:t>muori</a:t>
            </a:r>
            <a:r>
              <a:rPr lang="en-US" sz="1700" i="1" dirty="0">
                <a:effectLst/>
              </a:rPr>
              <a:t>. Non </a:t>
            </a:r>
            <a:r>
              <a:rPr lang="en-US" sz="1700" i="1" dirty="0" err="1">
                <a:effectLst/>
              </a:rPr>
              <a:t>puoi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scappare</a:t>
            </a:r>
            <a:r>
              <a:rPr lang="en-US" sz="1700" i="1" dirty="0">
                <a:effectLst/>
              </a:rPr>
              <a:t> dal </a:t>
            </a:r>
            <a:r>
              <a:rPr lang="en-US" sz="1700" i="1" dirty="0" err="1">
                <a:effectLst/>
              </a:rPr>
              <a:t>pericolo</a:t>
            </a:r>
            <a:r>
              <a:rPr lang="en-US" sz="1700" i="1" dirty="0">
                <a:effectLst/>
              </a:rPr>
              <a:t>, </a:t>
            </a:r>
            <a:r>
              <a:rPr lang="en-US" sz="1700" i="1" dirty="0" err="1">
                <a:effectLst/>
              </a:rPr>
              <a:t>andare</a:t>
            </a:r>
            <a:r>
              <a:rPr lang="en-US" sz="1700" i="1" dirty="0">
                <a:effectLst/>
              </a:rPr>
              <a:t> al </a:t>
            </a:r>
            <a:r>
              <a:rPr lang="en-US" sz="1700" i="1" dirty="0" err="1">
                <a:effectLst/>
              </a:rPr>
              <a:t>fiume</a:t>
            </a:r>
            <a:r>
              <a:rPr lang="en-US" sz="1700" i="1" dirty="0">
                <a:effectLst/>
              </a:rPr>
              <a:t> a </a:t>
            </a:r>
            <a:r>
              <a:rPr lang="en-US" sz="1700" i="1" dirty="0" err="1">
                <a:effectLst/>
              </a:rPr>
              <a:t>bere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qualcosa</a:t>
            </a:r>
            <a:r>
              <a:rPr lang="en-US" sz="1700" i="1" dirty="0">
                <a:effectLst/>
              </a:rPr>
              <a:t> o </a:t>
            </a:r>
            <a:r>
              <a:rPr lang="en-US" sz="1700" i="1" dirty="0" err="1">
                <a:effectLst/>
              </a:rPr>
              <a:t>cercare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cibo</a:t>
            </a:r>
            <a:r>
              <a:rPr lang="en-US" sz="1700" i="1" dirty="0">
                <a:effectLst/>
              </a:rPr>
              <a:t>. Sei carne per bestie </a:t>
            </a:r>
            <a:r>
              <a:rPr lang="en-US" sz="1700" i="1" dirty="0" err="1">
                <a:effectLst/>
              </a:rPr>
              <a:t>predatrici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aggirano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intorno</a:t>
            </a:r>
            <a:r>
              <a:rPr lang="en-US" sz="1700" i="1" dirty="0">
                <a:effectLst/>
              </a:rPr>
              <a:t> a </a:t>
            </a:r>
            <a:r>
              <a:rPr lang="en-US" sz="1700" i="1" dirty="0" err="1">
                <a:effectLst/>
              </a:rPr>
              <a:t>te</a:t>
            </a:r>
            <a:r>
              <a:rPr lang="en-US" sz="1700" i="1" dirty="0">
                <a:effectLst/>
              </a:rPr>
              <a:t>. Nessun </a:t>
            </a:r>
            <a:r>
              <a:rPr lang="en-US" sz="1700" i="1" dirty="0" err="1">
                <a:effectLst/>
              </a:rPr>
              <a:t>animale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sopravvive</a:t>
            </a:r>
            <a:r>
              <a:rPr lang="en-US" sz="1700" i="1" dirty="0">
                <a:effectLst/>
              </a:rPr>
              <a:t> a </a:t>
            </a:r>
            <a:r>
              <a:rPr lang="en-US" sz="1700" i="1" dirty="0" err="1">
                <a:effectLst/>
              </a:rPr>
              <a:t>una</a:t>
            </a:r>
            <a:r>
              <a:rPr lang="en-US" sz="1700" i="1" dirty="0">
                <a:effectLst/>
              </a:rPr>
              <a:t> gamba </a:t>
            </a:r>
            <a:r>
              <a:rPr lang="en-US" sz="1700" i="1" dirty="0" err="1">
                <a:effectLst/>
              </a:rPr>
              <a:t>rotta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abbastanza</a:t>
            </a:r>
            <a:r>
              <a:rPr lang="en-US" sz="1700" i="1" dirty="0">
                <a:effectLst/>
              </a:rPr>
              <a:t> a </a:t>
            </a:r>
            <a:r>
              <a:rPr lang="en-US" sz="1700" i="1" dirty="0" err="1">
                <a:effectLst/>
              </a:rPr>
              <a:t>lungo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perché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l’osso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guarisca</a:t>
            </a:r>
            <a:r>
              <a:rPr lang="en-US" sz="1700" i="1" dirty="0">
                <a:effectLst/>
              </a:rPr>
              <a:t>. Un </a:t>
            </a:r>
            <a:r>
              <a:rPr lang="en-US" sz="1700" i="1" dirty="0" err="1">
                <a:effectLst/>
              </a:rPr>
              <a:t>femore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rotto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è </a:t>
            </a:r>
            <a:r>
              <a:rPr lang="en-US" sz="1700" i="1" dirty="0" err="1">
                <a:effectLst/>
              </a:rPr>
              <a:t>guarito</a:t>
            </a:r>
            <a:r>
              <a:rPr lang="en-US" sz="1700" i="1" dirty="0">
                <a:effectLst/>
              </a:rPr>
              <a:t> è la </a:t>
            </a:r>
            <a:r>
              <a:rPr lang="en-US" sz="1700" i="1" dirty="0" err="1">
                <a:effectLst/>
              </a:rPr>
              <a:t>prova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qualcuno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si</a:t>
            </a:r>
            <a:r>
              <a:rPr lang="en-US" sz="1700" i="1" dirty="0">
                <a:effectLst/>
              </a:rPr>
              <a:t> è </a:t>
            </a:r>
            <a:r>
              <a:rPr lang="en-US" sz="1700" i="1" dirty="0" err="1">
                <a:effectLst/>
              </a:rPr>
              <a:t>preso</a:t>
            </a:r>
            <a:r>
              <a:rPr lang="en-US" sz="1700" i="1" dirty="0">
                <a:effectLst/>
              </a:rPr>
              <a:t> il tempo di stare con </a:t>
            </a:r>
            <a:r>
              <a:rPr lang="en-US" sz="1700" i="1" dirty="0" err="1">
                <a:effectLst/>
              </a:rPr>
              <a:t>colui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è </a:t>
            </a:r>
            <a:r>
              <a:rPr lang="en-US" sz="1700" i="1" dirty="0" err="1">
                <a:effectLst/>
              </a:rPr>
              <a:t>caduto</a:t>
            </a:r>
            <a:r>
              <a:rPr lang="en-US" sz="1700" i="1" dirty="0">
                <a:effectLst/>
              </a:rPr>
              <a:t>, ne ha </a:t>
            </a:r>
            <a:r>
              <a:rPr lang="en-US" sz="1700" i="1" dirty="0" err="1">
                <a:effectLst/>
              </a:rPr>
              <a:t>bendato</a:t>
            </a:r>
            <a:r>
              <a:rPr lang="en-US" sz="1700" i="1" dirty="0">
                <a:effectLst/>
              </a:rPr>
              <a:t> la </a:t>
            </a:r>
            <a:r>
              <a:rPr lang="en-US" sz="1700" i="1" dirty="0" err="1">
                <a:effectLst/>
              </a:rPr>
              <a:t>ferita</a:t>
            </a:r>
            <a:r>
              <a:rPr lang="en-US" sz="1700" i="1" dirty="0">
                <a:effectLst/>
              </a:rPr>
              <a:t>, lo ha </a:t>
            </a:r>
            <a:r>
              <a:rPr lang="en-US" sz="1700" i="1" dirty="0" err="1">
                <a:effectLst/>
              </a:rPr>
              <a:t>portato</a:t>
            </a:r>
            <a:r>
              <a:rPr lang="en-US" sz="1700" i="1" dirty="0">
                <a:effectLst/>
              </a:rPr>
              <a:t> in un </a:t>
            </a:r>
            <a:r>
              <a:rPr lang="en-US" sz="1700" i="1" dirty="0" err="1">
                <a:effectLst/>
              </a:rPr>
              <a:t>luogo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sicuro</a:t>
            </a:r>
            <a:r>
              <a:rPr lang="en-US" sz="1700" i="1" dirty="0">
                <a:effectLst/>
              </a:rPr>
              <a:t> e lo ha </a:t>
            </a:r>
            <a:r>
              <a:rPr lang="en-US" sz="1700" i="1" dirty="0" err="1">
                <a:effectLst/>
              </a:rPr>
              <a:t>aiutato</a:t>
            </a:r>
            <a:r>
              <a:rPr lang="en-US" sz="1700" i="1" dirty="0">
                <a:effectLst/>
              </a:rPr>
              <a:t> a </a:t>
            </a:r>
            <a:r>
              <a:rPr lang="en-US" sz="1700" i="1" dirty="0" err="1">
                <a:effectLst/>
              </a:rPr>
              <a:t>riprendersi</a:t>
            </a:r>
            <a:r>
              <a:rPr lang="en-US" sz="1700" i="1" dirty="0">
                <a:effectLst/>
              </a:rPr>
              <a:t>.</a:t>
            </a:r>
            <a:endParaRPr lang="en-US" sz="17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i="1" dirty="0">
                <a:effectLst/>
              </a:rPr>
              <a:t>Mead </a:t>
            </a:r>
            <a:r>
              <a:rPr lang="en-US" sz="1700" i="1" dirty="0" err="1">
                <a:effectLst/>
              </a:rPr>
              <a:t>disse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che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aiutare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qualcun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altro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nelle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difficoltà</a:t>
            </a:r>
            <a:r>
              <a:rPr lang="en-US" sz="1700" i="1" dirty="0">
                <a:effectLst/>
              </a:rPr>
              <a:t> è il punto </a:t>
            </a:r>
            <a:r>
              <a:rPr lang="en-US" sz="1700" i="1" dirty="0" err="1">
                <a:effectLst/>
              </a:rPr>
              <a:t>preciso</a:t>
            </a:r>
            <a:r>
              <a:rPr lang="en-US" sz="1700" i="1" dirty="0">
                <a:effectLst/>
              </a:rPr>
              <a:t> in cui la </a:t>
            </a:r>
            <a:r>
              <a:rPr lang="en-US" sz="1700" i="1" dirty="0" err="1">
                <a:effectLst/>
              </a:rPr>
              <a:t>civiltà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inizia</a:t>
            </a:r>
            <a:r>
              <a:rPr lang="en-US" sz="1700" i="1" dirty="0">
                <a:effectLst/>
              </a:rPr>
              <a:t>. Noi </a:t>
            </a:r>
            <a:r>
              <a:rPr lang="en-US" sz="1700" i="1" dirty="0" err="1">
                <a:effectLst/>
              </a:rPr>
              <a:t>siamo</a:t>
            </a:r>
            <a:r>
              <a:rPr lang="en-US" sz="1700" i="1" dirty="0">
                <a:effectLst/>
              </a:rPr>
              <a:t> al nostro </a:t>
            </a:r>
            <a:r>
              <a:rPr lang="en-US" sz="1700" i="1" dirty="0" err="1">
                <a:effectLst/>
              </a:rPr>
              <a:t>meglio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quando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serviamo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gli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altri</a:t>
            </a:r>
            <a:r>
              <a:rPr lang="en-US" sz="1700" i="1" dirty="0">
                <a:effectLst/>
              </a:rPr>
              <a:t>. </a:t>
            </a:r>
            <a:r>
              <a:rPr lang="en-US" sz="1700" i="1" dirty="0" err="1">
                <a:effectLst/>
              </a:rPr>
              <a:t>Essere</a:t>
            </a:r>
            <a:r>
              <a:rPr lang="en-US" sz="1700" i="1" dirty="0">
                <a:effectLst/>
              </a:rPr>
              <a:t> </a:t>
            </a:r>
            <a:r>
              <a:rPr lang="en-US" sz="1700" i="1" dirty="0" err="1">
                <a:effectLst/>
              </a:rPr>
              <a:t>civili</a:t>
            </a:r>
            <a:r>
              <a:rPr lang="en-US" sz="1700" i="1" dirty="0">
                <a:effectLst/>
              </a:rPr>
              <a:t> è </a:t>
            </a:r>
            <a:r>
              <a:rPr lang="en-US" sz="1700" i="1" dirty="0" err="1">
                <a:effectLst/>
              </a:rPr>
              <a:t>questo</a:t>
            </a:r>
            <a:r>
              <a:rPr lang="en-US" sz="1700" i="1" dirty="0">
                <a:effectLst/>
              </a:rPr>
              <a:t>”.</a:t>
            </a:r>
            <a:endParaRPr lang="en-US" sz="1700" dirty="0">
              <a:effectLst/>
            </a:endParaRPr>
          </a:p>
        </p:txBody>
      </p:sp>
      <p:pic>
        <p:nvPicPr>
          <p:cNvPr id="6" name="Immagine 5" descr="Immagine che contiene persona, dito, polso, unghia/chiodo&#10;&#10;Descrizione generata automaticamente">
            <a:extLst>
              <a:ext uri="{FF2B5EF4-FFF2-40B4-BE49-F238E27FC236}">
                <a16:creationId xmlns:a16="http://schemas.microsoft.com/office/drawing/2014/main" id="{BB729681-4059-B415-221C-D8D5AECA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1" r="6047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9690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Forme</Template>
  <TotalTime>567</TotalTime>
  <Words>1492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Arial</vt:lpstr>
      <vt:lpstr>Avenir Next LT Pro</vt:lpstr>
      <vt:lpstr>Calibri</vt:lpstr>
      <vt:lpstr>Tw Cen MT</vt:lpstr>
      <vt:lpstr>Wingdings</vt:lpstr>
      <vt:lpstr>ShapesVTI</vt:lpstr>
      <vt:lpstr>Il tempo vola: uno sguardo all’avanzare dell’età</vt:lpstr>
      <vt:lpstr>Presentazione standard di PowerPoint</vt:lpstr>
      <vt:lpstr>Presentazione standard di PowerPoint</vt:lpstr>
      <vt:lpstr>Presentazione standard di PowerPoint</vt:lpstr>
      <vt:lpstr>IL TEMPO</vt:lpstr>
      <vt:lpstr>IL TEMPO</vt:lpstr>
      <vt:lpstr>Presentazione standard di PowerPoint</vt:lpstr>
      <vt:lpstr>ANZIANITÀ</vt:lpstr>
      <vt:lpstr>IL TEMA DELLA CURA</vt:lpstr>
      <vt:lpstr>Presentazione standard di PowerPoint</vt:lpstr>
      <vt:lpstr>Presentazione standard di PowerPoint</vt:lpstr>
      <vt:lpstr>Ci sono anche aspetti positivi!!</vt:lpstr>
      <vt:lpstr>Presentazione standard di PowerPoint</vt:lpstr>
      <vt:lpstr>Presentazione standard di PowerPoint</vt:lpstr>
      <vt:lpstr>Presentazione standard di PowerPoint</vt:lpstr>
      <vt:lpstr>RESILIENZA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Greta Capelli 2</dc:creator>
  <cp:lastModifiedBy>Greta Capelli 2</cp:lastModifiedBy>
  <cp:revision>6</cp:revision>
  <dcterms:created xsi:type="dcterms:W3CDTF">2024-08-31T11:42:16Z</dcterms:created>
  <dcterms:modified xsi:type="dcterms:W3CDTF">2024-10-08T21:02:05Z</dcterms:modified>
</cp:coreProperties>
</file>