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609" r:id="rId3"/>
    <p:sldId id="610" r:id="rId4"/>
    <p:sldId id="512" r:id="rId5"/>
    <p:sldId id="555" r:id="rId6"/>
    <p:sldId id="548" r:id="rId7"/>
    <p:sldId id="583" r:id="rId8"/>
    <p:sldId id="549" r:id="rId9"/>
    <p:sldId id="551" r:id="rId10"/>
    <p:sldId id="552" r:id="rId11"/>
    <p:sldId id="606" r:id="rId12"/>
    <p:sldId id="553" r:id="rId13"/>
    <p:sldId id="448" r:id="rId14"/>
    <p:sldId id="615" r:id="rId15"/>
    <p:sldId id="521" r:id="rId16"/>
    <p:sldId id="522" r:id="rId17"/>
    <p:sldId id="523" r:id="rId18"/>
    <p:sldId id="260" r:id="rId19"/>
    <p:sldId id="526" r:id="rId20"/>
    <p:sldId id="488" r:id="rId21"/>
    <p:sldId id="455" r:id="rId22"/>
    <p:sldId id="589" r:id="rId23"/>
    <p:sldId id="613" r:id="rId24"/>
    <p:sldId id="520" r:id="rId25"/>
    <p:sldId id="614" r:id="rId26"/>
    <p:sldId id="484" r:id="rId27"/>
    <p:sldId id="618" r:id="rId28"/>
    <p:sldId id="533" r:id="rId29"/>
    <p:sldId id="535" r:id="rId30"/>
    <p:sldId id="529" r:id="rId31"/>
    <p:sldId id="594" r:id="rId32"/>
    <p:sldId id="531" r:id="rId33"/>
    <p:sldId id="557" r:id="rId34"/>
    <p:sldId id="537" r:id="rId35"/>
    <p:sldId id="556" r:id="rId36"/>
    <p:sldId id="608" r:id="rId37"/>
    <p:sldId id="468" r:id="rId38"/>
    <p:sldId id="470" r:id="rId39"/>
    <p:sldId id="506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8CD903-7CDA-45C2-A9E1-384C7E37E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3441B8-C87C-4031-A104-CEF18155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88FA60-FD4E-4FCA-917D-ED8A6282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EA7C83-A3F9-41D3-AFE6-FC9A3729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535897-2774-4695-9D4A-F5C9E800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21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64E649-2992-468B-946C-5668393B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C32B53F-2F90-4759-9F79-A95F032FC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DAEB4-2587-4898-87C6-0AC04F001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277B53-ED7C-44E0-A701-300E2C9E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4F8132-68C7-432E-8ACB-4F94CBA5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11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AC72C4F-D13F-4C34-87CC-8108B2AA0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4888F3-47FE-40F4-A0AF-59F45805F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E161CA-224C-412B-A22F-66CCD0E8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64877F-4E8A-4C80-97E7-F5BDAD1B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F5C1CE-211C-49DF-89F4-A54214D7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CEF662-D5B1-4169-84D7-57EE995F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C96668-40A3-45E1-89ED-033D1FD5F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0EA38C-28A6-4B43-9C3C-45F3B6BA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23D343-E864-4E94-B313-768429E6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6556EB-DC5D-4108-8E1C-CC44E159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03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C82BB-D430-4391-9B84-DCAEE130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7F3FFB-4AA3-44C1-8F5D-1DAB3842E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B7DFE1-FACE-4FA1-812E-5D5D681D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923462-D83E-4697-BF1F-511B5990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11D2E-80C4-4F9E-B62D-BBE8288F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5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994F1-FE9F-49FB-BDBF-99F4C799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45E426-FB03-4B2C-8814-03CCA5631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A5E56B-AD57-4124-AAF4-52F3DF1ED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EC6DCD-A791-4B39-BA3C-B010BD09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8CDA1D-44B8-4256-8815-B353BF34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DADBEC-B441-4522-88D5-D3520F1C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05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46144-1E24-4CBC-8ACA-2B7E144F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E53968-AC8A-4FF8-923F-531E3B2D4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A0421B-4361-459C-8E3C-BE146713C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75B106C-D775-439F-8ED7-F21D8C0286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517675F-EEED-44A9-8C94-151C72E05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B573D73-C544-47A2-B476-B5590E1A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2296B7F-E079-4F00-8AFA-9EAC3425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20CD40-40B9-48AB-8443-6D74443E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35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1F6682-875C-4374-AC57-2E5B1FDE3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CF784A-2297-459D-88E4-5243F586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C7D3CB-2135-489A-A84B-43D657C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F657A4-EFE1-47F6-A148-AE72FD1F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19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267731-E467-4B4B-AF8C-F4EC6B8C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79F323B-768C-4D3F-9F05-9D748EE1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D204ED-2F04-4DBD-B69A-120EAE97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26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2AB62A-79AF-4967-B8F4-09DB4238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E044B5-6E45-4829-8A3B-167027376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0B78C8-40D9-451A-B79D-04C0C1449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A0289C-F159-40F2-AB55-6150D8F72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F3874C2-376C-4E5B-BB60-8185F898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F93E20-1AF5-4C1F-AB5B-C1487676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63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54477-9D3D-47CE-8EB6-5CDB3B2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9754BCE-1E5E-4032-9228-4EA67BB94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A6C97C-4534-45AE-BBFF-5755408A9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066A6D-AA47-45EB-A50D-90318812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3C096D-93C3-4646-9DE0-12771985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D33DAD-2665-44DD-8E27-E34BFDF1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29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D4F3790-1D17-4D95-A904-D5FA2E70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3F3BFE-5920-49D1-995C-1A565F3B2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0B6F57-E36E-4062-9048-0AEF4BCA8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5D47-4EA4-45A2-A12B-A45B237912B5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3233F4-C763-45F6-9EF8-22CB7D0CA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8C2D70-C905-44F6-9500-D973D86CB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8DBCE-5F4C-464C-B7EF-E05D783E5C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1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volterratur.it/wp-content/uploads/galleria-guarnacci-7.j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FE7D8B-DD50-46A9-8A65-960C2641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55" y="204281"/>
            <a:ext cx="10419944" cy="816425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Francesco FURINI </a:t>
            </a:r>
            <a:r>
              <a:rPr lang="it-IT" sz="2000" b="1" dirty="0">
                <a:latin typeface="+mn-lt"/>
              </a:rPr>
              <a:t>(Firenze 1603 – 1646)</a:t>
            </a:r>
            <a:r>
              <a:rPr lang="it-IT" sz="2400" b="1" dirty="0"/>
              <a:t>:</a:t>
            </a:r>
            <a:r>
              <a:rPr lang="it-IT" sz="2400" b="1" i="1" dirty="0"/>
              <a:t> </a:t>
            </a:r>
            <a:r>
              <a:rPr lang="it-IT" sz="2400" b="1" i="1" dirty="0">
                <a:latin typeface="+mn-lt"/>
              </a:rPr>
              <a:t>La Poesia e la Pittura, </a:t>
            </a:r>
            <a:r>
              <a:rPr lang="it-IT" sz="2000" b="1" i="1" dirty="0">
                <a:latin typeface="+mn-lt"/>
              </a:rPr>
              <a:t>1626</a:t>
            </a:r>
            <a:r>
              <a:rPr lang="it-IT" sz="2400" b="1" i="1" dirty="0">
                <a:latin typeface="+mn-lt"/>
              </a:rPr>
              <a:t> </a:t>
            </a:r>
            <a:br>
              <a:rPr lang="it-IT" sz="2400" b="1" i="1" dirty="0">
                <a:latin typeface="+mn-lt"/>
              </a:rPr>
            </a:br>
            <a:r>
              <a:rPr lang="it-IT" sz="2400" b="1" i="1" dirty="0">
                <a:latin typeface="+mn-lt"/>
              </a:rPr>
              <a:t> </a:t>
            </a:r>
            <a:r>
              <a:rPr lang="it-IT" sz="2000" b="1" i="1" dirty="0">
                <a:latin typeface="+mn-lt"/>
              </a:rPr>
              <a:t>Olio su tela</a:t>
            </a:r>
            <a:r>
              <a:rPr lang="it-IT" sz="2400" b="1" i="1" dirty="0">
                <a:latin typeface="+mn-lt"/>
              </a:rPr>
              <a:t>  </a:t>
            </a:r>
            <a:r>
              <a:rPr lang="it-IT" sz="2000" b="1" i="1" dirty="0">
                <a:latin typeface="+mn-lt"/>
              </a:rPr>
              <a:t>(cm180 x 143) - Palazzo Pitti, Firenze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EA368E-75A6-485F-8E6A-4847A42D2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64" y="1828799"/>
            <a:ext cx="11120336" cy="4348163"/>
          </a:xfrm>
        </p:spPr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                                      </a:t>
            </a:r>
          </a:p>
          <a:p>
            <a:pPr marL="0" indent="0">
              <a:buNone/>
            </a:pPr>
            <a:r>
              <a:rPr lang="it-IT" sz="1800" b="1" dirty="0"/>
              <a:t>CONCORDI LUMINE MAIOR</a:t>
            </a:r>
          </a:p>
          <a:p>
            <a:pPr marL="0" indent="0">
              <a:buNone/>
            </a:pPr>
            <a:endParaRPr lang="it-IT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/>
              <a:t>«</a:t>
            </a:r>
            <a:r>
              <a:rPr lang="it-IT" sz="2000" b="1" i="1" dirty="0"/>
              <a:t>La pittura è una poesia muta,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i="1" dirty="0"/>
              <a:t>la poesia una pittura parlante»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i="1" dirty="0"/>
              <a:t>(Simonide di Ceo, </a:t>
            </a:r>
            <a:r>
              <a:rPr lang="it-IT" sz="1800" b="1" i="1" dirty="0"/>
              <a:t>VI sec. a.C.</a:t>
            </a:r>
            <a:r>
              <a:rPr lang="it-IT" sz="2000" b="1" i="1" dirty="0"/>
              <a:t>)</a:t>
            </a:r>
            <a:endParaRPr lang="it-IT" sz="2000" b="1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dirty="0"/>
              <a:t>«</a:t>
            </a:r>
            <a:r>
              <a:rPr lang="it-IT" sz="2000" b="1" i="1" dirty="0"/>
              <a:t>Ut </a:t>
            </a:r>
            <a:r>
              <a:rPr lang="la-Latn" sz="2000" b="1" i="1" dirty="0"/>
              <a:t>pictura poesis</a:t>
            </a:r>
            <a:r>
              <a:rPr lang="it-IT" sz="2000" b="1" dirty="0"/>
              <a:t>»</a:t>
            </a:r>
            <a:r>
              <a:rPr lang="it-IT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dirty="0"/>
              <a:t>(</a:t>
            </a:r>
            <a:r>
              <a:rPr lang="it-IT" sz="2000" b="1" dirty="0"/>
              <a:t>Orazio,</a:t>
            </a:r>
            <a:r>
              <a:rPr lang="it-IT" sz="2000" dirty="0"/>
              <a:t> </a:t>
            </a:r>
            <a:r>
              <a:rPr lang="it-IT" sz="2000" b="1" i="1" dirty="0"/>
              <a:t>Ars Poetica </a:t>
            </a:r>
            <a:r>
              <a:rPr lang="it-IT" sz="1800" b="1" i="1" dirty="0"/>
              <a:t>13 a.C.)</a:t>
            </a:r>
            <a:endParaRPr lang="it-IT" sz="2000" b="1" i="1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1026" name="Picture 2" descr="http://4.bp.blogspot.com/-Zhj55MHVaf4/TxRjvu2zkwI/AAAAAAAABcU/5WeHheIaH0k/s1600/Francesco-Furini.jpg">
            <a:extLst>
              <a:ext uri="{FF2B5EF4-FFF2-40B4-BE49-F238E27FC236}">
                <a16:creationId xmlns:a16="http://schemas.microsoft.com/office/drawing/2014/main" id="{B6021283-8BCB-4C6A-A512-3D71A519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57" y="1109719"/>
            <a:ext cx="4187505" cy="55440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ttura e Poesia | Opere | Le Gallerie degli Uffizi">
            <a:extLst>
              <a:ext uri="{FF2B5EF4-FFF2-40B4-BE49-F238E27FC236}">
                <a16:creationId xmlns:a16="http://schemas.microsoft.com/office/drawing/2014/main" id="{53B2481B-DDA8-44B2-ADE1-FAE7BCE4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36" y="2166880"/>
            <a:ext cx="3672000" cy="3672000"/>
          </a:xfrm>
          <a:prstGeom prst="rect">
            <a:avLst/>
          </a:prstGeom>
          <a:noFill/>
          <a:effectLst>
            <a:glow rad="127000">
              <a:schemeClr val="tx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228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A517B-98A3-4CB7-A00B-FC95B89ED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64" y="443783"/>
            <a:ext cx="10515600" cy="6152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dirty="0">
                <a:latin typeface="+mn-lt"/>
              </a:rPr>
              <a:t>Michelangelo MERISI detto CARAVAGGIO </a:t>
            </a:r>
            <a:r>
              <a:rPr lang="it-IT" sz="2000" b="1" dirty="0">
                <a:latin typeface="+mn-lt"/>
              </a:rPr>
              <a:t>(1517-1610): </a:t>
            </a:r>
            <a:r>
              <a:rPr lang="la-Latn" sz="2700" b="1" i="1" dirty="0">
                <a:latin typeface="+mn-lt"/>
              </a:rPr>
              <a:t>Amor vincit omnia</a:t>
            </a:r>
            <a:r>
              <a:rPr lang="it-IT" sz="2700" b="1" i="1" dirty="0">
                <a:latin typeface="+mn-lt"/>
              </a:rPr>
              <a:t>,</a:t>
            </a:r>
            <a:r>
              <a:rPr lang="it-IT" sz="2200" b="1" i="1" dirty="0">
                <a:latin typeface="+mn-lt"/>
              </a:rPr>
              <a:t>1602-03</a:t>
            </a:r>
            <a:br>
              <a:rPr lang="it-IT" sz="2700" b="1" i="1" dirty="0">
                <a:latin typeface="+mn-lt"/>
              </a:rPr>
            </a:br>
            <a:r>
              <a:rPr lang="it-IT" sz="2200" b="1" i="1" dirty="0">
                <a:latin typeface="+mn-lt"/>
              </a:rPr>
              <a:t>olio su tela  cm 156 x 113 - Gemäldegalerie, Berlino</a:t>
            </a:r>
            <a:br>
              <a:rPr lang="it-IT" sz="2200" b="1" i="1" dirty="0">
                <a:latin typeface="+mn-lt"/>
              </a:rPr>
            </a:br>
            <a:endParaRPr lang="la-Latn" sz="2200" b="1" i="1" dirty="0">
              <a:latin typeface="+mn-lt"/>
            </a:endParaRPr>
          </a:p>
        </p:txBody>
      </p:sp>
      <p:pic>
        <p:nvPicPr>
          <p:cNvPr id="1030" name="Picture 6" descr="Caravaggio Amore Vincitore">
            <a:extLst>
              <a:ext uri="{FF2B5EF4-FFF2-40B4-BE49-F238E27FC236}">
                <a16:creationId xmlns:a16="http://schemas.microsoft.com/office/drawing/2014/main" id="{BEC9AC66-05BF-4FF3-95CA-9EC1F95D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41" y="2001668"/>
            <a:ext cx="5597553" cy="306000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A052702A-B90E-4FD7-BBAC-683306BEF9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85" y="1059046"/>
            <a:ext cx="4032000" cy="540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>
                <a:lumMod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641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Particolare oggetti passioni Vincenzo Giustiniani Amor Vincit Omnia Caravaggio">
            <a:extLst>
              <a:ext uri="{FF2B5EF4-FFF2-40B4-BE49-F238E27FC236}">
                <a16:creationId xmlns:a16="http://schemas.microsoft.com/office/drawing/2014/main" id="{BCEE54C5-90FB-45F6-B459-F8A9B3D0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73" y="111528"/>
            <a:ext cx="5467555" cy="309600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19313C-0352-4CE7-B9AC-FE8262A7D9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64795"/>
            <a:ext cx="5280660" cy="316420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>
                <a:lumMod val="10000"/>
              </a:schemeClr>
            </a:glo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33D2CC-8282-464C-9C8C-B8A442BFFB1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73" y="3999355"/>
            <a:ext cx="4125595" cy="244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>
                <a:lumMod val="10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28A2C16-5DF6-4051-9D08-C52B19CB65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84" y="3508069"/>
            <a:ext cx="2196000" cy="3096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94947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84E9B-130C-4ED6-AB3C-ABD2F916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927"/>
          </a:xfrm>
        </p:spPr>
        <p:txBody>
          <a:bodyPr>
            <a:noAutofit/>
          </a:bodyPr>
          <a:lstStyle/>
          <a:p>
            <a:pPr algn="just"/>
            <a:r>
              <a:rPr lang="it-IT" sz="2400" b="1" dirty="0">
                <a:latin typeface="+mn-lt"/>
              </a:rPr>
              <a:t>William Adolphe BOUGUEREAU (1825-1905): </a:t>
            </a:r>
            <a:r>
              <a:rPr lang="fr-FR" sz="2400" b="1" i="1" dirty="0">
                <a:latin typeface="+mn-lt"/>
              </a:rPr>
              <a:t>L’amour mouillé</a:t>
            </a:r>
            <a:r>
              <a:rPr lang="it-IT" sz="2400" b="1" i="1" dirty="0">
                <a:latin typeface="+mn-lt"/>
              </a:rPr>
              <a:t> (</a:t>
            </a:r>
            <a:r>
              <a:rPr lang="fr-FR" sz="2400" b="1" i="1" dirty="0">
                <a:latin typeface="+mn-lt"/>
              </a:rPr>
              <a:t>Cupidon</a:t>
            </a:r>
            <a:r>
              <a:rPr lang="it-IT" sz="2400" b="1" i="1" dirty="0">
                <a:latin typeface="+mn-lt"/>
              </a:rPr>
              <a:t>)1891 </a:t>
            </a:r>
            <a:br>
              <a:rPr lang="it-IT" sz="2400" b="1" i="1" dirty="0">
                <a:latin typeface="+mn-lt"/>
              </a:rPr>
            </a:br>
            <a:r>
              <a:rPr lang="it-IT" sz="2400" b="1" i="1" dirty="0">
                <a:latin typeface="+mn-lt"/>
              </a:rPr>
              <a:t>                      olio su tela cm 155,5 x 84,5 - </a:t>
            </a:r>
            <a:r>
              <a:rPr lang="fr-FR" sz="2400" b="1" i="0" dirty="0">
                <a:effectLst/>
                <a:latin typeface="+mn-lt"/>
              </a:rPr>
              <a:t>Musée des Beaux-Arts, La Rochell</a:t>
            </a:r>
            <a:r>
              <a:rPr lang="it-IT" sz="2400" b="1" dirty="0">
                <a:effectLst/>
                <a:latin typeface="+mn-lt"/>
              </a:rPr>
              <a:t>e</a:t>
            </a:r>
            <a:endParaRPr lang="it-IT" sz="24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8957659-0C60-4008-98FB-6D18516FF7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17" y="1158310"/>
            <a:ext cx="3102791" cy="5616000"/>
          </a:xfrm>
          <a:prstGeom prst="rect">
            <a:avLst/>
          </a:prstGeom>
          <a:noFill/>
          <a:effectLst>
            <a:glow rad="127000">
              <a:schemeClr val="bg2">
                <a:lumMod val="2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08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0968E3-6DE6-4C16-A90E-DF1B9550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957"/>
          </a:xfrm>
        </p:spPr>
        <p:txBody>
          <a:bodyPr>
            <a:noAutofit/>
          </a:bodyPr>
          <a:lstStyle/>
          <a:p>
            <a:pPr algn="ctr"/>
            <a:r>
              <a:rPr lang="it-IT" sz="2400" b="1" i="0" dirty="0">
                <a:effectLst/>
                <a:latin typeface="+mn-lt"/>
              </a:rPr>
              <a:t>Il  trono d’oro di Tutankhamon</a:t>
            </a:r>
            <a:r>
              <a:rPr lang="it-IT" sz="2400" b="0" i="0" dirty="0">
                <a:effectLst/>
                <a:latin typeface="+mn-lt"/>
              </a:rPr>
              <a:t>: </a:t>
            </a:r>
            <a:r>
              <a:rPr lang="it-IT" sz="2000" b="1" i="1" dirty="0">
                <a:effectLst/>
                <a:latin typeface="+mn-lt"/>
              </a:rPr>
              <a:t>Tutankhamon e Ankhesanamon</a:t>
            </a:r>
            <a:r>
              <a:rPr lang="it-IT" sz="2400" b="0" i="0" dirty="0">
                <a:effectLst/>
                <a:latin typeface="+mn-lt"/>
              </a:rPr>
              <a:t> </a:t>
            </a:r>
            <a:r>
              <a:rPr lang="it-IT" sz="2000" b="1" i="0" dirty="0">
                <a:effectLst/>
                <a:latin typeface="+mn-lt"/>
              </a:rPr>
              <a:t>1330 a.C.</a:t>
            </a:r>
            <a:br>
              <a:rPr lang="it-IT" sz="2400" b="0" i="0" dirty="0">
                <a:effectLst/>
                <a:latin typeface="+mn-lt"/>
              </a:rPr>
            </a:br>
            <a:r>
              <a:rPr lang="it-IT" sz="2000" b="1" i="0" dirty="0">
                <a:effectLst/>
                <a:latin typeface="+mn-lt"/>
              </a:rPr>
              <a:t>Legno intagliato, lamine d’oro e d’argento, pietre dure, smalti colorati, ceramica - h cm 102  </a:t>
            </a:r>
            <a:br>
              <a:rPr lang="it-IT" sz="2000" b="1" i="0" dirty="0">
                <a:effectLst/>
                <a:latin typeface="+mn-lt"/>
              </a:rPr>
            </a:br>
            <a:r>
              <a:rPr lang="it-IT" sz="2000" b="1" i="0" dirty="0">
                <a:effectLst/>
                <a:latin typeface="+mn-lt"/>
              </a:rPr>
              <a:t>Museo Egizio del </a:t>
            </a:r>
            <a:r>
              <a:rPr lang="it-IT" sz="2000" b="1" dirty="0">
                <a:latin typeface="+mn-lt"/>
              </a:rPr>
              <a:t>C</a:t>
            </a:r>
            <a:r>
              <a:rPr lang="it-IT" sz="2000" b="1" i="0" dirty="0">
                <a:effectLst/>
                <a:latin typeface="+mn-lt"/>
              </a:rPr>
              <a:t>airo</a:t>
            </a:r>
            <a:endParaRPr lang="it-IT" sz="2000" b="1" dirty="0">
              <a:latin typeface="+mn-lt"/>
            </a:endParaRPr>
          </a:p>
        </p:txBody>
      </p:sp>
      <p:pic>
        <p:nvPicPr>
          <p:cNvPr id="1026" name="Picture 2" descr="Potrebbe essere un'immagine raffigurante testo">
            <a:extLst>
              <a:ext uri="{FF2B5EF4-FFF2-40B4-BE49-F238E27FC236}">
                <a16:creationId xmlns:a16="http://schemas.microsoft.com/office/drawing/2014/main" id="{2E7BDC47-79C1-413E-9D59-BFCC49E011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03" y="1260000"/>
            <a:ext cx="4000949" cy="5508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l trono, dalla Tomba di Tutankhamon da Egyptian 18th Dynasty">
            <a:extLst>
              <a:ext uri="{FF2B5EF4-FFF2-40B4-BE49-F238E27FC236}">
                <a16:creationId xmlns:a16="http://schemas.microsoft.com/office/drawing/2014/main" id="{C228ADFB-3A44-4DA0-844B-41A70D070D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82" y="1260000"/>
            <a:ext cx="4140000" cy="5508000"/>
          </a:xfrm>
          <a:prstGeom prst="rect">
            <a:avLst/>
          </a:prstGeom>
          <a:noFill/>
          <a:ln>
            <a:noFill/>
          </a:ln>
          <a:effectLst>
            <a:glow rad="1270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17918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022343-069F-41B6-962F-94DC6681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311285"/>
            <a:ext cx="10877145" cy="87548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2400" b="1" dirty="0">
                <a:latin typeface="+mn-lt"/>
              </a:rPr>
              <a:t>Coperchio di una cassa ritrovata nella tomba di Tutankhamon</a:t>
            </a:r>
            <a:br>
              <a:rPr lang="it-IT" sz="2400" b="1" dirty="0">
                <a:latin typeface="+mn-lt"/>
              </a:rPr>
            </a:br>
            <a:endParaRPr lang="it-IT" sz="2400" b="1" dirty="0">
              <a:latin typeface="+mn-lt"/>
            </a:endParaRPr>
          </a:p>
        </p:txBody>
      </p:sp>
      <p:pic>
        <p:nvPicPr>
          <p:cNvPr id="1026" name="Picture 2" descr="ankhesenamun dipinto">
            <a:extLst>
              <a:ext uri="{FF2B5EF4-FFF2-40B4-BE49-F238E27FC236}">
                <a16:creationId xmlns:a16="http://schemas.microsoft.com/office/drawing/2014/main" id="{56392D6D-3FFB-492F-BB86-F44EE9D3D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40" y="924932"/>
            <a:ext cx="5750352" cy="5364000"/>
          </a:xfrm>
          <a:prstGeom prst="rect">
            <a:avLst/>
          </a:prstGeom>
          <a:noFill/>
          <a:effectLst>
            <a:glow rad="127000">
              <a:schemeClr val="accent4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4148BB-CE9E-4AAC-AE8C-DE29FD4A09A1}"/>
              </a:ext>
            </a:extLst>
          </p:cNvPr>
          <p:cNvSpPr txBox="1"/>
          <p:nvPr/>
        </p:nvSpPr>
        <p:spPr>
          <a:xfrm>
            <a:off x="7879404" y="1643974"/>
            <a:ext cx="34743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effectLst/>
                <a:latin typeface="+mn-lt"/>
              </a:rPr>
              <a:t>Ankhesanamon</a:t>
            </a:r>
            <a:r>
              <a:rPr lang="it-IT" sz="2000" b="0" i="0" dirty="0">
                <a:effectLst/>
                <a:latin typeface="+mn-lt"/>
              </a:rPr>
              <a:t> </a:t>
            </a:r>
            <a:r>
              <a:rPr lang="it-IT" b="1" i="0" dirty="0">
                <a:effectLst/>
                <a:latin typeface="+mn-lt"/>
              </a:rPr>
              <a:t>dona fiori di loto al marito Tutankhamon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6442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87F33-7480-4894-83B7-20DA5407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79508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i="1" dirty="0">
                <a:latin typeface="+mn-lt"/>
              </a:rPr>
              <a:t>Il sarcofago degli sposi </a:t>
            </a:r>
            <a:r>
              <a:rPr lang="it-IT" sz="2200" b="1" dirty="0">
                <a:latin typeface="+mn-lt"/>
              </a:rPr>
              <a:t>(Cerveteri)</a:t>
            </a:r>
            <a:r>
              <a:rPr lang="it-IT" sz="2800" b="1" dirty="0">
                <a:latin typeface="+mn-lt"/>
              </a:rPr>
              <a:t> </a:t>
            </a:r>
            <a:r>
              <a:rPr lang="it-IT" sz="2400" b="1" dirty="0">
                <a:latin typeface="+mn-lt"/>
              </a:rPr>
              <a:t>530 - 520 a.C.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Terracotta - h cm 140 l cm 220 - Museo Nazionale Etrusco di Villa Giulia, Roma</a:t>
            </a:r>
            <a:br>
              <a:rPr lang="it-IT" sz="2400" b="1" dirty="0">
                <a:latin typeface="+mn-lt"/>
              </a:rPr>
            </a:br>
            <a:endParaRPr lang="it-IT" sz="2400" b="1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4240FC-2B27-4629-AD36-FD940479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08" y="1003997"/>
            <a:ext cx="4196141" cy="2880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049FE17-9C74-4840-97D5-5A0E180AA9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488" y="4001600"/>
            <a:ext cx="3556580" cy="2664000"/>
          </a:xfrm>
          <a:prstGeom prst="rect">
            <a:avLst/>
          </a:prstGeom>
          <a:noFill/>
          <a:effectLst>
            <a:glow rad="127000">
              <a:schemeClr val="tx1">
                <a:lumMod val="95000"/>
                <a:lumOff val="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arcofago degli sposi - Wikipedia">
            <a:extLst>
              <a:ext uri="{FF2B5EF4-FFF2-40B4-BE49-F238E27FC236}">
                <a16:creationId xmlns:a16="http://schemas.microsoft.com/office/drawing/2014/main" id="{58F1800E-0FBF-4E07-B047-1651C4AE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3" y="1003997"/>
            <a:ext cx="7401540" cy="55440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28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B1E476-6B01-48D4-92F0-33247A63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213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+mn-lt"/>
              </a:rPr>
              <a:t>Arte etrusca: </a:t>
            </a:r>
            <a:r>
              <a:rPr lang="it-IT" sz="2400" b="1" i="1" dirty="0">
                <a:latin typeface="+mn-lt"/>
              </a:rPr>
              <a:t>L’urna degli sposi</a:t>
            </a:r>
            <a:r>
              <a:rPr lang="it-IT" sz="2800" b="1" dirty="0">
                <a:latin typeface="+mn-lt"/>
              </a:rPr>
              <a:t> </a:t>
            </a:r>
            <a:r>
              <a:rPr lang="it-IT" sz="2400" b="1" dirty="0">
                <a:latin typeface="+mn-lt"/>
              </a:rPr>
              <a:t>I sec. a. C. </a:t>
            </a:r>
            <a:br>
              <a:rPr lang="it-IT" sz="2800" b="1" dirty="0">
                <a:latin typeface="+mn-lt"/>
              </a:rPr>
            </a:br>
            <a:r>
              <a:rPr lang="it-IT" sz="2400" b="1" dirty="0">
                <a:latin typeface="+mn-lt"/>
              </a:rPr>
              <a:t>Terracotta - Museo Etrusco Marco Guarnacci, Volterra</a:t>
            </a:r>
          </a:p>
        </p:txBody>
      </p:sp>
      <p:pic>
        <p:nvPicPr>
          <p:cNvPr id="10" name="Segnaposto contenuto 9">
            <a:hlinkClick r:id="rId2" tooltip="&quot;Urna etrusca in alabastro detta &quot;degli sposi&quot;&quot;"/>
            <a:extLst>
              <a:ext uri="{FF2B5EF4-FFF2-40B4-BE49-F238E27FC236}">
                <a16:creationId xmlns:a16="http://schemas.microsoft.com/office/drawing/2014/main" id="{7492250F-752F-4B53-92B8-A1FADC071D3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86" y="1406525"/>
            <a:ext cx="8975911" cy="508635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4">
                <a:lumMod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840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AE5E89-9CD3-4CBC-9E8D-B78DFD34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34" y="404352"/>
            <a:ext cx="5013540" cy="6228000"/>
          </a:xfrm>
          <a:prstGeom prst="rect">
            <a:avLst/>
          </a:prstGeom>
          <a:noFill/>
          <a:effectLst>
            <a:glow rad="127000">
              <a:schemeClr val="tx1">
                <a:lumMod val="95000"/>
                <a:lumOff val="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fortuna degli Etruschi">
            <a:extLst>
              <a:ext uri="{FF2B5EF4-FFF2-40B4-BE49-F238E27FC236}">
                <a16:creationId xmlns:a16="http://schemas.microsoft.com/office/drawing/2014/main" id="{42D644BB-9357-427F-AD29-FFCBC24E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41" y="1498191"/>
            <a:ext cx="5376000" cy="3024000"/>
          </a:xfrm>
          <a:prstGeom prst="rect">
            <a:avLst/>
          </a:prstGeom>
          <a:noFill/>
          <a:effectLst>
            <a:glow rad="127000">
              <a:schemeClr val="tx1">
                <a:lumMod val="95000"/>
                <a:lumOff val="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59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419E1F-88BB-48D6-AF77-BD2B3334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901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Pierre-Auguste RENOIR </a:t>
            </a:r>
            <a:r>
              <a:rPr lang="it-IT" sz="2000" b="1" dirty="0">
                <a:latin typeface="+mn-lt"/>
              </a:rPr>
              <a:t>(1841- 1919)</a:t>
            </a:r>
            <a:r>
              <a:rPr lang="it-IT" sz="2400" b="1" dirty="0">
                <a:latin typeface="+mn-lt"/>
              </a:rPr>
              <a:t>: </a:t>
            </a:r>
            <a:r>
              <a:rPr lang="fr-FR" sz="2400" b="1" i="1" dirty="0">
                <a:latin typeface="+mn-lt"/>
              </a:rPr>
              <a:t>Dance à Bougival</a:t>
            </a:r>
            <a:r>
              <a:rPr lang="it-IT" sz="2400" b="1" dirty="0">
                <a:latin typeface="+mn-lt"/>
              </a:rPr>
              <a:t>, </a:t>
            </a:r>
            <a:r>
              <a:rPr lang="it-IT" sz="2000" b="1" dirty="0">
                <a:latin typeface="+mn-lt"/>
              </a:rPr>
              <a:t>1883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olio su tela  </a:t>
            </a:r>
            <a:r>
              <a:rPr lang="it-IT" sz="2000" b="1" dirty="0">
                <a:latin typeface="+mn-lt"/>
              </a:rPr>
              <a:t>98 x 181 cm </a:t>
            </a:r>
            <a:r>
              <a:rPr lang="it-IT" sz="2400" b="1" dirty="0">
                <a:latin typeface="+mn-lt"/>
              </a:rPr>
              <a:t>– </a:t>
            </a:r>
            <a:r>
              <a:rPr lang="it-IT" sz="2000" b="1" dirty="0">
                <a:latin typeface="+mn-lt"/>
              </a:rPr>
              <a:t>Museum of Fine Arts, Boston (USA)</a:t>
            </a:r>
            <a:endParaRPr lang="it-IT" sz="2000" dirty="0">
              <a:latin typeface="+mn-lt"/>
            </a:endParaRPr>
          </a:p>
        </p:txBody>
      </p:sp>
      <p:pic>
        <p:nvPicPr>
          <p:cNvPr id="5" name="Picture 2" descr="Ballo a Bougival - Wikipedia">
            <a:extLst>
              <a:ext uri="{FF2B5EF4-FFF2-40B4-BE49-F238E27FC236}">
                <a16:creationId xmlns:a16="http://schemas.microsoft.com/office/drawing/2014/main" id="{29D88D06-0BE1-4162-B2B0-63982E8C95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92" y="1288026"/>
            <a:ext cx="2864717" cy="5400000"/>
          </a:xfrm>
          <a:prstGeom prst="rect">
            <a:avLst/>
          </a:prstGeom>
          <a:noFill/>
          <a:effectLst>
            <a:glow rad="127000">
              <a:schemeClr val="accent6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allo a Bougival - Wikipedia">
            <a:extLst>
              <a:ext uri="{FF2B5EF4-FFF2-40B4-BE49-F238E27FC236}">
                <a16:creationId xmlns:a16="http://schemas.microsoft.com/office/drawing/2014/main" id="{992B66DC-7854-4E18-9337-8F63CE43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79" y="2623916"/>
            <a:ext cx="4305488" cy="2916000"/>
          </a:xfrm>
          <a:prstGeom prst="rect">
            <a:avLst/>
          </a:prstGeom>
          <a:noFill/>
          <a:effectLst>
            <a:glow rad="127000">
              <a:schemeClr val="accent6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274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57D47-9B13-42E5-AA16-E5567835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88" y="365126"/>
            <a:ext cx="10525812" cy="134112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Arturo FALDI (1856- 1911): </a:t>
            </a:r>
            <a:r>
              <a:rPr lang="it-IT" sz="2400" b="1" i="1" dirty="0">
                <a:latin typeface="+mn-lt"/>
              </a:rPr>
              <a:t>Luna di miele 1892</a:t>
            </a:r>
            <a:br>
              <a:rPr lang="it-IT" sz="2400" b="1" i="1" dirty="0">
                <a:latin typeface="+mn-lt"/>
              </a:rPr>
            </a:br>
            <a:r>
              <a:rPr lang="it-IT" sz="2400" b="1" i="1" dirty="0">
                <a:latin typeface="+mn-lt"/>
              </a:rPr>
              <a:t>olio su tela cm 52,5 x 70 – Museo civico d’arte antica, Torino</a:t>
            </a:r>
            <a:br>
              <a:rPr lang="it-IT" sz="2400" b="1" i="1" dirty="0">
                <a:latin typeface="+mn-lt"/>
              </a:rPr>
            </a:br>
            <a:endParaRPr lang="it-IT" sz="2400" b="1" dirty="0">
              <a:latin typeface="+mn-lt"/>
            </a:endParaRPr>
          </a:p>
        </p:txBody>
      </p:sp>
      <p:pic>
        <p:nvPicPr>
          <p:cNvPr id="1028" name="Picture 4" descr="Mixtura: #QUADRI / Luna di miele (Arturo Faldi)">
            <a:extLst>
              <a:ext uri="{FF2B5EF4-FFF2-40B4-BE49-F238E27FC236}">
                <a16:creationId xmlns:a16="http://schemas.microsoft.com/office/drawing/2014/main" id="{7FCF9629-2BF5-41AC-A54E-7D70303C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27" y="2895903"/>
            <a:ext cx="5340359" cy="2808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CA795B8-5FAE-417A-84C1-7E4B7691B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93" y="1276029"/>
            <a:ext cx="3832916" cy="5364000"/>
          </a:xfrm>
          <a:prstGeom prst="rect">
            <a:avLst/>
          </a:prstGeom>
          <a:noFill/>
          <a:effectLst>
            <a:glow rad="127000">
              <a:schemeClr val="accent6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3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2B2DE-EC47-4FFB-B5BC-9B1E87BB1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2987" y="187629"/>
            <a:ext cx="9173182" cy="421207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L’atto pittorico fa ciò che senza parole si può fare, evocare tutto e non dire niente, introdurre significati senza aderire in particolare a nessuno, fornire un interrogativo aperto senza rispondere. </a:t>
            </a:r>
            <a:endParaRPr lang="it-IT" sz="2800" dirty="0"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3C661C-6D55-44A7-9AF4-58BF26801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630" y="4399706"/>
            <a:ext cx="9144000" cy="1655762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it-IT" sz="1800" dirty="0">
                <a:solidFill>
                  <a:srgbClr val="050505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Rebecca Solnit, </a:t>
            </a:r>
            <a:r>
              <a:rPr lang="it-IT" sz="1800" i="1" dirty="0">
                <a:solidFill>
                  <a:srgbClr val="050505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Gli uomini mi spiegano le cose</a:t>
            </a:r>
            <a:r>
              <a:rPr lang="it-IT" sz="1800" dirty="0">
                <a:solidFill>
                  <a:srgbClr val="050505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, 2014)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335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AE31D6-9EB8-41E6-B75E-22AF54A0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41" y="339365"/>
            <a:ext cx="10515600" cy="112507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+mn-lt"/>
              </a:rPr>
              <a:t>Fernando BOTERO ANGULO </a:t>
            </a:r>
            <a:r>
              <a:rPr lang="it-IT" sz="2400" b="1" dirty="0">
                <a:latin typeface="+mn-lt"/>
              </a:rPr>
              <a:t>(1932- 2023): </a:t>
            </a:r>
            <a:r>
              <a:rPr lang="it-IT" sz="2400" b="1" i="1" dirty="0">
                <a:latin typeface="+mn-lt"/>
              </a:rPr>
              <a:t>Pic Nic</a:t>
            </a:r>
            <a:r>
              <a:rPr lang="it-IT" sz="2400" b="1" dirty="0">
                <a:latin typeface="+mn-lt"/>
              </a:rPr>
              <a:t>, 2001</a:t>
            </a:r>
            <a:br>
              <a:rPr lang="it-IT" sz="2400" b="1" dirty="0">
                <a:latin typeface="+mn-lt"/>
              </a:rPr>
            </a:br>
            <a:r>
              <a:rPr lang="it-IT" sz="2000" b="1" dirty="0">
                <a:latin typeface="+mn-lt"/>
              </a:rPr>
              <a:t>olio su tela - cm 165 x 113</a:t>
            </a:r>
            <a:endParaRPr lang="it-IT" sz="2800" b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E50B21-C81A-4848-B953-3BF22430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6" y="2083325"/>
            <a:ext cx="6764360" cy="4364610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1026" name="Picture 2" descr="Botero. Dipinti 1959-2015 - Mostra - Roma - Complesso del ...">
            <a:extLst>
              <a:ext uri="{FF2B5EF4-FFF2-40B4-BE49-F238E27FC236}">
                <a16:creationId xmlns:a16="http://schemas.microsoft.com/office/drawing/2014/main" id="{89F2D22E-5A63-4098-97DD-E38B3DA4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30" y="1386000"/>
            <a:ext cx="7296000" cy="5472000"/>
          </a:xfrm>
          <a:prstGeom prst="rect">
            <a:avLst/>
          </a:prstGeom>
          <a:noFill/>
          <a:effectLst>
            <a:glow rad="127000">
              <a:schemeClr val="accent6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EC5CD9-C93C-493A-ACAE-9B219E59231B}"/>
              </a:ext>
            </a:extLst>
          </p:cNvPr>
          <p:cNvSpPr txBox="1"/>
          <p:nvPr/>
        </p:nvSpPr>
        <p:spPr>
          <a:xfrm>
            <a:off x="8655030" y="1621660"/>
            <a:ext cx="27074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Può la tristezza essere </a:t>
            </a:r>
          </a:p>
          <a:p>
            <a:pPr algn="ctr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così magnificamente colorata?</a:t>
            </a:r>
            <a:endParaRPr lang="it-IT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4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2EDB5F-F927-4451-A9E6-8492CBF9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b="1" dirty="0">
                <a:latin typeface="+mn-lt"/>
              </a:rPr>
              <a:t>Jakub SCHIKANEDER </a:t>
            </a:r>
            <a:r>
              <a:rPr lang="it-IT" sz="2400" b="1" dirty="0">
                <a:latin typeface="+mn-lt"/>
              </a:rPr>
              <a:t>(1855-1924): </a:t>
            </a:r>
            <a:r>
              <a:rPr lang="it-IT" sz="2400" b="1" i="1" dirty="0">
                <a:latin typeface="+mn-lt"/>
              </a:rPr>
              <a:t>A street corner in </a:t>
            </a:r>
            <a:r>
              <a:rPr lang="en-GB" sz="2400" b="1" i="1" dirty="0">
                <a:latin typeface="+mn-lt"/>
              </a:rPr>
              <a:t>Prague</a:t>
            </a:r>
            <a:r>
              <a:rPr lang="it-IT" sz="2400" b="1" i="1" dirty="0">
                <a:latin typeface="+mn-lt"/>
              </a:rPr>
              <a:t> 1900 ca.</a:t>
            </a:r>
            <a:br>
              <a:rPr lang="it-IT" sz="2400" b="1" i="1" dirty="0">
                <a:latin typeface="+mn-lt"/>
              </a:rPr>
            </a:br>
            <a:r>
              <a:rPr lang="it-IT" sz="2400" b="1" i="1" dirty="0">
                <a:latin typeface="+mn-lt"/>
              </a:rPr>
              <a:t>olio su tela cm 105 x 84 – collezione privata</a:t>
            </a:r>
            <a:endParaRPr lang="it-IT" sz="2800" b="1" dirty="0"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F3CE014-319A-4D54-97D8-695D047C0C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62" y="1513707"/>
            <a:ext cx="4237059" cy="5400000"/>
          </a:xfrm>
          <a:prstGeom prst="rect">
            <a:avLst/>
          </a:prstGeom>
          <a:noFill/>
          <a:effectLst>
            <a:glow rad="127000">
              <a:schemeClr val="bg2">
                <a:lumMod val="1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74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6F00A-BD0B-41ED-A9E3-1FF75924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2" y="365126"/>
            <a:ext cx="10448828" cy="935774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Edvard MUNCH (1864-1944) : </a:t>
            </a:r>
            <a:r>
              <a:rPr lang="it-IT" sz="2400" b="1" i="1" dirty="0">
                <a:latin typeface="+mn-lt"/>
              </a:rPr>
              <a:t>Amore e dolore (Vampire) 1895</a:t>
            </a:r>
            <a:br>
              <a:rPr lang="it-IT" sz="2400" b="1" i="1" dirty="0">
                <a:latin typeface="+mn-lt"/>
              </a:rPr>
            </a:br>
            <a:r>
              <a:rPr lang="it-IT" sz="2400" b="1" i="1" dirty="0">
                <a:latin typeface="+mn-lt"/>
              </a:rPr>
              <a:t>olio su tela - 77 x 98 cm  Museo Munch, Oslo </a:t>
            </a:r>
            <a:endParaRPr lang="it-IT" sz="2800" b="1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0FB69E-064B-452B-9894-337E2B39D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04" y="1431602"/>
            <a:ext cx="6283973" cy="5148000"/>
          </a:xfrm>
          <a:prstGeom prst="rect">
            <a:avLst/>
          </a:prstGeom>
          <a:noFill/>
          <a:effectLst>
            <a:glow rad="127000">
              <a:srgbClr val="7030A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EB4FC7-98C9-4F01-AFF5-5C6AE0CD6935}"/>
              </a:ext>
            </a:extLst>
          </p:cNvPr>
          <p:cNvSpPr txBox="1"/>
          <p:nvPr/>
        </p:nvSpPr>
        <p:spPr>
          <a:xfrm rot="10800000" flipV="1">
            <a:off x="8063343" y="5127396"/>
            <a:ext cx="137621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Edvard e Tulla Larsen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74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77DF3-6CF6-41E7-AE5A-2C97D669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48" y="179109"/>
            <a:ext cx="10515600" cy="92382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latin typeface="+mn-lt"/>
              </a:rPr>
              <a:t>EDWARD HOPPER (</a:t>
            </a:r>
            <a:r>
              <a:rPr lang="en-GB" sz="2000" b="1" dirty="0">
                <a:latin typeface="+mn-lt"/>
              </a:rPr>
              <a:t>1882- 1967):</a:t>
            </a:r>
            <a:r>
              <a:rPr lang="en-GB" sz="2400" b="1" i="1" dirty="0">
                <a:latin typeface="+mn-lt"/>
              </a:rPr>
              <a:t> Hotel by Railroad, </a:t>
            </a:r>
            <a:r>
              <a:rPr lang="en-GB" sz="2200" b="1" i="1" dirty="0">
                <a:latin typeface="+mn-lt"/>
              </a:rPr>
              <a:t>1952</a:t>
            </a:r>
            <a:br>
              <a:rPr lang="en-GB" sz="2200" b="1" i="1" dirty="0">
                <a:latin typeface="+mn-lt"/>
              </a:rPr>
            </a:br>
            <a:r>
              <a:rPr lang="en-GB" sz="2200" b="1" dirty="0">
                <a:latin typeface="+mn-lt"/>
              </a:rPr>
              <a:t>olio </a:t>
            </a:r>
            <a:r>
              <a:rPr lang="it-IT" sz="2200" b="1" dirty="0">
                <a:latin typeface="+mn-lt"/>
              </a:rPr>
              <a:t>su tela</a:t>
            </a:r>
            <a:r>
              <a:rPr lang="en-GB" sz="2400" b="1" i="1" dirty="0">
                <a:latin typeface="+mn-lt"/>
              </a:rPr>
              <a:t>  cm  101 x 79 - </a:t>
            </a:r>
            <a:r>
              <a:rPr lang="en-US" sz="2200" b="1" i="0" dirty="0">
                <a:effectLst/>
                <a:latin typeface="+mn-lt"/>
              </a:rPr>
              <a:t>Hirshhorn Museum and Sculpture Garden, </a:t>
            </a:r>
            <a:r>
              <a:rPr lang="it-IT" sz="2200" b="1" dirty="0">
                <a:latin typeface="+mn-lt"/>
              </a:rPr>
              <a:t>Washington</a:t>
            </a:r>
            <a:br>
              <a:rPr lang="en-GB" sz="2400" b="1" i="1" dirty="0">
                <a:latin typeface="+mn-lt"/>
              </a:rPr>
            </a:br>
            <a:endParaRPr lang="it-IT" sz="2400" i="1" dirty="0">
              <a:latin typeface="+mn-lt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0A88352-D056-4CE7-800C-579E2E707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14" y="1494891"/>
            <a:ext cx="6715023" cy="5184000"/>
          </a:xfrm>
          <a:effectLst>
            <a:glow rad="127000">
              <a:schemeClr val="accent6">
                <a:lumMod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74465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0C34B3-FD3E-4038-924C-5E488196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53" y="466928"/>
            <a:ext cx="11242533" cy="881106"/>
          </a:xfrm>
        </p:spPr>
        <p:txBody>
          <a:bodyPr>
            <a:normAutofit fontScale="90000"/>
          </a:bodyPr>
          <a:lstStyle/>
          <a:p>
            <a:r>
              <a:rPr lang="it-IT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Frederick William BURTON </a:t>
            </a:r>
            <a:r>
              <a:rPr lang="it-IT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(1816-1900)</a:t>
            </a:r>
            <a:r>
              <a:rPr lang="it-IT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n-US" sz="2200" b="1" i="1" dirty="0">
                <a:latin typeface="+mn-lt"/>
                <a:ea typeface="Times New Roman" panose="02020603050405020304" pitchFamily="18" charset="0"/>
              </a:rPr>
              <a:t>The Meeting on the Turret Stairs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 (</a:t>
            </a:r>
            <a:r>
              <a:rPr lang="en-US" sz="2200" b="1" i="1" dirty="0">
                <a:latin typeface="+mn-lt"/>
                <a:ea typeface="Times New Roman" panose="02020603050405020304" pitchFamily="18" charset="0"/>
              </a:rPr>
              <a:t>Hellelil and Hildebrand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)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it-IT" sz="2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Incontro sulle scale della torre" (1864)</a:t>
            </a:r>
            <a:r>
              <a:rPr lang="it-IT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it-IT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Acquerello e tempera su carta -  National Gallery of Ireland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it-IT" sz="2800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5EB3D1-C512-447E-95EF-459E06F8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1026" name="Picture 2" descr="Hellil e Hildebrand, F. Burton - La Bottega Margutta">
            <a:extLst>
              <a:ext uri="{FF2B5EF4-FFF2-40B4-BE49-F238E27FC236}">
                <a16:creationId xmlns:a16="http://schemas.microsoft.com/office/drawing/2014/main" id="{0E680E7F-981A-4E10-B098-3CE1C04D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3" y="1211294"/>
            <a:ext cx="3593428" cy="5580000"/>
          </a:xfrm>
          <a:prstGeom prst="rect">
            <a:avLst/>
          </a:prstGeom>
          <a:noFill/>
          <a:effectLst>
            <a:glow rad="127000">
              <a:schemeClr val="accent1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lelil and Hildebrand, the Meeting on the Turret Stairs&quot; by Frederic  William Burton">
            <a:extLst>
              <a:ext uri="{FF2B5EF4-FFF2-40B4-BE49-F238E27FC236}">
                <a16:creationId xmlns:a16="http://schemas.microsoft.com/office/drawing/2014/main" id="{AFCBFA27-B495-4A20-8A71-25C29EC8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687" y="2035259"/>
            <a:ext cx="2477879" cy="3456000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422D717-13CD-4F16-827D-DCEC563E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396" y="1150852"/>
            <a:ext cx="4748102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24A7E07-343B-4170-9ACE-9A5D4B87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62" y="3749077"/>
            <a:ext cx="2466444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25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727A2E-F6F0-4F28-99B3-926C47EF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Constantin Brâncuşi</a:t>
            </a:r>
            <a:r>
              <a:rPr lang="it-IT" sz="2400" b="1" dirty="0"/>
              <a:t> </a:t>
            </a:r>
            <a:r>
              <a:rPr lang="it-IT" sz="2000" b="1" dirty="0">
                <a:latin typeface="+mn-lt"/>
              </a:rPr>
              <a:t>(1876 – 1957)</a:t>
            </a:r>
            <a:r>
              <a:rPr lang="it-IT" sz="2400" b="1" dirty="0"/>
              <a:t>:</a:t>
            </a:r>
            <a:r>
              <a:rPr lang="it-IT" sz="2800" b="1" dirty="0"/>
              <a:t> </a:t>
            </a:r>
            <a:r>
              <a:rPr lang="it-IT" sz="2400" b="1" i="1" dirty="0">
                <a:latin typeface="+mn-lt"/>
              </a:rPr>
              <a:t>Il bacio</a:t>
            </a:r>
            <a:r>
              <a:rPr lang="it-IT" sz="1800" b="1" i="1" dirty="0">
                <a:latin typeface="+mn-lt"/>
              </a:rPr>
              <a:t> (</a:t>
            </a:r>
            <a:r>
              <a:rPr lang="ro-RO" sz="2000" b="1" i="1" dirty="0">
                <a:effectLst/>
                <a:latin typeface="+mn-lt"/>
                <a:ea typeface="Times New Roman" panose="02020603050405020304" pitchFamily="18" charset="0"/>
              </a:rPr>
              <a:t>Sărutul</a:t>
            </a:r>
            <a:r>
              <a:rPr lang="it-IT" sz="1800" b="1" i="1" dirty="0">
                <a:effectLst/>
                <a:latin typeface="+mn-lt"/>
                <a:ea typeface="Times New Roman" panose="02020603050405020304" pitchFamily="18" charset="0"/>
              </a:rPr>
              <a:t>)</a:t>
            </a:r>
            <a:r>
              <a:rPr lang="it-IT" sz="2800" b="1" dirty="0"/>
              <a:t> </a:t>
            </a:r>
            <a:r>
              <a:rPr lang="it-IT" sz="2000" b="1" dirty="0">
                <a:latin typeface="+mn-lt"/>
              </a:rPr>
              <a:t>1916</a:t>
            </a:r>
            <a:br>
              <a:rPr lang="it-IT" sz="2800" b="1" dirty="0"/>
            </a:br>
            <a:r>
              <a:rPr lang="it-IT" sz="2000" b="1" dirty="0">
                <a:latin typeface="+mn-lt"/>
              </a:rPr>
              <a:t>scultura in calcare - cm </a:t>
            </a:r>
            <a:r>
              <a:rPr lang="en-US" sz="20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58.4 x 33.7 x 25.4 . Philadelphia, Museum of Art </a:t>
            </a:r>
            <a:endParaRPr lang="it-I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https://2.bp.blogspot.com/-X2I8zMYmmlE/WhrY30wbENI/AAAAAAAAOFA/yMbMq-0jc70koXUom9nKc8V03sg-uzZPwCLcBGAs/s400/Constantin-Brancusi-Il-bacio-1907-08-Muzeul-de-Arta-Craiova.jpg">
            <a:extLst>
              <a:ext uri="{FF2B5EF4-FFF2-40B4-BE49-F238E27FC236}">
                <a16:creationId xmlns:a16="http://schemas.microsoft.com/office/drawing/2014/main" id="{77F512FA-D093-4AA9-9CA7-EB99CEF3F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395" y="1458000"/>
            <a:ext cx="4887000" cy="5400000"/>
          </a:xfrm>
          <a:prstGeom prst="rect">
            <a:avLst/>
          </a:prstGeom>
          <a:noFill/>
          <a:effectLst>
            <a:glow rad="127000">
              <a:schemeClr val="accent4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69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C696F-A27E-43AA-8FDA-3365A4E5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b="1" dirty="0">
                <a:latin typeface="+mn-lt"/>
              </a:rPr>
              <a:t>2. L’ Arte di amare</a:t>
            </a:r>
            <a:r>
              <a:rPr lang="it-IT" sz="3600" dirty="0">
                <a:latin typeface="+mn-lt"/>
              </a:rPr>
              <a:t> </a:t>
            </a:r>
            <a:br>
              <a:rPr lang="it-IT" dirty="0">
                <a:latin typeface="+mn-lt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0E81F8-E50A-4928-88CD-54EA9A03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814" y="1065229"/>
            <a:ext cx="10363986" cy="5620781"/>
          </a:xfrm>
        </p:spPr>
        <p:txBody>
          <a:bodyPr/>
          <a:lstStyle/>
          <a:p>
            <a:pPr marL="0" indent="0" algn="ctr">
              <a:buNone/>
            </a:pPr>
            <a:r>
              <a:rPr lang="it-IT" b="1" i="1" dirty="0"/>
              <a:t>«</a:t>
            </a:r>
            <a:r>
              <a:rPr lang="la-Latn" sz="2400" b="1" i="1" dirty="0"/>
              <a:t>Ego sum praeceptor </a:t>
            </a:r>
            <a:r>
              <a:rPr lang="it-IT" sz="2400" b="1" i="1" dirty="0"/>
              <a:t>A</a:t>
            </a:r>
            <a:r>
              <a:rPr lang="la-Latn" sz="2400" b="1" i="1" dirty="0"/>
              <a:t>moris</a:t>
            </a:r>
            <a:r>
              <a:rPr lang="it-IT" b="1" i="1" dirty="0"/>
              <a:t>» </a:t>
            </a:r>
            <a:r>
              <a:rPr lang="it-IT" sz="2400" b="1" i="1" dirty="0"/>
              <a:t>(Publio Ovidio Nasone: Ars amatoria I,17)</a:t>
            </a:r>
            <a:endParaRPr lang="la-Latn" sz="2400" b="1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FF6124-2090-4E0A-8467-892FC11C85CB}"/>
              </a:ext>
            </a:extLst>
          </p:cNvPr>
          <p:cNvSpPr txBox="1"/>
          <p:nvPr/>
        </p:nvSpPr>
        <p:spPr>
          <a:xfrm>
            <a:off x="8978631" y="1125737"/>
            <a:ext cx="6094378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18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D70544-7563-44DE-A800-4DE5F0248E10}"/>
              </a:ext>
            </a:extLst>
          </p:cNvPr>
          <p:cNvSpPr txBox="1"/>
          <p:nvPr/>
        </p:nvSpPr>
        <p:spPr>
          <a:xfrm>
            <a:off x="5244988" y="5535038"/>
            <a:ext cx="5260884" cy="770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Marte e Venere, affresco metà I sec. d. C.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Casa di Marte e Venere – Pompei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Affresco con Marte e Venere amanti, da Pompei, VII 9, 47, Casa delle... |  Download Scientific Diagram">
            <a:extLst>
              <a:ext uri="{FF2B5EF4-FFF2-40B4-BE49-F238E27FC236}">
                <a16:creationId xmlns:a16="http://schemas.microsoft.com/office/drawing/2014/main" id="{4AB3E42B-B0A9-4030-8298-8DF1928AD6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4" y="1578349"/>
            <a:ext cx="4644000" cy="522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4">
                <a:lumMod val="50000"/>
              </a:schemeClr>
            </a:glow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A7EA35-FA4C-4349-96E7-17AACA697E35}"/>
              </a:ext>
            </a:extLst>
          </p:cNvPr>
          <p:cNvSpPr txBox="1"/>
          <p:nvPr/>
        </p:nvSpPr>
        <p:spPr>
          <a:xfrm>
            <a:off x="5554494" y="1994170"/>
            <a:ext cx="4863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effectLst/>
              </a:rPr>
              <a:t>«Qui giaccio io, Ovidio</a:t>
            </a:r>
            <a:r>
              <a:rPr lang="it-IT" b="0" i="0" dirty="0">
                <a:solidFill>
                  <a:srgbClr val="3E3E3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1" i="0" dirty="0">
                <a:effectLst/>
              </a:rPr>
              <a:t>Nasone, poeta, cantore di delicati amori, che perii per il mio ingegno; non sia grave a te, che passi e hai amato, mormorare: le ossa di Ovidio riposino infine dolcemente»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193071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B21FF-2B26-40D7-BD1D-86625849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365125"/>
            <a:ext cx="10514814" cy="64354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latin typeface="+mn-lt"/>
              </a:rPr>
              <a:t>Eugène DELACROIX </a:t>
            </a:r>
            <a:r>
              <a:rPr lang="it-IT" sz="2400" b="1" dirty="0">
                <a:latin typeface="+mn-lt"/>
              </a:rPr>
              <a:t>(1798-1863): </a:t>
            </a:r>
            <a:r>
              <a:rPr lang="it-IT" sz="2400" b="1" i="1" dirty="0">
                <a:latin typeface="+mn-lt"/>
              </a:rPr>
              <a:t>Ovidio tra gli Sciti, 1862</a:t>
            </a:r>
            <a:br>
              <a:rPr lang="it-IT" sz="2400" b="1" i="1" dirty="0">
                <a:latin typeface="+mn-lt"/>
              </a:rPr>
            </a:br>
            <a:r>
              <a:rPr lang="it-IT" sz="2200" b="1" i="1" dirty="0">
                <a:latin typeface="+mn-lt"/>
              </a:rPr>
              <a:t>olio su tela  cm 32 x 50 -</a:t>
            </a:r>
            <a:r>
              <a:rPr lang="it-IT" sz="2400" b="1" i="1" dirty="0">
                <a:latin typeface="+mn-lt"/>
              </a:rPr>
              <a:t>  Metropolitan Museum of Art, New York</a:t>
            </a:r>
            <a:endParaRPr lang="it-IT" sz="2800" b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50C279-C5D0-4EC4-B556-DC915FB86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1008668"/>
            <a:ext cx="11042715" cy="5363852"/>
          </a:xfrm>
        </p:spPr>
        <p:txBody>
          <a:bodyPr/>
          <a:lstStyle/>
          <a:p>
            <a:pPr marL="0" indent="0" algn="ctr">
              <a:buNone/>
            </a:pPr>
            <a:r>
              <a:rPr lang="pt-PT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PT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Due crimini mi hanno perduto</a:t>
            </a:r>
            <a:r>
              <a:rPr lang="pt-PT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carmen et error,</a:t>
            </a:r>
            <a:br>
              <a:rPr lang="pt-PT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t-PT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 secondo devo tacere le mie colpe</a:t>
            </a:r>
            <a:r>
              <a:rPr lang="pt-PT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”.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 descr="Ovidio tra gli Sciti, 1862, Metropolitan Museum of Art, New York.">
            <a:extLst>
              <a:ext uri="{FF2B5EF4-FFF2-40B4-BE49-F238E27FC236}">
                <a16:creationId xmlns:a16="http://schemas.microsoft.com/office/drawing/2014/main" id="{2F36C3DD-EB11-48E5-B01D-2BD690AC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87" y="1854000"/>
            <a:ext cx="8016825" cy="5004000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5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DC7E9B-D6E9-4014-9A9D-A7F67B26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079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Roma, </a:t>
            </a:r>
            <a:r>
              <a:rPr lang="it-IT" sz="2400" b="1" i="1" dirty="0">
                <a:latin typeface="+mn-lt"/>
              </a:rPr>
              <a:t>Teatro di Pompeo</a:t>
            </a:r>
            <a:r>
              <a:rPr lang="it-IT" sz="2400" b="1" dirty="0">
                <a:latin typeface="+mn-lt"/>
              </a:rPr>
              <a:t> 61-55 a. C. - Ricostruzione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45E35B4B-97AE-48F9-B2AD-DE6180881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39" y="1010391"/>
            <a:ext cx="8342122" cy="5724000"/>
          </a:xfr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3451885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A0435D-A866-4042-BA8B-46E66B8B9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43" y="365126"/>
            <a:ext cx="10740957" cy="753555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Teatro greco, Siracusa - Teatro romano di Aspendos (Turchia)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A00DDB-D550-438E-B417-6FDE02BCE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88" y="1373312"/>
            <a:ext cx="5954171" cy="4536000"/>
          </a:xfrm>
          <a:prstGeom prst="rect">
            <a:avLst/>
          </a:prstGeom>
          <a:noFill/>
          <a:effectLst>
            <a:glow rad="127000">
              <a:schemeClr val="accent6">
                <a:lumMod val="50000"/>
              </a:schemeClr>
            </a:glow>
            <a:outerShdw blurRad="50800" dist="50800" dir="5400000" algn="ctr" rotWithShape="0">
              <a:schemeClr val="accent6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ssuna descrizione della foto disponibile.">
            <a:extLst>
              <a:ext uri="{FF2B5EF4-FFF2-40B4-BE49-F238E27FC236}">
                <a16:creationId xmlns:a16="http://schemas.microsoft.com/office/drawing/2014/main" id="{52141B1E-83F9-427E-9E3C-7D4ADFE63F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312"/>
            <a:ext cx="6203488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7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7CAD1-F1EC-45BB-B4B1-9FC7AACB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325061"/>
            <a:ext cx="10477107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latin typeface="+mn-lt"/>
              </a:rPr>
              <a:t>1. Questo amore…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486723-00B5-4C01-B3DA-AEFDA2943FF2}"/>
              </a:ext>
            </a:extLst>
          </p:cNvPr>
          <p:cNvSpPr txBox="1"/>
          <p:nvPr/>
        </p:nvSpPr>
        <p:spPr>
          <a:xfrm>
            <a:off x="1357460" y="3429000"/>
            <a:ext cx="9483365" cy="24929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endParaRPr lang="es-ES" sz="2800" b="1" i="0" dirty="0">
              <a:solidFill>
                <a:srgbClr val="222222"/>
              </a:solidFill>
              <a:effectLst/>
            </a:endParaRPr>
          </a:p>
          <a:p>
            <a:endParaRPr lang="es-ES" sz="2800" b="1" dirty="0">
              <a:solidFill>
                <a:srgbClr val="222222"/>
              </a:solidFill>
            </a:endParaRPr>
          </a:p>
          <a:p>
            <a:r>
              <a:rPr lang="es-ES" sz="2800" b="1" i="0" dirty="0">
                <a:solidFill>
                  <a:srgbClr val="222222"/>
                </a:solidFill>
                <a:effectLst/>
              </a:rPr>
              <a:t>                            “</a:t>
            </a:r>
            <a:r>
              <a:rPr lang="es-ES" sz="2400" b="1" i="1" dirty="0">
                <a:solidFill>
                  <a:srgbClr val="222222"/>
                </a:solidFill>
                <a:effectLst/>
              </a:rPr>
              <a:t>El amor: un gigante que produce miedo</a:t>
            </a:r>
            <a:r>
              <a:rPr lang="es-ES" sz="2800" b="1" i="0" dirty="0">
                <a:solidFill>
                  <a:srgbClr val="222222"/>
                </a:solidFill>
                <a:effectLst/>
              </a:rPr>
              <a:t>”.</a:t>
            </a:r>
          </a:p>
          <a:p>
            <a:r>
              <a:rPr lang="es-ES" sz="2000" b="1" dirty="0">
                <a:solidFill>
                  <a:srgbClr val="222222"/>
                </a:solidFill>
              </a:rPr>
              <a:t>(Hebert Abimorad,  Montevideo 1946</a:t>
            </a:r>
            <a:r>
              <a:rPr lang="es-ES" sz="2400" b="1" dirty="0">
                <a:solidFill>
                  <a:srgbClr val="222222"/>
                </a:solidFill>
              </a:rPr>
              <a:t>  </a:t>
            </a:r>
          </a:p>
          <a:p>
            <a:r>
              <a:rPr lang="es-ES" sz="2000" b="1" dirty="0">
                <a:solidFill>
                  <a:srgbClr val="222222"/>
                </a:solidFill>
              </a:rPr>
              <a:t>in</a:t>
            </a:r>
            <a:r>
              <a:rPr lang="es-ES" sz="2400" b="1" dirty="0">
                <a:solidFill>
                  <a:srgbClr val="222222"/>
                </a:solidFill>
              </a:rPr>
              <a:t> </a:t>
            </a:r>
            <a:r>
              <a:rPr lang="es-ES" sz="2000" b="1" i="1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Nuevos poemas frugálicos y otros textos </a:t>
            </a:r>
            <a:r>
              <a:rPr lang="es-CL" sz="2000" b="1" i="1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heterόnimos</a:t>
            </a:r>
            <a:r>
              <a:rPr lang="es-ES" sz="2400" b="1" i="1" dirty="0">
                <a:solidFill>
                  <a:srgbClr val="222222"/>
                </a:solidFill>
                <a:latin typeface="Calibri" panose="020F0502020204030204" pitchFamily="34" charset="0"/>
              </a:rPr>
              <a:t>)</a:t>
            </a:r>
          </a:p>
          <a:p>
            <a:pPr algn="ctr"/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628238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D1236C-BCCB-47ED-9A76-597FDF98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6"/>
            <a:ext cx="10439400" cy="834410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2400" b="1" dirty="0"/>
            </a:br>
            <a:r>
              <a:rPr lang="it-IT" sz="2400" b="1" dirty="0"/>
              <a:t>Il Circo Massimo – ricostruzioni grafiche</a:t>
            </a:r>
            <a:br>
              <a:rPr lang="it-IT" sz="2400" b="1" dirty="0"/>
            </a:br>
            <a:endParaRPr lang="it-IT" sz="2400" b="1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387EED0-17BD-4F9A-BEBE-156D8C3691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37" y="1199536"/>
            <a:ext cx="5541846" cy="3708000"/>
          </a:xfrm>
          <a:prstGeom prst="rect">
            <a:avLst/>
          </a:prstGeom>
          <a:noFill/>
          <a:effectLst>
            <a:glow rad="127000">
              <a:schemeClr val="accent4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17CBAD6-FBDD-45F6-BB0C-32613E26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02" y="2378258"/>
            <a:ext cx="6151461" cy="3456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284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084AA-186B-4CE6-900E-C2B6240B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71" y="365125"/>
            <a:ext cx="10590229" cy="766091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 </a:t>
            </a:r>
            <a:r>
              <a:rPr lang="it-IT" sz="2400" b="1" dirty="0">
                <a:solidFill>
                  <a:srgbClr val="444444"/>
                </a:solidFill>
                <a:latin typeface="+mn-lt"/>
              </a:rPr>
              <a:t>Vasi greci</a:t>
            </a:r>
            <a:r>
              <a:rPr lang="it-IT" sz="2400" b="1" dirty="0">
                <a:solidFill>
                  <a:srgbClr val="444444"/>
                </a:solidFill>
                <a:effectLst/>
                <a:latin typeface="+mn-lt"/>
              </a:rPr>
              <a:t> a figure rosse</a:t>
            </a:r>
            <a:r>
              <a:rPr lang="it-IT" sz="2400" b="1" i="1" dirty="0">
                <a:solidFill>
                  <a:srgbClr val="444444"/>
                </a:solidFill>
                <a:effectLst/>
                <a:latin typeface="+mn-lt"/>
              </a:rPr>
              <a:t>:</a:t>
            </a:r>
            <a:r>
              <a:rPr lang="it-IT" sz="2400" b="1" dirty="0">
                <a:latin typeface="+mn-lt"/>
              </a:rPr>
              <a:t> </a:t>
            </a:r>
            <a:r>
              <a:rPr lang="it-IT" sz="2400" b="1" i="1" dirty="0">
                <a:latin typeface="+mn-lt"/>
              </a:rPr>
              <a:t>Scene di banchetto, </a:t>
            </a:r>
            <a:r>
              <a:rPr lang="it-IT" sz="2000" b="1" i="1" dirty="0">
                <a:latin typeface="+mn-lt"/>
              </a:rPr>
              <a:t> </a:t>
            </a:r>
            <a:r>
              <a:rPr lang="it-IT" sz="2000" b="1" dirty="0">
                <a:latin typeface="+mn-lt"/>
              </a:rPr>
              <a:t>V-IV secolo a.C.</a:t>
            </a:r>
            <a:br>
              <a:rPr lang="it-IT" sz="2000" b="1" i="1" dirty="0">
                <a:latin typeface="+mn-lt"/>
              </a:rPr>
            </a:br>
            <a:r>
              <a:rPr lang="it-IT" sz="2400" b="1" dirty="0">
                <a:latin typeface="+mn-lt"/>
              </a:rPr>
              <a:t>Museo Archeologico Nazionale, Napoli - </a:t>
            </a:r>
            <a:r>
              <a:rPr lang="it-IT" sz="2400" b="1" dirty="0">
                <a:solidFill>
                  <a:srgbClr val="000000"/>
                </a:solidFill>
                <a:effectLst/>
                <a:latin typeface="+mn-lt"/>
              </a:rPr>
              <a:t>Vienna, Kunsthistorisches Museum</a:t>
            </a:r>
            <a:endParaRPr lang="it-IT" sz="2400" b="1" dirty="0"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17F525-FAD6-41F0-A0C1-706DA3FF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96" y="2826000"/>
            <a:ext cx="5838189" cy="4032000"/>
          </a:xfrm>
          <a:prstGeom prst="rect">
            <a:avLst/>
          </a:prstGeom>
          <a:noFill/>
          <a:effectLst>
            <a:glow rad="127000">
              <a:schemeClr val="accent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E22C066-A54C-46FA-94CF-2E020B14BC2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216"/>
            <a:ext cx="6194075" cy="41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345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42B301-923C-4860-BD76-73CC5ED7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09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latin typeface="+mn-lt"/>
              </a:rPr>
              <a:t>Affresco con scena di banchetto:</a:t>
            </a:r>
            <a:br>
              <a:rPr lang="it-IT" sz="2800" b="1" dirty="0">
                <a:latin typeface="+mn-lt"/>
              </a:rPr>
            </a:br>
            <a:r>
              <a:rPr lang="it-IT" sz="2800" b="1" dirty="0">
                <a:latin typeface="+mn-lt"/>
              </a:rPr>
              <a:t> Ercolano, </a:t>
            </a:r>
            <a:r>
              <a:rPr lang="it-IT" sz="2800" b="1" i="1" dirty="0">
                <a:latin typeface="+mn-lt"/>
              </a:rPr>
              <a:t>Casa del Genio</a:t>
            </a:r>
            <a:r>
              <a:rPr lang="it-IT" sz="2800" b="1" dirty="0">
                <a:latin typeface="+mn-lt"/>
              </a:rPr>
              <a:t>  </a:t>
            </a:r>
            <a:r>
              <a:rPr lang="it-IT" sz="2400" b="1" dirty="0">
                <a:latin typeface="+mn-lt"/>
              </a:rPr>
              <a:t>I secolo d. C.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87DB8-E82A-4D97-9DE7-F559DC42CF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3" y="1425584"/>
            <a:ext cx="5238750" cy="51816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EA2C20-F799-497B-841E-96BF9C17A3D2}"/>
              </a:ext>
            </a:extLst>
          </p:cNvPr>
          <p:cNvSpPr txBox="1"/>
          <p:nvPr/>
        </p:nvSpPr>
        <p:spPr>
          <a:xfrm>
            <a:off x="5986021" y="2055043"/>
            <a:ext cx="5238750" cy="2153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i="0" dirty="0">
                <a:effectLst/>
              </a:rPr>
              <a:t>Lucio Apuleio Madaurense </a:t>
            </a:r>
            <a:r>
              <a:rPr lang="it-IT" sz="2000" b="1" i="0" dirty="0">
                <a:effectLst/>
              </a:rPr>
              <a:t>II sec. d. C. </a:t>
            </a:r>
          </a:p>
          <a:p>
            <a:pPr>
              <a:lnSpc>
                <a:spcPct val="107000"/>
              </a:lnSpc>
            </a:pPr>
            <a:r>
              <a:rPr lang="it-IT" sz="2400" b="1" i="1" dirty="0">
                <a:latin typeface="Overpass"/>
              </a:rPr>
              <a:t>«</a:t>
            </a:r>
            <a:r>
              <a:rPr lang="it-IT" sz="2400" b="1" i="1" dirty="0">
                <a:effectLst/>
              </a:rPr>
              <a:t>Il primo bicchiere è per la sete;</a:t>
            </a:r>
          </a:p>
          <a:p>
            <a:pPr>
              <a:lnSpc>
                <a:spcPct val="107000"/>
              </a:lnSpc>
            </a:pPr>
            <a:r>
              <a:rPr lang="it-IT" sz="2400" b="1" i="1" dirty="0">
                <a:effectLst/>
              </a:rPr>
              <a:t> il secondo, per la gioia, </a:t>
            </a:r>
          </a:p>
          <a:p>
            <a:pPr>
              <a:lnSpc>
                <a:spcPct val="107000"/>
              </a:lnSpc>
            </a:pPr>
            <a:r>
              <a:rPr lang="it-IT" sz="2400" b="1" i="1" dirty="0">
                <a:effectLst/>
              </a:rPr>
              <a:t>il terzo, per il piacere; </a:t>
            </a:r>
          </a:p>
          <a:p>
            <a:pPr>
              <a:lnSpc>
                <a:spcPct val="107000"/>
              </a:lnSpc>
            </a:pPr>
            <a:r>
              <a:rPr lang="it-IT" sz="2400" b="1" i="1" dirty="0">
                <a:effectLst/>
              </a:rPr>
              <a:t>il quarto, per la follia»</a:t>
            </a:r>
            <a:endParaRPr lang="it-IT" sz="2400" b="1" i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84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E8B9A-779B-4869-A342-5938E513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365"/>
            <a:ext cx="10515600" cy="113450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Quinto Orazio Flacco (65-8 a. C.)  Satire libro 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5C2FE3-F75C-4F79-80AB-387B2494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338"/>
            <a:ext cx="10515600" cy="527429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Della matrona oltre il viso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non puoi vedere altro;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il resto è coperto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 una veste che scende ai piedi.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 poi cerchi le parti proibite,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cinte come sono da barricate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(ed è questo che ti fa perdere la testa),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molti sono allora gli ostacoli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che ti si pareranno innanzi: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guardie, lettiga, parrucchieri,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dame di compagnia,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 stola che arriva ai talloni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 il mantello che indossa,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un'infinità di cose che t'impediscono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di vedere l'oggetto al naturale.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 l'altra non ci sono ostacoli: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nella veste di Coo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 puoi vedere come fosse nuda,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senza alcun rischio che abbia gambe storte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 piede mal fatto, e con l'occhio</a:t>
            </a:r>
            <a:b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45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puoi misurarle i fianchi.</a:t>
            </a:r>
            <a:endParaRPr lang="it-IT" sz="4500" b="1" dirty="0">
              <a:effectLst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5196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3B077-11F5-4BE1-994E-9A322B892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26" y="365126"/>
            <a:ext cx="10429973" cy="77551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Ritratti di donne dell’antica Roma</a:t>
            </a:r>
          </a:p>
        </p:txBody>
      </p:sp>
      <p:pic>
        <p:nvPicPr>
          <p:cNvPr id="1026" name="Picture 2" descr="romanoimpero.com: LA DONNA ROMANA">
            <a:extLst>
              <a:ext uri="{FF2B5EF4-FFF2-40B4-BE49-F238E27FC236}">
                <a16:creationId xmlns:a16="http://schemas.microsoft.com/office/drawing/2014/main" id="{FD1673F7-D63B-4EAD-9DB2-6A51880EC3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3" y="724310"/>
            <a:ext cx="16287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greti di bellezza nell'Antica Roma - MediterraneoAntico">
            <a:extLst>
              <a:ext uri="{FF2B5EF4-FFF2-40B4-BE49-F238E27FC236}">
                <a16:creationId xmlns:a16="http://schemas.microsoft.com/office/drawing/2014/main" id="{2CF15329-CD87-48FA-87FF-ACCC8F2B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61" y="752885"/>
            <a:ext cx="16478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oci antiche: pagine dal mondo classico - LA DONNA ROMANA, UN ESSERE SENZA  NOME Nell'antica Roma, gli uomini erano chiamati con tre nomi (“tria  nomina”): il preaenomen, o nome individuale; il nomen,">
            <a:extLst>
              <a:ext uri="{FF2B5EF4-FFF2-40B4-BE49-F238E27FC236}">
                <a16:creationId xmlns:a16="http://schemas.microsoft.com/office/drawing/2014/main" id="{F0D692B3-F56F-4ECC-A358-AF2E9BF7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14" y="971960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sser belle nella Roma antica: la cura del corpo e le acconciature delle donne  romane - Parentesi Storiche">
            <a:extLst>
              <a:ext uri="{FF2B5EF4-FFF2-40B4-BE49-F238E27FC236}">
                <a16:creationId xmlns:a16="http://schemas.microsoft.com/office/drawing/2014/main" id="{99E83B15-69BB-4546-8F24-51871BF6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4" y="933860"/>
            <a:ext cx="176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omanoimpero.com: LA DONNA ROMANA">
            <a:extLst>
              <a:ext uri="{FF2B5EF4-FFF2-40B4-BE49-F238E27FC236}">
                <a16:creationId xmlns:a16="http://schemas.microsoft.com/office/drawing/2014/main" id="{0053A8E1-915C-463E-AC56-D17CF5B2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5" y="3724483"/>
            <a:ext cx="154305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2043057-654D-476E-845D-67A8E285F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61" y="1365727"/>
            <a:ext cx="2781300" cy="4572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0C27BB0-F386-437E-853F-0DDD4FE80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56" y="3927620"/>
            <a:ext cx="2446791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679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2FEF4-A769-4D8A-A916-375085A3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400" b="1" i="1" dirty="0">
                <a:latin typeface="+mn-lt"/>
              </a:rPr>
              <a:t>La toilette della matrona romana. </a:t>
            </a:r>
            <a:r>
              <a:rPr lang="it-IT" sz="2400" b="1" dirty="0">
                <a:latin typeface="+mn-lt"/>
              </a:rPr>
              <a:t>Te</a:t>
            </a:r>
            <a:r>
              <a:rPr lang="it-IT" sz="2400" b="1" i="0" dirty="0">
                <a:effectLst/>
                <a:latin typeface="+mn-lt"/>
              </a:rPr>
              <a:t>rme </a:t>
            </a:r>
            <a:r>
              <a:rPr lang="en-US" sz="2400" b="1" dirty="0">
                <a:latin typeface="+mn-lt"/>
              </a:rPr>
              <a:t>di </a:t>
            </a:r>
            <a:r>
              <a:rPr lang="en-US" sz="2400" b="1" i="0" dirty="0">
                <a:effectLst/>
                <a:latin typeface="+mn-lt"/>
              </a:rPr>
              <a:t>Sidi Ghrib</a:t>
            </a:r>
            <a:br>
              <a:rPr lang="en-US" sz="2400" b="1" i="0" dirty="0">
                <a:effectLst/>
                <a:latin typeface="+mn-lt"/>
              </a:rPr>
            </a:br>
            <a:r>
              <a:rPr lang="it-IT" sz="2400" b="1" i="0" dirty="0">
                <a:effectLst/>
                <a:latin typeface="+mn-lt"/>
              </a:rPr>
              <a:t>Mosaico</a:t>
            </a:r>
            <a:r>
              <a:rPr lang="en-US" sz="2400" b="1" i="0" dirty="0">
                <a:effectLst/>
                <a:latin typeface="+mn-lt"/>
              </a:rPr>
              <a:t> - Museo </a:t>
            </a:r>
            <a:r>
              <a:rPr lang="it-IT" sz="2400" b="1" i="0" dirty="0">
                <a:effectLst/>
                <a:latin typeface="+mn-lt"/>
              </a:rPr>
              <a:t>nazionale di </a:t>
            </a:r>
            <a:r>
              <a:rPr lang="it-IT" sz="2400" b="1" dirty="0">
                <a:latin typeface="+mn-lt"/>
              </a:rPr>
              <a:t>C</a:t>
            </a:r>
            <a:r>
              <a:rPr lang="it-IT" sz="2400" b="1" i="0" dirty="0">
                <a:effectLst/>
                <a:latin typeface="+mn-lt"/>
              </a:rPr>
              <a:t>artagine</a:t>
            </a:r>
            <a:r>
              <a:rPr lang="en-US" sz="2400" b="1" i="0" dirty="0">
                <a:effectLst/>
                <a:latin typeface="+mn-lt"/>
              </a:rPr>
              <a:t> (Tunisia)</a:t>
            </a:r>
            <a:endParaRPr lang="it-IT" sz="2400" b="1" i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923D46-E3FA-42F6-B0F3-509510B2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032"/>
            <a:ext cx="10515600" cy="4864231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329BAE-43E6-4E26-9784-DB8FB835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42" y="1348032"/>
            <a:ext cx="8533328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40E98A-081E-4853-8C0A-3585B371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2335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Villa dei Misteri, Pompei: affreschi I sec. a. C.</a:t>
            </a:r>
          </a:p>
        </p:txBody>
      </p:sp>
      <p:pic>
        <p:nvPicPr>
          <p:cNvPr id="1026" name="Picture 2" descr="VIII scena Misteri">
            <a:extLst>
              <a:ext uri="{FF2B5EF4-FFF2-40B4-BE49-F238E27FC236}">
                <a16:creationId xmlns:a16="http://schemas.microsoft.com/office/drawing/2014/main" id="{634A5082-B483-4D94-B020-86535C3935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4" y="1073681"/>
            <a:ext cx="4547892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I scena Misteri">
            <a:extLst>
              <a:ext uri="{FF2B5EF4-FFF2-40B4-BE49-F238E27FC236}">
                <a16:creationId xmlns:a16="http://schemas.microsoft.com/office/drawing/2014/main" id="{096874F7-3308-47A9-90A0-07A8C0D3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64" y="1109681"/>
            <a:ext cx="4402923" cy="56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383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BF23F-69AE-47A6-9118-081461B0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59" y="365125"/>
            <a:ext cx="10524241" cy="766091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Cubicolo con scena erotica - Mosaico a medaglione 350 d.C.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Villa del Casale, Piazza Armerina</a:t>
            </a:r>
            <a:r>
              <a:rPr lang="it-IT" sz="2000" b="1" dirty="0">
                <a:latin typeface="+mn-lt"/>
              </a:rPr>
              <a:t> (Enna)</a:t>
            </a:r>
            <a:r>
              <a:rPr lang="it-IT" sz="2400" b="1" dirty="0">
                <a:latin typeface="+mn-lt"/>
              </a:rPr>
              <a:t>   </a:t>
            </a:r>
          </a:p>
        </p:txBody>
      </p:sp>
      <p:pic>
        <p:nvPicPr>
          <p:cNvPr id="1030" name="Picture 6" descr="Cubicolo con scena Erotica mosaici del 350 d.C. circa - Pi ...">
            <a:extLst>
              <a:ext uri="{FF2B5EF4-FFF2-40B4-BE49-F238E27FC236}">
                <a16:creationId xmlns:a16="http://schemas.microsoft.com/office/drawing/2014/main" id="{69414190-7A4A-4294-A0F1-0630110403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21" y="1131216"/>
            <a:ext cx="7354516" cy="5796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75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731D5E-3EC2-4DCA-AA87-68064CEA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41" y="348792"/>
            <a:ext cx="10495960" cy="83898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latin typeface="+mn-lt"/>
              </a:rPr>
              <a:t>Scena erotica - </a:t>
            </a:r>
            <a:r>
              <a:rPr lang="it-IT" sz="2400" b="1" dirty="0">
                <a:latin typeface="+mn-lt"/>
              </a:rPr>
              <a:t>Casa del Centenario, Pompei 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Affresco del cubicolo - Età augustea</a:t>
            </a:r>
            <a:br>
              <a:rPr lang="it-IT" sz="2400" b="1" dirty="0">
                <a:latin typeface="+mn-lt"/>
              </a:rPr>
            </a:br>
            <a:endParaRPr lang="it-IT" sz="2400" b="1" dirty="0">
              <a:latin typeface="+mn-lt"/>
            </a:endParaRPr>
          </a:p>
        </p:txBody>
      </p:sp>
      <p:pic>
        <p:nvPicPr>
          <p:cNvPr id="1026" name="Picture 2" descr="Scena erotica. Casa del Centenario.">
            <a:extLst>
              <a:ext uri="{FF2B5EF4-FFF2-40B4-BE49-F238E27FC236}">
                <a16:creationId xmlns:a16="http://schemas.microsoft.com/office/drawing/2014/main" id="{EB69F448-0EF2-44F0-AA02-71C46C8314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36" y="1187450"/>
            <a:ext cx="7825003" cy="5165725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68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16EF63-295B-4F61-A661-27089B23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39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i="1" dirty="0">
                <a:latin typeface="+mn-lt"/>
              </a:rPr>
              <a:t>Satiro e Menade</a:t>
            </a:r>
            <a:r>
              <a:rPr lang="it-IT" sz="2800" b="1" dirty="0">
                <a:latin typeface="+mn-lt"/>
              </a:rPr>
              <a:t>: </a:t>
            </a:r>
            <a:r>
              <a:rPr lang="it-IT" sz="2400" b="1" dirty="0">
                <a:latin typeface="+mn-lt"/>
              </a:rPr>
              <a:t>affresco I sec. a. C.- Casa degli Epigrammi,  Pompei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Museo archeologico, Napoli</a:t>
            </a:r>
            <a:endParaRPr lang="it-IT" sz="2800" b="1" dirty="0">
              <a:latin typeface="+mn-lt"/>
            </a:endParaRPr>
          </a:p>
        </p:txBody>
      </p:sp>
      <p:pic>
        <p:nvPicPr>
          <p:cNvPr id="1026" name="Picture 2" descr="Fresco Pompeya. Casa de los Epigramas. 70x51cm Replica de cuadros">
            <a:extLst>
              <a:ext uri="{FF2B5EF4-FFF2-40B4-BE49-F238E27FC236}">
                <a16:creationId xmlns:a16="http://schemas.microsoft.com/office/drawing/2014/main" id="{BB1422BF-31C5-4764-9A34-E5BC011CF7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15" y="1170000"/>
            <a:ext cx="4130790" cy="5688000"/>
          </a:xfrm>
          <a:prstGeom prst="rect">
            <a:avLst/>
          </a:prstGeom>
          <a:noFill/>
          <a:effectLst>
            <a:glow rad="127000">
              <a:schemeClr val="accent3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AB24A3-BCA5-46DC-92F9-CA54035C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36" y="394309"/>
            <a:ext cx="10449128" cy="81192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Jacques Prévert: </a:t>
            </a:r>
            <a:r>
              <a:rPr lang="fr-FR" sz="2400" b="1" i="1" dirty="0">
                <a:latin typeface="+mn-lt"/>
              </a:rPr>
              <a:t>Paroles</a:t>
            </a:r>
            <a:r>
              <a:rPr lang="fr-FR" sz="2400" b="1" dirty="0">
                <a:latin typeface="+mn-lt"/>
              </a:rPr>
              <a:t>,</a:t>
            </a:r>
            <a:r>
              <a:rPr lang="it-IT" sz="2400" b="1" dirty="0">
                <a:latin typeface="+mn-lt"/>
              </a:rPr>
              <a:t> </a:t>
            </a:r>
            <a:r>
              <a:rPr lang="it-IT" sz="2000" b="1" dirty="0">
                <a:latin typeface="+mn-lt"/>
              </a:rPr>
              <a:t>1946</a:t>
            </a:r>
            <a:r>
              <a:rPr lang="it-IT" sz="2400" b="1" dirty="0">
                <a:latin typeface="+mn-lt"/>
              </a:rPr>
              <a:t>. </a:t>
            </a:r>
            <a:r>
              <a:rPr lang="it-IT" sz="2000" b="1" dirty="0">
                <a:latin typeface="+mn-lt"/>
              </a:rPr>
              <a:t>Copertina di Prévert e </a:t>
            </a:r>
            <a:r>
              <a:rPr lang="it-IT" sz="1000" b="0" i="0" dirty="0">
                <a:solidFill>
                  <a:srgbClr val="212124"/>
                </a:solidFill>
                <a:effectLst/>
                <a:latin typeface="Proxima Nova"/>
              </a:rPr>
              <a:t> </a:t>
            </a:r>
            <a:r>
              <a:rPr lang="it-IT" sz="2000" b="1" i="0" dirty="0">
                <a:solidFill>
                  <a:srgbClr val="212124"/>
                </a:solidFill>
                <a:effectLst/>
                <a:latin typeface="+mn-lt"/>
              </a:rPr>
              <a:t>Brassaï</a:t>
            </a:r>
            <a:endParaRPr lang="it-IT" sz="2000" b="1" dirty="0">
              <a:latin typeface="+mn-lt"/>
            </a:endParaRPr>
          </a:p>
        </p:txBody>
      </p:sp>
      <p:pic>
        <p:nvPicPr>
          <p:cNvPr id="1026" name="Picture 2" descr="Jacques Prévert. Paroles. Le Calligraphe. 1946. Dédicacé.">
            <a:extLst>
              <a:ext uri="{FF2B5EF4-FFF2-40B4-BE49-F238E27FC236}">
                <a16:creationId xmlns:a16="http://schemas.microsoft.com/office/drawing/2014/main" id="{738EEFB8-BEAD-44D1-80E9-42DE379377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65" y="1062000"/>
            <a:ext cx="6199785" cy="5796000"/>
          </a:xfrm>
          <a:prstGeom prst="rect">
            <a:avLst/>
          </a:prstGeom>
          <a:noFill/>
          <a:effectLst>
            <a:glow rad="127000">
              <a:schemeClr val="bg2">
                <a:lumMod val="1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7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E81113-F7AB-4E59-A907-6ABB5756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54" y="365125"/>
            <a:ext cx="10420546" cy="784945"/>
          </a:xfrm>
        </p:spPr>
        <p:txBody>
          <a:bodyPr>
            <a:normAutofit/>
          </a:bodyPr>
          <a:lstStyle/>
          <a:p>
            <a:pPr algn="ctr"/>
            <a:r>
              <a:rPr lang="it-IT" sz="2400" b="1" i="1" dirty="0">
                <a:solidFill>
                  <a:srgbClr val="202122"/>
                </a:solidFill>
                <a:effectLst/>
                <a:latin typeface="+mn-lt"/>
              </a:rPr>
              <a:t>Apollo che suona la lira</a:t>
            </a:r>
            <a:r>
              <a:rPr lang="it-IT" sz="2400" b="1" i="0" dirty="0">
                <a:solidFill>
                  <a:srgbClr val="202122"/>
                </a:solidFill>
                <a:effectLst/>
                <a:latin typeface="+mn-lt"/>
              </a:rPr>
              <a:t>, pittura vascolare greca, ca. 460 a.C</a:t>
            </a:r>
            <a:r>
              <a:rPr lang="it-IT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it-IT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400" b="1" i="0" dirty="0">
                <a:solidFill>
                  <a:srgbClr val="202122"/>
                </a:solidFill>
                <a:effectLst/>
                <a:latin typeface="+mn-lt"/>
              </a:rPr>
              <a:t>Museo di Delfi</a:t>
            </a:r>
            <a:endParaRPr lang="it-IT" sz="2400" b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A4FEFF-D17A-4C34-AE0F-23CAB88A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17123" y="92750"/>
            <a:ext cx="10627150" cy="5292000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64739C-4E10-4F28-90F2-4CBFFBE9C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64" y="1342981"/>
            <a:ext cx="5390049" cy="5292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2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E383FC-8807-4F86-9B13-4C3E94C1A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938" y="365126"/>
            <a:ext cx="12723876" cy="794372"/>
          </a:xfrm>
        </p:spPr>
        <p:txBody>
          <a:bodyPr>
            <a:normAutofit fontScale="90000"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it-IT" sz="2400" b="1" dirty="0">
                <a:latin typeface="+mn-lt"/>
              </a:rPr>
              <a:t>Aulo = tubo di canna, legno, metallo, osso, avorio con un’imboccatura in cui s’insufflava l’aria per produrre suoni grazie alla vibrazione dell’ancia.</a:t>
            </a:r>
            <a:br>
              <a:rPr lang="it-IT" sz="2400" b="1" dirty="0">
                <a:latin typeface="+mn-lt"/>
              </a:rPr>
            </a:br>
            <a:r>
              <a:rPr lang="it-IT" sz="2400" b="1" i="1" dirty="0">
                <a:latin typeface="+mn-lt"/>
              </a:rPr>
              <a:t>Suonatore di aulo</a:t>
            </a:r>
            <a:r>
              <a:rPr lang="it-IT" sz="2400" b="1" dirty="0">
                <a:latin typeface="+mn-lt"/>
              </a:rPr>
              <a:t> – Tomba dei Leopardi, Tarquinia V sec. a. C.</a:t>
            </a:r>
            <a:br>
              <a:rPr lang="it-IT" sz="2400" b="1" dirty="0">
                <a:latin typeface="+mn-lt"/>
              </a:rPr>
            </a:br>
            <a:r>
              <a:rPr lang="it-IT" sz="2400" b="1" i="1" dirty="0">
                <a:latin typeface="+mn-lt"/>
              </a:rPr>
              <a:t>Ragazzo che suona l’aulo</a:t>
            </a:r>
            <a:r>
              <a:rPr lang="it-IT" sz="2400" b="1" dirty="0">
                <a:latin typeface="+mn-lt"/>
              </a:rPr>
              <a:t> – Coppa attica 450 a.C.  Museo del Louvre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1E4E3D-F492-40D8-9052-7619415A6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32389" y="4464996"/>
            <a:ext cx="10437478" cy="2808564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 descr="Fototeca Gilardi &gt; Foto FTT11186: SUONATORE DI AULOS">
            <a:extLst>
              <a:ext uri="{FF2B5EF4-FFF2-40B4-BE49-F238E27FC236}">
                <a16:creationId xmlns:a16="http://schemas.microsoft.com/office/drawing/2014/main" id="{8203742F-9B04-487D-8692-CE88DEB7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57" y="1653835"/>
            <a:ext cx="4005449" cy="4968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e illustrativa dell'articolo Aulos (strumento)">
            <a:extLst>
              <a:ext uri="{FF2B5EF4-FFF2-40B4-BE49-F238E27FC236}">
                <a16:creationId xmlns:a16="http://schemas.microsoft.com/office/drawing/2014/main" id="{ABC6D2E8-F03E-428D-917F-B48BBDD4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58" y="1761835"/>
            <a:ext cx="4375585" cy="4860000"/>
          </a:xfrm>
          <a:prstGeom prst="rect">
            <a:avLst/>
          </a:prstGeom>
          <a:noFill/>
          <a:effectLst>
            <a:glow rad="127000">
              <a:schemeClr val="accent4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9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69B711-4F43-4341-B8FE-42826E59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23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i="1" dirty="0">
                <a:latin typeface="+mn-lt"/>
              </a:rPr>
              <a:t>Eros (</a:t>
            </a:r>
            <a:r>
              <a:rPr lang="it-IT" sz="22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</a:rPr>
              <a:t> </a:t>
            </a:r>
            <a:r>
              <a:rPr lang="it-IT" sz="22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</a:rPr>
              <a:t>Ἔρως)</a:t>
            </a:r>
            <a:r>
              <a:rPr lang="it-IT" sz="2200" b="1" i="1" dirty="0">
                <a:latin typeface="+mn-lt"/>
              </a:rPr>
              <a:t> </a:t>
            </a:r>
            <a:r>
              <a:rPr lang="it-IT" sz="2400" b="1" i="1" dirty="0">
                <a:latin typeface="+mn-lt"/>
              </a:rPr>
              <a:t>incorda l’arco. </a:t>
            </a:r>
            <a:r>
              <a:rPr lang="it-IT" sz="2400" b="1" dirty="0">
                <a:latin typeface="+mn-lt"/>
              </a:rPr>
              <a:t>Statua in marmo bianco di Pario h 1.23 m  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Musei Capitolini, Roma 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(copia romana del I sec a.C. da un originale di Lisippo del 350 - 330 a.C.) </a:t>
            </a:r>
            <a:br>
              <a:rPr lang="it-IT" sz="2400" b="1" dirty="0">
                <a:latin typeface="+mn-lt"/>
              </a:rPr>
            </a:br>
            <a:endParaRPr lang="it-IT" sz="2400" b="1" dirty="0"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D154A8-3FD5-4D30-A579-234E5A3CA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62" y="1259565"/>
            <a:ext cx="3492417" cy="536400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CF94F7-E25B-4662-9AAE-3A965B58ACDE}"/>
              </a:ext>
            </a:extLst>
          </p:cNvPr>
          <p:cNvSpPr txBox="1"/>
          <p:nvPr/>
        </p:nvSpPr>
        <p:spPr>
          <a:xfrm>
            <a:off x="6025514" y="3324986"/>
            <a:ext cx="3492417" cy="1233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la-Latn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Graecia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capta f</a:t>
            </a:r>
            <a:r>
              <a:rPr lang="la-Latn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erum victorem cepit 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la-Latn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artes intulit agresti Latio</a:t>
            </a:r>
            <a:r>
              <a:rPr lang="fr-F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(Orazio Epistole II, v. 156)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99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090842-5282-4630-8122-1021D7A4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28" y="386499"/>
            <a:ext cx="11202352" cy="81098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i="1" dirty="0">
                <a:latin typeface="+mn-lt"/>
              </a:rPr>
              <a:t>Eros Farnes</a:t>
            </a:r>
            <a:r>
              <a:rPr lang="it-IT" sz="2200" b="1" i="1" dirty="0">
                <a:latin typeface="+mn-lt"/>
              </a:rPr>
              <a:t>e - C</a:t>
            </a:r>
            <a:r>
              <a:rPr lang="it-IT" sz="2200" b="1" dirty="0">
                <a:latin typeface="+mn-lt"/>
              </a:rPr>
              <a:t>opia romana del II sec. d.C. dell’Eros di Tespie di Prassitele (IV sec. a.C.) </a:t>
            </a:r>
            <a:r>
              <a:rPr lang="it-IT" sz="2400" b="1" dirty="0">
                <a:latin typeface="+mn-lt"/>
              </a:rPr>
              <a:t>   </a:t>
            </a:r>
            <a:br>
              <a:rPr lang="it-IT" sz="2400" b="1" dirty="0">
                <a:latin typeface="+mn-lt"/>
              </a:rPr>
            </a:br>
            <a:r>
              <a:rPr lang="it-IT" sz="2200" b="1" dirty="0">
                <a:latin typeface="+mn-lt"/>
              </a:rPr>
              <a:t>Marmo  h 1,65 m - Collezione Farnese  Museo Archeologico Nazionale, Napoli</a:t>
            </a:r>
            <a:br>
              <a:rPr lang="it-IT" sz="2400" b="1" dirty="0">
                <a:latin typeface="+mn-lt"/>
              </a:rPr>
            </a:br>
            <a:endParaRPr lang="it-IT" sz="2400" b="1" i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DC5DE-B5EE-48F4-89E9-8A388C6BB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21437" y="1646647"/>
            <a:ext cx="10515600" cy="36000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0E1728-6015-4AED-8224-4993C14D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13" y="1621411"/>
            <a:ext cx="16996" cy="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7E6A97B-5B96-47AF-BB93-168B9634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61" y="1050587"/>
            <a:ext cx="3792000" cy="5688000"/>
          </a:xfrm>
          <a:prstGeom prst="rect">
            <a:avLst/>
          </a:prstGeom>
          <a:noFill/>
          <a:effectLst>
            <a:glow rad="127000">
              <a:schemeClr val="bg2">
                <a:lumMod val="2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C8C42C4-7392-47FE-917D-5211598C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58" y="1500587"/>
            <a:ext cx="3192000" cy="4788000"/>
          </a:xfrm>
          <a:prstGeom prst="rect">
            <a:avLst/>
          </a:prstGeom>
          <a:noFill/>
          <a:effectLst>
            <a:glow rad="127000">
              <a:schemeClr val="bg2">
                <a:lumMod val="2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69CA30-6AC8-48D3-9F92-C78FCFCE1B1D}"/>
              </a:ext>
            </a:extLst>
          </p:cNvPr>
          <p:cNvSpPr txBox="1"/>
          <p:nvPr/>
        </p:nvSpPr>
        <p:spPr>
          <a:xfrm flipH="1">
            <a:off x="9719033" y="4594311"/>
            <a:ext cx="36886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1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81DB2-E338-48F6-967C-E9231C0D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8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latin typeface="+mn-lt"/>
              </a:rPr>
              <a:t>Piero Della Francesca </a:t>
            </a:r>
            <a:r>
              <a:rPr lang="it-IT" sz="2000" b="1" dirty="0">
                <a:latin typeface="+mn-lt"/>
              </a:rPr>
              <a:t>(</a:t>
            </a:r>
            <a:r>
              <a:rPr lang="it-IT" sz="2200" b="1" dirty="0">
                <a:latin typeface="+mn-lt"/>
              </a:rPr>
              <a:t>1412-1492</a:t>
            </a:r>
            <a:r>
              <a:rPr lang="it-IT" sz="2000" b="1" dirty="0">
                <a:latin typeface="+mn-lt"/>
              </a:rPr>
              <a:t>): </a:t>
            </a:r>
            <a:r>
              <a:rPr lang="it-IT" sz="2400" b="1" i="1" dirty="0">
                <a:latin typeface="+mn-lt"/>
              </a:rPr>
              <a:t>Cupido bendato </a:t>
            </a:r>
            <a:r>
              <a:rPr lang="it-IT" sz="2200" b="1" i="1" dirty="0">
                <a:latin typeface="+mn-lt"/>
              </a:rPr>
              <a:t>1453-1466</a:t>
            </a:r>
            <a:br>
              <a:rPr lang="it-IT" sz="2400" b="1" i="1" dirty="0">
                <a:latin typeface="+mn-lt"/>
              </a:rPr>
            </a:br>
            <a:r>
              <a:rPr lang="it-IT" sz="2400" b="1" i="1" dirty="0">
                <a:latin typeface="+mn-lt"/>
              </a:rPr>
              <a:t>Affresco - Basilica di san Francesco, Arezzo</a:t>
            </a:r>
            <a:r>
              <a:rPr lang="it-IT" sz="2800" b="1" dirty="0">
                <a:latin typeface="+mn-lt"/>
              </a:rPr>
              <a:t> </a:t>
            </a:r>
            <a:r>
              <a:rPr lang="it-IT" sz="2200" b="1" dirty="0">
                <a:latin typeface="+mn-lt"/>
              </a:rPr>
              <a:t>(coro, pilastro sinistro)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F2C66C-9EBB-4C98-A8E7-7AB5927D3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63219" y="1451728"/>
            <a:ext cx="10515600" cy="4923198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1028" name="Picture 4" descr="Cupido (Piero della Francesca) - Wikipedia">
            <a:extLst>
              <a:ext uri="{FF2B5EF4-FFF2-40B4-BE49-F238E27FC236}">
                <a16:creationId xmlns:a16="http://schemas.microsoft.com/office/drawing/2014/main" id="{8D44FA6A-7DE8-4E42-976F-09418487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236" y="1339327"/>
            <a:ext cx="3280004" cy="5148000"/>
          </a:xfrm>
          <a:prstGeom prst="rect">
            <a:avLst/>
          </a:prstGeom>
          <a:noFill/>
          <a:effectLst>
            <a:glow rad="127000">
              <a:schemeClr val="bg2">
                <a:lumMod val="1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B5DEFA8-B4FE-4589-9E68-D935B9E5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37" y="1416526"/>
            <a:ext cx="2274816" cy="5076000"/>
          </a:xfrm>
          <a:prstGeom prst="rect">
            <a:avLst/>
          </a:prstGeom>
          <a:noFill/>
          <a:effectLst>
            <a:glow rad="127000">
              <a:schemeClr val="accent4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2850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1294</Words>
  <Application>Microsoft Office PowerPoint</Application>
  <PresentationFormat>Widescreen</PresentationFormat>
  <Paragraphs>72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inherit</vt:lpstr>
      <vt:lpstr>Open Sans</vt:lpstr>
      <vt:lpstr>Overpass</vt:lpstr>
      <vt:lpstr>Proxima Nova</vt:lpstr>
      <vt:lpstr>Times New Roman</vt:lpstr>
      <vt:lpstr>Wingdings</vt:lpstr>
      <vt:lpstr>Tema di Office</vt:lpstr>
      <vt:lpstr>Francesco FURINI (Firenze 1603 – 1646): La Poesia e la Pittura, 1626   Olio su tela  (cm180 x 143) - Palazzo Pitti, Firenze</vt:lpstr>
      <vt:lpstr>L’atto pittorico fa ciò che senza parole si può fare, evocare tutto e non dire niente, introdurre significati senza aderire in particolare a nessuno, fornire un interrogativo aperto senza rispondere. </vt:lpstr>
      <vt:lpstr>1. Questo amore…</vt:lpstr>
      <vt:lpstr>Jacques Prévert: Paroles, 1946. Copertina di Prévert e  Brassaï</vt:lpstr>
      <vt:lpstr>Apollo che suona la lira, pittura vascolare greca, ca. 460 a.C. Museo di Delfi</vt:lpstr>
      <vt:lpstr>Aulo = tubo di canna, legno, metallo, osso, avorio con un’imboccatura in cui s’insufflava l’aria per produrre suoni grazie alla vibrazione dell’ancia. Suonatore di aulo – Tomba dei Leopardi, Tarquinia V sec. a. C. Ragazzo che suona l’aulo – Coppa attica 450 a.C.  Museo del Louvre</vt:lpstr>
      <vt:lpstr>Eros ( Ἔρως) incorda l’arco. Statua in marmo bianco di Pario h 1.23 m   Musei Capitolini, Roma  (copia romana del I sec a.C. da un originale di Lisippo del 350 - 330 a.C.)  </vt:lpstr>
      <vt:lpstr>Eros Farnese - Copia romana del II sec. d.C. dell’Eros di Tespie di Prassitele (IV sec. a.C.)     Marmo  h 1,65 m - Collezione Farnese  Museo Archeologico Nazionale, Napoli </vt:lpstr>
      <vt:lpstr>Piero Della Francesca (1412-1492): Cupido bendato 1453-1466 Affresco - Basilica di san Francesco, Arezzo (coro, pilastro sinistro)</vt:lpstr>
      <vt:lpstr>Michelangelo MERISI detto CARAVAGGIO (1517-1610): Amor vincit omnia,1602-03 olio su tela  cm 156 x 113 - Gemäldegalerie, Berlino </vt:lpstr>
      <vt:lpstr>Presentazione standard di PowerPoint</vt:lpstr>
      <vt:lpstr>William Adolphe BOUGUEREAU (1825-1905): L’amour mouillé (Cupidon)1891                        olio su tela cm 155,5 x 84,5 - Musée des Beaux-Arts, La Rochelle</vt:lpstr>
      <vt:lpstr>Il  trono d’oro di Tutankhamon: Tutankhamon e Ankhesanamon 1330 a.C. Legno intagliato, lamine d’oro e d’argento, pietre dure, smalti colorati, ceramica - h cm 102   Museo Egizio del Cairo</vt:lpstr>
      <vt:lpstr>Coperchio di una cassa ritrovata nella tomba di Tutankhamon </vt:lpstr>
      <vt:lpstr>Il sarcofago degli sposi (Cerveteri) 530 - 520 a.C. Terracotta - h cm 140 l cm 220 - Museo Nazionale Etrusco di Villa Giulia, Roma </vt:lpstr>
      <vt:lpstr>Arte etrusca: L’urna degli sposi I sec. a. C.  Terracotta - Museo Etrusco Marco Guarnacci, Volterra</vt:lpstr>
      <vt:lpstr>Presentazione standard di PowerPoint</vt:lpstr>
      <vt:lpstr>Pierre-Auguste RENOIR (1841- 1919): Dance à Bougival, 1883 olio su tela  98 x 181 cm – Museum of Fine Arts, Boston (USA)</vt:lpstr>
      <vt:lpstr>Arturo FALDI (1856- 1911): Luna di miele 1892 olio su tela cm 52,5 x 70 – Museo civico d’arte antica, Torino </vt:lpstr>
      <vt:lpstr>Fernando BOTERO ANGULO (1932- 2023): Pic Nic, 2001 olio su tela - cm 165 x 113</vt:lpstr>
      <vt:lpstr>Jakub SCHIKANEDER (1855-1924): A street corner in Prague 1900 ca. olio su tela cm 105 x 84 – collezione privata</vt:lpstr>
      <vt:lpstr>Edvard MUNCH (1864-1944) : Amore e dolore (Vampire) 1895 olio su tela - 77 x 98 cm  Museo Munch, Oslo </vt:lpstr>
      <vt:lpstr>EDWARD HOPPER (1882- 1967): Hotel by Railroad, 1952 olio su tela  cm  101 x 79 - Hirshhorn Museum and Sculpture Garden, Washington </vt:lpstr>
      <vt:lpstr>Frederick William BURTON (1816-1900):The Meeting on the Turret Stairs (Hellelil and Hildebrand)  Incontro sulle scale della torre" (1864) – Acquerello e tempera su carta -  National Gallery of Ireland </vt:lpstr>
      <vt:lpstr>Constantin Brâncuşi (1876 – 1957): Il bacio (Sărutul) 1916 scultura in calcare - cm 58.4 x 33.7 x 25.4 . Philadelphia, Museum of Art </vt:lpstr>
      <vt:lpstr>2. L’ Arte di amare  </vt:lpstr>
      <vt:lpstr>Eugène DELACROIX (1798-1863): Ovidio tra gli Sciti, 1862 olio su tela  cm 32 x 50 -  Metropolitan Museum of Art, New York</vt:lpstr>
      <vt:lpstr>Roma, Teatro di Pompeo 61-55 a. C. - Ricostruzione</vt:lpstr>
      <vt:lpstr>Teatro greco, Siracusa - Teatro romano di Aspendos (Turchia)</vt:lpstr>
      <vt:lpstr> Il Circo Massimo – ricostruzioni grafiche </vt:lpstr>
      <vt:lpstr> Vasi greci a figure rosse: Scene di banchetto,  V-IV secolo a.C. Museo Archeologico Nazionale, Napoli - Vienna, Kunsthistorisches Museum</vt:lpstr>
      <vt:lpstr>Affresco con scena di banchetto:  Ercolano, Casa del Genio  I secolo d. C.</vt:lpstr>
      <vt:lpstr>Quinto Orazio Flacco (65-8 a. C.)  Satire libro I</vt:lpstr>
      <vt:lpstr>Ritratti di donne dell’antica Roma</vt:lpstr>
      <vt:lpstr>La toilette della matrona romana. Terme di Sidi Ghrib Mosaico - Museo nazionale di Cartagine (Tunisia)</vt:lpstr>
      <vt:lpstr>Villa dei Misteri, Pompei: affreschi I sec. a. C.</vt:lpstr>
      <vt:lpstr>Cubicolo con scena erotica - Mosaico a medaglione 350 d.C. Villa del Casale, Piazza Armerina (Enna)   </vt:lpstr>
      <vt:lpstr>Scena erotica - Casa del Centenario, Pompei  Affresco del cubicolo - Età augustea </vt:lpstr>
      <vt:lpstr>Satiro e Menade: affresco I sec. a. C.- Casa degli Epigrammi,  Pompei Museo archeologico, Napoli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Francesco FURINI (Firenze 1603 – 1646): La Poesia e la Pittura, 1626   Olio su tela  (cm180 x 143) - Palazzo Pitti, Firenze</dc:title>
  <dc:creator>Ines Son</dc:creator>
  <cp:lastModifiedBy>Ines Son</cp:lastModifiedBy>
  <cp:revision>23</cp:revision>
  <dcterms:created xsi:type="dcterms:W3CDTF">2024-10-09T11:15:38Z</dcterms:created>
  <dcterms:modified xsi:type="dcterms:W3CDTF">2024-10-09T11:33:42Z</dcterms:modified>
</cp:coreProperties>
</file>