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5" r:id="rId2"/>
    <p:sldId id="558" r:id="rId3"/>
    <p:sldId id="412" r:id="rId4"/>
    <p:sldId id="595" r:id="rId5"/>
    <p:sldId id="566" r:id="rId6"/>
    <p:sldId id="565" r:id="rId7"/>
    <p:sldId id="509" r:id="rId8"/>
    <p:sldId id="413" r:id="rId9"/>
    <p:sldId id="414" r:id="rId10"/>
    <p:sldId id="511" r:id="rId11"/>
    <p:sldId id="510" r:id="rId12"/>
    <p:sldId id="559" r:id="rId13"/>
    <p:sldId id="560" r:id="rId14"/>
    <p:sldId id="600" r:id="rId15"/>
    <p:sldId id="596" r:id="rId16"/>
    <p:sldId id="563" r:id="rId17"/>
    <p:sldId id="424" r:id="rId18"/>
    <p:sldId id="416" r:id="rId19"/>
    <p:sldId id="423" r:id="rId20"/>
    <p:sldId id="620" r:id="rId21"/>
    <p:sldId id="619" r:id="rId22"/>
    <p:sldId id="621" r:id="rId23"/>
    <p:sldId id="622" r:id="rId24"/>
    <p:sldId id="623" r:id="rId25"/>
    <p:sldId id="625" r:id="rId26"/>
    <p:sldId id="597" r:id="rId27"/>
    <p:sldId id="627" r:id="rId28"/>
    <p:sldId id="598" r:id="rId29"/>
    <p:sldId id="599" r:id="rId30"/>
    <p:sldId id="513" r:id="rId31"/>
    <p:sldId id="626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276B1-31BE-45FD-8368-271E57B26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B9F779-7DB9-4907-B88D-F87674DF2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AEC9DD-BF12-4996-942C-D641A2AE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ABBC-7781-4907-B183-1C7A1034267C}" type="datetimeFigureOut">
              <a:rPr lang="it-IT" smtClean="0"/>
              <a:t>15/10/2024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30305F-1E5A-4B0A-883E-C94A6170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94B5F7-14BC-4457-8A1B-F030218C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FDB0-B94C-4543-8D3E-4C4CC7C54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08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1DA0BB-7582-4AE8-AE6B-370A4CB3F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AE4A375-06F6-47A4-ACE8-ACFE4D46C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2E4E05-AD13-41C5-B974-A5319403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ABBC-7781-4907-B183-1C7A1034267C}" type="datetimeFigureOut">
              <a:rPr lang="it-IT" smtClean="0"/>
              <a:t>15/10/2024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DC377B-4DEB-4BAE-B2D3-6BC1EBF15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898A20-D058-4BFF-B2BC-9BD38093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FDB0-B94C-4543-8D3E-4C4CC7C54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50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0A2A329-4BB5-4FFB-8CC6-310C06B2A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AC1578-7F55-4D1A-8A56-8E39DC435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D729BD-1DBA-48D3-A491-CC2D5D03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ABBC-7781-4907-B183-1C7A1034267C}" type="datetimeFigureOut">
              <a:rPr lang="it-IT" smtClean="0"/>
              <a:t>15/10/2024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E14E3E-AF49-49AD-9BB0-DCA62B95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DB26C1-8EA8-401D-86FC-B40C6A39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FDB0-B94C-4543-8D3E-4C4CC7C54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05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839DF0-9CC1-4A38-9EF6-732D11CA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89C8C9-0EC4-4D46-8472-B86B5A344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B52160-F286-482A-8F94-88CC5A37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ABBC-7781-4907-B183-1C7A1034267C}" type="datetimeFigureOut">
              <a:rPr lang="it-IT" smtClean="0"/>
              <a:t>15/10/2024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F72E9B-CE4C-47C4-8709-45AE7CB8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1EA1FC-FAD0-4BE4-9A89-0DEAB15A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FDB0-B94C-4543-8D3E-4C4CC7C54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81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F9338-2EE9-4D87-A001-4DD6C2F1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9CD70F-6D13-48B1-87F8-6FE9B1595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F70369-8478-4F22-B789-7902A9BF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ABBC-7781-4907-B183-1C7A1034267C}" type="datetimeFigureOut">
              <a:rPr lang="it-IT" smtClean="0"/>
              <a:t>15/10/2024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A18203-A7A1-4D7C-B5CD-9039FE1D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AF9CE5-A117-453B-8651-847AE3F7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FDB0-B94C-4543-8D3E-4C4CC7C54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69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F78DD7-0004-4BDB-8228-2CC1844B6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BD5014-079B-4138-B933-124225385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4706F8-4D37-4D00-BAD2-C80682CE8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4EABCC-AD0F-4C84-A0A4-55A32A39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ABBC-7781-4907-B183-1C7A1034267C}" type="datetimeFigureOut">
              <a:rPr lang="it-IT" smtClean="0"/>
              <a:t>15/10/2024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D0CD77-3EB2-4BB7-BF77-63F941FD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69FDEC-3BE5-4984-AF9C-1192CF03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FDB0-B94C-4543-8D3E-4C4CC7C54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8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BB9DF4-5396-401F-9E68-9D9A521C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66A9B4-67C2-4228-A788-33F748AC1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FFA08A-0251-4BB2-A162-EA86127DF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CE4FDA-912D-4839-89A5-08832C413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37B87A3-9138-46B3-8976-B56529F07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A38C3E8-6D30-483F-89C2-D16EC05F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ABBC-7781-4907-B183-1C7A1034267C}" type="datetimeFigureOut">
              <a:rPr lang="it-IT" smtClean="0"/>
              <a:t>15/10/2024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FECB472-8B4F-4B8F-BD1D-C4F01290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EF34358-F804-47ED-968E-121E8C2D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FDB0-B94C-4543-8D3E-4C4CC7C54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93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B4D4C-A349-4196-94E6-4F5804FD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95510A3-1A52-48E7-B374-43D0F8B5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ABBC-7781-4907-B183-1C7A1034267C}" type="datetimeFigureOut">
              <a:rPr lang="it-IT" smtClean="0"/>
              <a:t>15/10/2024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002C00-9496-40D2-A00D-9954C6BD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DC29A1-8843-46F1-A4BB-D6A75977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FDB0-B94C-4543-8D3E-4C4CC7C54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91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D16253-69E5-478A-B80F-C4B9744B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ABBC-7781-4907-B183-1C7A1034267C}" type="datetimeFigureOut">
              <a:rPr lang="it-IT" smtClean="0"/>
              <a:t>15/10/2024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2076E3-3C20-4B8C-9173-1618A673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1E6D45-7EB1-4FC1-B46E-9F9397C5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FDB0-B94C-4543-8D3E-4C4CC7C54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42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F8C009-8714-407E-A3A5-E9D545D9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E74518-0C27-4476-B688-73DA0D24E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14FF40-A509-4815-B265-F2513064B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ADC112-C03D-4584-8696-CDBF745F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ABBC-7781-4907-B183-1C7A1034267C}" type="datetimeFigureOut">
              <a:rPr lang="it-IT" smtClean="0"/>
              <a:t>15/10/2024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F16493-4A69-420F-A78C-0067EBF8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ED8C3B-3020-4FC0-84D9-C73199B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FDB0-B94C-4543-8D3E-4C4CC7C54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36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533004-8C8D-46A3-99EF-40100A8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1F36867-83A0-41F2-8C3C-E5241EBAE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AB0E22-B1C4-4619-927D-6115783EF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4FFF56-DED1-4DA5-9600-912448F4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ABBC-7781-4907-B183-1C7A1034267C}" type="datetimeFigureOut">
              <a:rPr lang="it-IT" smtClean="0"/>
              <a:t>15/10/2024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EE4889-427A-4AC1-9F04-F6A98674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9C70E0-6D8E-4BAE-A0B8-91C7655E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FDB0-B94C-4543-8D3E-4C4CC7C54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7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860902C-4FDF-48BC-BE9F-6EC1FC29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607F62-2804-498E-8723-931E7B6BE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B4ECC5-674F-46BC-B8CB-8B373C781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ABBC-7781-4907-B183-1C7A1034267C}" type="datetimeFigureOut">
              <a:rPr lang="it-IT" smtClean="0"/>
              <a:t>15/10/2024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A99AC5-C53F-418C-8678-8F8FA0D58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B349C6-7288-4A6A-8A9C-907228FA2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FDB0-B94C-4543-8D3E-4C4CC7C54A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D5E4D8-572B-4549-B664-26EBAC22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199"/>
            <a:ext cx="10515600" cy="853127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+mn-lt"/>
              </a:rPr>
              <a:t>3. L’amore nel mito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53A55A-398D-43FC-AAEC-F5FBAB2B5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363"/>
            <a:ext cx="10515600" cy="561917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 </a:t>
            </a:r>
            <a:r>
              <a:rPr lang="it-IT" sz="2000" b="1" i="1" dirty="0"/>
              <a:t>Mito: dal greco mythos</a:t>
            </a:r>
            <a:r>
              <a:rPr lang="it-IT" sz="2000" b="1" i="1" dirty="0">
                <a:solidFill>
                  <a:srgbClr val="000000"/>
                </a:solidFill>
                <a:effectLst/>
              </a:rPr>
              <a:t> (</a:t>
            </a:r>
            <a:r>
              <a:rPr lang="el-GR" sz="2000" b="1" i="1" dirty="0">
                <a:effectLst/>
              </a:rPr>
              <a:t>μύθος</a:t>
            </a:r>
            <a:r>
              <a:rPr lang="it-IT" sz="2000" b="1" i="1" dirty="0">
                <a:effectLst/>
              </a:rPr>
              <a:t>)</a:t>
            </a:r>
            <a:r>
              <a:rPr lang="it-IT" sz="2000" b="1" i="1" dirty="0">
                <a:solidFill>
                  <a:srgbClr val="5D5D5D"/>
                </a:solidFill>
                <a:effectLst/>
              </a:rPr>
              <a:t> = </a:t>
            </a:r>
            <a:r>
              <a:rPr lang="it-IT" sz="2000" b="1" i="1" dirty="0">
                <a:effectLst/>
              </a:rPr>
              <a:t>parola, narrazione</a:t>
            </a:r>
            <a:endParaRPr lang="it-IT" sz="2000" b="1" i="0" dirty="0">
              <a:effectLst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0" dirty="0">
                <a:effectLst/>
              </a:rPr>
              <a:t>Il termine  </a:t>
            </a:r>
            <a:r>
              <a:rPr lang="it-IT" sz="2000" b="1" dirty="0"/>
              <a:t>è</a:t>
            </a:r>
            <a:r>
              <a:rPr lang="it-IT" sz="2000" b="1" i="0" dirty="0">
                <a:effectLst/>
              </a:rPr>
              <a:t> utilizzato, sin dall'antichità, per indicare un racconto fantastico, originatosi nella notte dei tempi (e quasi sempre tramandato oralmente) allo scopo di raccontare l’origine del mondo o fornire una spiegazione a fenomeni naturali, le cui cause erano sconosciute. Nel mito divinità ed eroi interagiscono con persone comuni talora dotate di caratteristiche eccezionali. </a:t>
            </a:r>
            <a:endParaRPr lang="it-IT" sz="2000" b="1" dirty="0"/>
          </a:p>
        </p:txBody>
      </p:sp>
      <p:pic>
        <p:nvPicPr>
          <p:cNvPr id="2050" name="Picture 2" descr="Il mito è il nostro specchio: guardandoci dentro, vediamo noi stessi |  Rizzoli Education">
            <a:extLst>
              <a:ext uri="{FF2B5EF4-FFF2-40B4-BE49-F238E27FC236}">
                <a16:creationId xmlns:a16="http://schemas.microsoft.com/office/drawing/2014/main" id="{AA4488BF-FF48-4BA1-9321-81A07E43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08" y="2742778"/>
            <a:ext cx="6352084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1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AD3B6D-9D3B-4723-915F-7E21CD48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972" y="103696"/>
            <a:ext cx="10369385" cy="106661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Benvenuto CELLINI </a:t>
            </a:r>
            <a:r>
              <a:rPr lang="it-IT" sz="2400" b="1" dirty="0">
                <a:latin typeface="+mn-lt"/>
              </a:rPr>
              <a:t>(1500 – 1571) : </a:t>
            </a:r>
            <a:r>
              <a:rPr lang="it-IT" sz="2400" b="1" i="1" dirty="0">
                <a:latin typeface="+mn-lt"/>
              </a:rPr>
              <a:t>Narciso </a:t>
            </a:r>
            <a:r>
              <a:rPr lang="it-IT" sz="2400" b="1" dirty="0">
                <a:latin typeface="+mn-lt"/>
              </a:rPr>
              <a:t>1548 - 1565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marmo – h cm 149, </a:t>
            </a:r>
            <a:r>
              <a:rPr lang="it-IT" sz="2400" b="1" i="0" dirty="0">
                <a:solidFill>
                  <a:srgbClr val="222222"/>
                </a:solidFill>
                <a:effectLst/>
                <a:latin typeface="+mn-lt"/>
              </a:rPr>
              <a:t>Museo Nazionale del Bargello Firenze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7C1354-B923-4F7F-8F88-480D136F8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88" y="1342416"/>
            <a:ext cx="10722612" cy="5515583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Wikioo.org – L'Enciclopedia delle Belle Arti - Pittura, Opere di Benvenuto Cellini - Narciso">
            <a:extLst>
              <a:ext uri="{FF2B5EF4-FFF2-40B4-BE49-F238E27FC236}">
                <a16:creationId xmlns:a16="http://schemas.microsoft.com/office/drawing/2014/main" id="{73FB41B3-68E8-479B-B719-0B74E2460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35" y="1170306"/>
            <a:ext cx="4182380" cy="5832000"/>
          </a:xfrm>
          <a:prstGeom prst="rect">
            <a:avLst/>
          </a:prstGeom>
          <a:noFill/>
          <a:effectLst>
            <a:glow rad="127000">
              <a:schemeClr val="bg1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9BFBD35-5836-4F55-8AD1-DB08B1C67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96" y="2523288"/>
            <a:ext cx="3552000" cy="2664000"/>
          </a:xfrm>
          <a:prstGeom prst="rect">
            <a:avLst/>
          </a:prstGeom>
          <a:effectLst>
            <a:glow rad="127000">
              <a:schemeClr val="accent3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2958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877090-59D6-41EB-A8BF-2323ED0C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76313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+mn-lt"/>
              </a:rPr>
              <a:t>John GIBSON </a:t>
            </a:r>
            <a:r>
              <a:rPr lang="it-IT" sz="2400" b="1" dirty="0">
                <a:latin typeface="+mn-lt"/>
              </a:rPr>
              <a:t>(1790 – 1866): </a:t>
            </a:r>
            <a:r>
              <a:rPr lang="it-IT" sz="2400" b="1" i="1" dirty="0">
                <a:latin typeface="+mn-lt"/>
              </a:rPr>
              <a:t>Narcissus,1838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marmo  cm 86 x 36 x 60 -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Royal Academy of Arts, London</a:t>
            </a:r>
            <a:endParaRPr lang="it-IT" sz="2400" b="1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A320EF-BDD7-4C6F-A282-FB52E6F7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28" y="1667264"/>
            <a:ext cx="1968000" cy="2160000"/>
          </a:xfrm>
          <a:prstGeom prst="rect">
            <a:avLst/>
          </a:prstGeom>
          <a:noFill/>
          <a:effectLst>
            <a:glow rad="127000">
              <a:schemeClr val="accent3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63AE1D9-7DA3-473C-8DFB-027CC3973E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7264"/>
            <a:ext cx="3863700" cy="4860000"/>
          </a:xfrm>
          <a:prstGeom prst="rect">
            <a:avLst/>
          </a:prstGeom>
          <a:noFill/>
          <a:effectLst>
            <a:glow rad="127000">
              <a:schemeClr val="accent3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010BEA7-9B98-4B56-AF89-1F73FD5F1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85" y="2468489"/>
            <a:ext cx="3810000" cy="3257550"/>
          </a:xfrm>
          <a:prstGeom prst="rect">
            <a:avLst/>
          </a:prstGeom>
          <a:noFill/>
          <a:effectLst>
            <a:glow rad="127000">
              <a:schemeClr val="accent3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5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AFC53-AA30-4B31-89F0-F5044268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i="1" dirty="0">
                <a:latin typeface="+mn-lt"/>
              </a:rPr>
              <a:t>Apollo e Dafne</a:t>
            </a:r>
            <a:r>
              <a:rPr lang="it-IT" sz="2400" b="1" dirty="0">
                <a:latin typeface="+mn-lt"/>
              </a:rPr>
              <a:t>. Affresco. Casa di Marco Lucrezio Frontone  </a:t>
            </a:r>
            <a:br>
              <a:rPr lang="it-IT" sz="2400" b="1" dirty="0">
                <a:latin typeface="+mn-lt"/>
              </a:rPr>
            </a:br>
            <a:r>
              <a:rPr lang="it-IT" sz="2400" b="1" dirty="0">
                <a:latin typeface="+mn-lt"/>
              </a:rPr>
              <a:t>Napoli, </a:t>
            </a:r>
            <a:r>
              <a:rPr lang="it-IT" sz="2400" b="1">
                <a:latin typeface="+mn-lt"/>
              </a:rPr>
              <a:t>Museo Archeologico </a:t>
            </a:r>
            <a:r>
              <a:rPr lang="it-IT" sz="2400" b="1" dirty="0">
                <a:latin typeface="+mn-lt"/>
              </a:rPr>
              <a:t>N</a:t>
            </a:r>
            <a:r>
              <a:rPr lang="it-IT" sz="2400" b="1">
                <a:latin typeface="+mn-lt"/>
              </a:rPr>
              <a:t>azionale</a:t>
            </a:r>
            <a:br>
              <a:rPr lang="it-IT" sz="2400" b="1" dirty="0">
                <a:latin typeface="+mn-lt"/>
              </a:rPr>
            </a:br>
            <a:endParaRPr lang="it-IT" sz="2400" b="1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1C1945-137A-4187-A493-0F18F932D5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92" y="1458000"/>
            <a:ext cx="4968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9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014DC-63D9-424E-B634-FB56CCB4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365125"/>
            <a:ext cx="10599656" cy="89806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i="1" dirty="0">
                <a:latin typeface="+mn-lt"/>
              </a:rPr>
              <a:t>Apollo e Dafne</a:t>
            </a:r>
            <a:r>
              <a:rPr lang="it-IT" sz="2800" b="1" dirty="0">
                <a:latin typeface="+mn-lt"/>
              </a:rPr>
              <a:t>. </a:t>
            </a:r>
            <a:r>
              <a:rPr lang="it-IT" sz="2400" b="1" dirty="0">
                <a:latin typeface="+mn-lt"/>
              </a:rPr>
              <a:t>Mosaico di Lillebonne, fine III sec. d.C. - Tempio di Apollo e Diana</a:t>
            </a:r>
            <a:br>
              <a:rPr lang="it-IT" sz="2800" b="1" dirty="0">
                <a:latin typeface="+mn-lt"/>
              </a:rPr>
            </a:br>
            <a:r>
              <a:rPr lang="it-IT" sz="2400" b="1" dirty="0">
                <a:latin typeface="+mn-lt"/>
              </a:rPr>
              <a:t>m 8,56 x 6,80 - Musée Départemental des Antiquités, Rouen</a:t>
            </a:r>
          </a:p>
        </p:txBody>
      </p:sp>
      <p:pic>
        <p:nvPicPr>
          <p:cNvPr id="1026" name="Picture 2" descr="Apollo Dafne">
            <a:extLst>
              <a:ext uri="{FF2B5EF4-FFF2-40B4-BE49-F238E27FC236}">
                <a16:creationId xmlns:a16="http://schemas.microsoft.com/office/drawing/2014/main" id="{F3E2AD56-317F-4D6C-B63D-4940A5FC52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71" y="1263192"/>
            <a:ext cx="809605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9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E9DE59-8231-4885-B531-8229ABFA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86" y="365126"/>
            <a:ext cx="10514814" cy="747238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Veduta generale del mosaico di Lillebonne</a:t>
            </a:r>
          </a:p>
        </p:txBody>
      </p:sp>
      <p:pic>
        <p:nvPicPr>
          <p:cNvPr id="4" name="Segnaposto contenuto 3" descr="undefined">
            <a:extLst>
              <a:ext uri="{FF2B5EF4-FFF2-40B4-BE49-F238E27FC236}">
                <a16:creationId xmlns:a16="http://schemas.microsoft.com/office/drawing/2014/main" id="{29A47EAD-05D8-48D3-A119-CCE7C403BAA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952500"/>
            <a:ext cx="7874000" cy="59055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372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5A6D85-3471-44E7-90D0-0DC56A44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95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+mn-lt"/>
              </a:rPr>
              <a:t>Piero del Pollaiolo </a:t>
            </a:r>
            <a:r>
              <a:rPr lang="it-IT" sz="2000" b="1" dirty="0">
                <a:latin typeface="+mn-lt"/>
              </a:rPr>
              <a:t>(1441? - 1496) : </a:t>
            </a:r>
            <a:r>
              <a:rPr lang="it-IT" sz="2000" b="1" i="1" dirty="0">
                <a:latin typeface="+mn-lt"/>
              </a:rPr>
              <a:t>Apollo e Dafne 1470-80</a:t>
            </a:r>
            <a:br>
              <a:rPr lang="it-IT" sz="2000" b="1" i="1" dirty="0">
                <a:latin typeface="+mn-lt"/>
              </a:rPr>
            </a:br>
            <a:r>
              <a:rPr lang="it-IT" sz="2200" b="1" i="1" dirty="0">
                <a:latin typeface="+mn-lt"/>
              </a:rPr>
              <a:t>olio su tavola cm 29,5 x 20 – National Gallery, Londra</a:t>
            </a:r>
            <a:endParaRPr lang="it-IT" sz="2200" b="1" dirty="0">
              <a:latin typeface="+mn-lt"/>
            </a:endParaRPr>
          </a:p>
        </p:txBody>
      </p:sp>
      <p:pic>
        <p:nvPicPr>
          <p:cNvPr id="9" name="Picture 6" descr="Antonio del Pollaiolo: Apollo e Dafne">
            <a:extLst>
              <a:ext uri="{FF2B5EF4-FFF2-40B4-BE49-F238E27FC236}">
                <a16:creationId xmlns:a16="http://schemas.microsoft.com/office/drawing/2014/main" id="{C17AB350-4885-4213-98E6-A2EF121316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02" y="1261421"/>
            <a:ext cx="3590884" cy="5328000"/>
          </a:xfrm>
          <a:prstGeom prst="rect">
            <a:avLst/>
          </a:prstGeom>
          <a:noFill/>
          <a:effectLst>
            <a:glow rad="127000">
              <a:schemeClr val="tx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2E91994-AA19-4640-86F9-4B2655C7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52" y="1949180"/>
            <a:ext cx="3502600" cy="2988000"/>
          </a:xfrm>
          <a:prstGeom prst="rect">
            <a:avLst/>
          </a:prstGeom>
          <a:noFill/>
          <a:effectLst>
            <a:glow rad="127000">
              <a:schemeClr val="tx1">
                <a:lumMod val="85000"/>
                <a:lumOff val="1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0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2A536-B8B1-4B89-BD05-460BFE14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43" y="169682"/>
            <a:ext cx="10741057" cy="87669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Domenico Zampieri detto Domenichino </a:t>
            </a:r>
            <a:r>
              <a:rPr lang="it-IT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(1581- 1641)</a:t>
            </a: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it-IT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Apollo e Dafne </a:t>
            </a:r>
            <a:r>
              <a:rPr lang="it-IT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1616-1618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000" b="1" dirty="0">
                <a:effectLst/>
                <a:latin typeface="+mn-lt"/>
                <a:ea typeface="Times New Roman" panose="02020603050405020304" pitchFamily="18" charset="0"/>
              </a:rPr>
              <a:t>Affresco parietale trasferito su tela  – cm 311,8 x 189,2 - National Gallery Londra </a:t>
            </a:r>
            <a:br>
              <a:rPr lang="it-IT" sz="2000" b="1" dirty="0">
                <a:effectLst/>
                <a:latin typeface="+mn-lt"/>
                <a:ea typeface="Times New Roman" panose="02020603050405020304" pitchFamily="18" charset="0"/>
              </a:rPr>
            </a:br>
            <a:endParaRPr lang="it-IT" sz="2000" b="1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B863ED-0F3B-4BF4-9C8D-E3F269E9E3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74" y="1046375"/>
            <a:ext cx="3433852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3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730D03-8D48-452D-AA98-264C5E09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70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+mn-lt"/>
              </a:rPr>
              <a:t>Giovanni Angelo CANINI </a:t>
            </a:r>
            <a:r>
              <a:rPr lang="it-IT" sz="2000" b="1" dirty="0">
                <a:latin typeface="+mn-lt"/>
              </a:rPr>
              <a:t>(</a:t>
            </a:r>
            <a:r>
              <a:rPr lang="it-IT" sz="2200" b="1" dirty="0">
                <a:latin typeface="+mn-lt"/>
              </a:rPr>
              <a:t>1608-1666</a:t>
            </a:r>
            <a:r>
              <a:rPr lang="it-IT" sz="2000" b="1" dirty="0">
                <a:latin typeface="+mn-lt"/>
              </a:rPr>
              <a:t>): </a:t>
            </a:r>
            <a:r>
              <a:rPr lang="it-IT" sz="2200" b="1" i="1" dirty="0">
                <a:latin typeface="+mn-lt"/>
              </a:rPr>
              <a:t>Il mito di </a:t>
            </a:r>
            <a:r>
              <a:rPr lang="it-IT" sz="2400" b="1" i="1" dirty="0">
                <a:latin typeface="+mn-lt"/>
              </a:rPr>
              <a:t>Apollo e Dafne 1650 ca.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olio su tela cm 84 x 100 – Palazzo Astalli Theodoli, Sambuci (Roma)</a:t>
            </a:r>
            <a:endParaRPr lang="it-IT" sz="2000" b="1" dirty="0">
              <a:latin typeface="+mn-lt"/>
            </a:endParaRPr>
          </a:p>
        </p:txBody>
      </p:sp>
      <p:pic>
        <p:nvPicPr>
          <p:cNvPr id="1026" name="Picture 2" descr="Il mito di Apollo e Dafne">
            <a:extLst>
              <a:ext uri="{FF2B5EF4-FFF2-40B4-BE49-F238E27FC236}">
                <a16:creationId xmlns:a16="http://schemas.microsoft.com/office/drawing/2014/main" id="{21DF598E-03B3-41EC-B6BC-AFD9CB2A48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98" y="1036637"/>
            <a:ext cx="6839725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96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60FB67-F504-4E3F-A66E-62D988FA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Giuseppe Bartolomeo CHIARI </a:t>
            </a:r>
            <a:r>
              <a:rPr lang="it-IT" sz="2000" b="1" dirty="0">
                <a:latin typeface="+mn-lt"/>
              </a:rPr>
              <a:t>(1654-1727)</a:t>
            </a:r>
            <a:r>
              <a:rPr lang="it-IT" sz="2400" b="1" dirty="0">
                <a:latin typeface="+mn-lt"/>
              </a:rPr>
              <a:t> : </a:t>
            </a:r>
            <a:r>
              <a:rPr lang="it-IT" sz="2400" b="1" i="1" dirty="0">
                <a:latin typeface="+mn-lt"/>
              </a:rPr>
              <a:t>Apollo e Dafne 1695-1699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pittura a olio - cm 101 x 147,5  Galleria Spada Roma</a:t>
            </a:r>
            <a:endParaRPr lang="it-IT" sz="2800" b="1" dirty="0">
              <a:latin typeface="+mn-lt"/>
            </a:endParaRPr>
          </a:p>
        </p:txBody>
      </p:sp>
      <p:pic>
        <p:nvPicPr>
          <p:cNvPr id="1026" name="Picture 2" descr="Apollo e Dafne dipinto, 1695 - 1699">
            <a:extLst>
              <a:ext uri="{FF2B5EF4-FFF2-40B4-BE49-F238E27FC236}">
                <a16:creationId xmlns:a16="http://schemas.microsoft.com/office/drawing/2014/main" id="{86D54C66-BB9C-4EE7-92ED-665D491B32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03" y="1474378"/>
            <a:ext cx="728537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02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99CFA7-22B6-43A2-ABD0-7966789D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13"/>
            <a:ext cx="10524241" cy="697584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Giambattista TIEPOLO </a:t>
            </a:r>
            <a:r>
              <a:rPr lang="it-IT" sz="2000" b="1" dirty="0">
                <a:latin typeface="+mn-lt"/>
              </a:rPr>
              <a:t>(1696 – 1770): </a:t>
            </a:r>
            <a:r>
              <a:rPr lang="it-IT" sz="2400" b="1" i="1" dirty="0">
                <a:latin typeface="+mn-lt"/>
              </a:rPr>
              <a:t>Apollo e Dafne</a:t>
            </a:r>
            <a:r>
              <a:rPr lang="it-IT" sz="2000" b="1" dirty="0">
                <a:latin typeface="+mn-lt"/>
              </a:rPr>
              <a:t> 1755-1760 ca.</a:t>
            </a:r>
            <a:br>
              <a:rPr lang="it-IT" sz="2000" b="1" dirty="0">
                <a:latin typeface="+mn-lt"/>
              </a:rPr>
            </a:br>
            <a:r>
              <a:rPr lang="it-IT" sz="2000" b="1" dirty="0">
                <a:latin typeface="+mn-lt"/>
              </a:rPr>
              <a:t>olio su tela cm 68,5 x 87– National Gallery of Art Washington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D816159-41ED-44E2-8EA1-09731FDDD5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41" y="1260939"/>
            <a:ext cx="6898997" cy="5436000"/>
          </a:xfrm>
          <a:prstGeom prst="rect">
            <a:avLst/>
          </a:prstGeom>
          <a:noFill/>
          <a:effectLst>
            <a:glow rad="127000">
              <a:schemeClr val="accent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3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09EE8E-DF1E-4BEE-B396-1EB59D87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i="1" dirty="0">
                <a:latin typeface="+mn-lt"/>
              </a:rPr>
              <a:t>N</a:t>
            </a:r>
            <a:r>
              <a:rPr lang="el-GR" sz="2400" b="1" i="1" dirty="0">
                <a:latin typeface="+mn-lt"/>
              </a:rPr>
              <a:t>άρκισσος</a:t>
            </a:r>
            <a:r>
              <a:rPr lang="it-IT" sz="2400" b="1" i="1" dirty="0">
                <a:latin typeface="+mn-lt"/>
              </a:rPr>
              <a:t> - Narcissus</a:t>
            </a:r>
            <a:r>
              <a:rPr lang="it-IT" sz="2400" b="1" dirty="0">
                <a:latin typeface="+mn-lt"/>
              </a:rPr>
              <a:t>. Affresco.</a:t>
            </a:r>
            <a:br>
              <a:rPr lang="it-IT" sz="2400" b="1" dirty="0">
                <a:latin typeface="+mn-lt"/>
              </a:rPr>
            </a:br>
            <a:r>
              <a:rPr lang="it-IT" sz="2400" b="1" dirty="0">
                <a:latin typeface="+mn-lt"/>
              </a:rPr>
              <a:t>Pompei. Casa di Marco Lucrezio Frontone  35-45 d.C.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3F8D18-1C88-449A-BDBC-B9AE03DD2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937" y="1099226"/>
            <a:ext cx="10515600" cy="0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8" name="Picture 4" descr="Affresco moraleggiante">
            <a:extLst>
              <a:ext uri="{FF2B5EF4-FFF2-40B4-BE49-F238E27FC236}">
                <a16:creationId xmlns:a16="http://schemas.microsoft.com/office/drawing/2014/main" id="{FB370365-04DF-4D0E-AF75-02F86D7E5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25" y="-243191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Affresco moraleggiante">
            <a:extLst>
              <a:ext uri="{FF2B5EF4-FFF2-40B4-BE49-F238E27FC236}">
                <a16:creationId xmlns:a16="http://schemas.microsoft.com/office/drawing/2014/main" id="{445C9C20-D781-4424-B576-CDCE557419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42" y="1344875"/>
            <a:ext cx="4752000" cy="514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8835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595F6B-6CED-4FD1-A2FC-492B1B3B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95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+mn-lt"/>
              </a:rPr>
              <a:t>Gian Lorenzo BERNINI </a:t>
            </a:r>
            <a:r>
              <a:rPr lang="it-IT" sz="2000" b="1" dirty="0"/>
              <a:t>(</a:t>
            </a:r>
            <a:r>
              <a:rPr lang="it-IT" sz="2000" b="1" dirty="0">
                <a:latin typeface="+mn-lt"/>
              </a:rPr>
              <a:t>1598- 1680</a:t>
            </a:r>
            <a:r>
              <a:rPr lang="it-IT" sz="2000" b="1" dirty="0"/>
              <a:t>): </a:t>
            </a:r>
            <a:r>
              <a:rPr lang="it-IT" sz="2200" b="1" dirty="0">
                <a:latin typeface="+mn-lt"/>
              </a:rPr>
              <a:t>Apollo e Dafne 1623-25 </a:t>
            </a:r>
            <a:br>
              <a:rPr lang="it-IT" sz="2200" b="1" dirty="0">
                <a:latin typeface="+mn-lt"/>
              </a:rPr>
            </a:br>
            <a:r>
              <a:rPr lang="it-IT" sz="2200" b="1" dirty="0">
                <a:latin typeface="+mn-lt"/>
              </a:rPr>
              <a:t>Marmo – h cm 243 - Galleria Borghese, Roma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810F23-0235-4FA8-80A3-EB6BF297C0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1" y="1160013"/>
            <a:ext cx="3613390" cy="558000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rnini Apollo e Dafne 1622 | Famous sculptures, Baroque sculpture, Marble  art">
            <a:extLst>
              <a:ext uri="{FF2B5EF4-FFF2-40B4-BE49-F238E27FC236}">
                <a16:creationId xmlns:a16="http://schemas.microsoft.com/office/drawing/2014/main" id="{E7083B87-C774-4425-BECD-8EC143EE8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52" y="4148013"/>
            <a:ext cx="2102748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ian Lorenzo Bernini, Apollo e Dafne, Galleria Borghese, Roma | Scultura">
            <a:extLst>
              <a:ext uri="{FF2B5EF4-FFF2-40B4-BE49-F238E27FC236}">
                <a16:creationId xmlns:a16="http://schemas.microsoft.com/office/drawing/2014/main" id="{D99C54DD-3746-409A-9236-75B00BD4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89" y="4166013"/>
            <a:ext cx="1914532" cy="2556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FFE86B5-2056-4E68-A6AD-5FE1BFD7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31" y="1062000"/>
            <a:ext cx="3574327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281BFA-C00D-4C16-BE8C-E29ECE9F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831" y="1221047"/>
            <a:ext cx="2272179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DCE5EDF-D48C-4E2C-8BE2-F3239D12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27" y="4454013"/>
            <a:ext cx="352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99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olo y Dafne de Gian Lorenzo Bernini">
            <a:extLst>
              <a:ext uri="{FF2B5EF4-FFF2-40B4-BE49-F238E27FC236}">
                <a16:creationId xmlns:a16="http://schemas.microsoft.com/office/drawing/2014/main" id="{D1656104-DA54-484A-AA60-4586A10D5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59890"/>
            <a:ext cx="3564000" cy="6284469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 sculture della Galleria Borghese">
            <a:extLst>
              <a:ext uri="{FF2B5EF4-FFF2-40B4-BE49-F238E27FC236}">
                <a16:creationId xmlns:a16="http://schemas.microsoft.com/office/drawing/2014/main" id="{27FC70EC-FBDD-4B29-B078-321392C5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91" y="534720"/>
            <a:ext cx="6007338" cy="3744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A72609-700D-48EA-BA6E-BC0F85F50C34}"/>
              </a:ext>
            </a:extLst>
          </p:cNvPr>
          <p:cNvSpPr txBox="1"/>
          <p:nvPr/>
        </p:nvSpPr>
        <p:spPr>
          <a:xfrm rot="10800000" flipV="1">
            <a:off x="5580668" y="4829073"/>
            <a:ext cx="6099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800" dirty="0">
              <a:solidFill>
                <a:srgbClr val="05050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it-IT" b="1" i="1" dirty="0">
                <a:solidFill>
                  <a:srgbClr val="05050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it-IT" sz="1800" b="1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Nelle mie mani il marmo può diventare</a:t>
            </a:r>
          </a:p>
          <a:p>
            <a:pPr algn="ctr"/>
            <a:r>
              <a:rPr lang="it-IT" sz="1800" b="1" i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impressionabile come la cera e morbido come la pasta</a:t>
            </a:r>
            <a:r>
              <a:rPr lang="it-IT" b="1" i="1" dirty="0">
                <a:solidFill>
                  <a:srgbClr val="05050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2903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80C31-4BD5-45C3-969B-16831FAA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22" y="197963"/>
            <a:ext cx="10515600" cy="95539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>
                <a:latin typeface="+mn-lt"/>
              </a:rPr>
              <a:t>Gian Lorenzo BERNINI </a:t>
            </a:r>
            <a:r>
              <a:rPr lang="it-IT" sz="1800" b="1" dirty="0">
                <a:latin typeface="+mn-lt"/>
              </a:rPr>
              <a:t>(1598- 1680)</a:t>
            </a:r>
            <a:r>
              <a:rPr lang="it-IT" sz="1800" b="1" dirty="0"/>
              <a:t>: </a:t>
            </a:r>
            <a:r>
              <a:rPr lang="it-IT" sz="2400" b="1" i="1" dirty="0">
                <a:latin typeface="+mn-lt"/>
              </a:rPr>
              <a:t>Ratto di Proserpina</a:t>
            </a:r>
            <a:r>
              <a:rPr lang="it-IT" sz="2000" i="1" dirty="0">
                <a:latin typeface="+mn-lt"/>
              </a:rPr>
              <a:t> </a:t>
            </a:r>
            <a:r>
              <a:rPr lang="it-IT" sz="2000" b="1" i="1" dirty="0">
                <a:latin typeface="+mn-lt"/>
              </a:rPr>
              <a:t>1622-23</a:t>
            </a:r>
            <a:br>
              <a:rPr lang="it-IT" sz="2000" i="1" dirty="0">
                <a:latin typeface="+mn-lt"/>
              </a:rPr>
            </a:br>
            <a:r>
              <a:rPr lang="it-IT" sz="2200" b="1" i="1" dirty="0">
                <a:latin typeface="+mn-lt"/>
              </a:rPr>
              <a:t>Marmo – h cm 255 – Galleria Borghese, Roma</a:t>
            </a:r>
            <a:br>
              <a:rPr lang="it-IT" sz="2000" i="1" dirty="0">
                <a:latin typeface="+mn-lt"/>
              </a:rPr>
            </a:br>
            <a:endParaRPr lang="it-IT" sz="2000" dirty="0">
              <a:latin typeface="+mn-lt"/>
            </a:endParaRPr>
          </a:p>
        </p:txBody>
      </p:sp>
      <p:pic>
        <p:nvPicPr>
          <p:cNvPr id="6" name="Picture 2" descr="Potrebbe essere un'immagine raffigurante la Fontana di Trevi">
            <a:extLst>
              <a:ext uri="{FF2B5EF4-FFF2-40B4-BE49-F238E27FC236}">
                <a16:creationId xmlns:a16="http://schemas.microsoft.com/office/drawing/2014/main" id="{A7CE450C-581F-4A9B-BD8C-434F8AD7E7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8" y="952372"/>
            <a:ext cx="4346999" cy="5796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n Ade e Proserpina Bernini dona la vita all'impossibile – La sottile  linea d'ombra">
            <a:extLst>
              <a:ext uri="{FF2B5EF4-FFF2-40B4-BE49-F238E27FC236}">
                <a16:creationId xmlns:a16="http://schemas.microsoft.com/office/drawing/2014/main" id="{1D1A7BBE-216C-42C4-BB5A-6ABFBACF6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97" y="1999472"/>
            <a:ext cx="6152990" cy="4104000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99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trebbe essere un'immagine raffigurante 1 persona">
            <a:extLst>
              <a:ext uri="{FF2B5EF4-FFF2-40B4-BE49-F238E27FC236}">
                <a16:creationId xmlns:a16="http://schemas.microsoft.com/office/drawing/2014/main" id="{F5AC0C1F-DF94-437F-ABEF-C39756B8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" y="450367"/>
            <a:ext cx="5418047" cy="5328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tto di Proserpina">
            <a:extLst>
              <a:ext uri="{FF2B5EF4-FFF2-40B4-BE49-F238E27FC236}">
                <a16:creationId xmlns:a16="http://schemas.microsoft.com/office/drawing/2014/main" id="{965B8340-DB71-4938-8B2A-EE29B8C2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4" y="273387"/>
            <a:ext cx="5239795" cy="2376000"/>
          </a:xfrm>
          <a:prstGeom prst="rect">
            <a:avLst/>
          </a:prstGeom>
          <a:noFill/>
          <a:effectLst>
            <a:glow rad="127000">
              <a:schemeClr val="bg2">
                <a:lumMod val="1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l Ratto di Proserpina di Bernini, alle origini del barocco">
            <a:extLst>
              <a:ext uri="{FF2B5EF4-FFF2-40B4-BE49-F238E27FC236}">
                <a16:creationId xmlns:a16="http://schemas.microsoft.com/office/drawing/2014/main" id="{C60E0808-D542-458F-840B-C330D4E20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23" y="3776613"/>
            <a:ext cx="3056141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atto di Proserpina, Bernini, Galleria Borghese, Roma ...">
            <a:extLst>
              <a:ext uri="{FF2B5EF4-FFF2-40B4-BE49-F238E27FC236}">
                <a16:creationId xmlns:a16="http://schemas.microsoft.com/office/drawing/2014/main" id="{066F771A-2D6E-4F32-833C-4065A0C8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58" y="2793387"/>
            <a:ext cx="317475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53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ssuna descrizione della foto disponibile.">
            <a:extLst>
              <a:ext uri="{FF2B5EF4-FFF2-40B4-BE49-F238E27FC236}">
                <a16:creationId xmlns:a16="http://schemas.microsoft.com/office/drawing/2014/main" id="{71117D9E-EFE8-47C6-A283-B69E774FC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27" y="162963"/>
            <a:ext cx="3495675" cy="6858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tto di Proserpina – Arte – Opere – Artisti">
            <a:extLst>
              <a:ext uri="{FF2B5EF4-FFF2-40B4-BE49-F238E27FC236}">
                <a16:creationId xmlns:a16="http://schemas.microsoft.com/office/drawing/2014/main" id="{0FEA6D25-20AD-433E-8E9D-FF0E12DB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009"/>
            <a:ext cx="4490152" cy="2988000"/>
          </a:xfrm>
          <a:prstGeom prst="rect">
            <a:avLst/>
          </a:prstGeom>
          <a:noFill/>
          <a:effectLst>
            <a:glow rad="127000">
              <a:schemeClr val="tx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orie di morte e di rinascita: Bernini e il Ratto di Proserpina - Roma -  Arte.it">
            <a:extLst>
              <a:ext uri="{FF2B5EF4-FFF2-40B4-BE49-F238E27FC236}">
                <a16:creationId xmlns:a16="http://schemas.microsoft.com/office/drawing/2014/main" id="{36CF8312-89B9-4375-B34F-A16C8A54B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76" y="3694635"/>
            <a:ext cx="3984000" cy="2988000"/>
          </a:xfrm>
          <a:prstGeom prst="rect">
            <a:avLst/>
          </a:prstGeom>
          <a:noFill/>
          <a:effectLst>
            <a:glow rad="127000">
              <a:schemeClr val="tx1">
                <a:lumMod val="95000"/>
                <a:lumOff val="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08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55E25B2-5E73-4B40-84E9-3F37CF2AE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8" y="0"/>
            <a:ext cx="5234984" cy="6624000"/>
          </a:xfrm>
          <a:prstGeom prst="rect">
            <a:avLst/>
          </a:prstGeom>
          <a:effectLst>
            <a:glow rad="127000">
              <a:schemeClr val="accent2">
                <a:lumMod val="50000"/>
              </a:schemeClr>
            </a:glo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9F8B351-586D-47A8-9DD2-4611A763C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20" y="0"/>
            <a:ext cx="3792362" cy="6732000"/>
          </a:xfrm>
          <a:prstGeom prst="rect">
            <a:avLst/>
          </a:prstGeom>
          <a:effectLst>
            <a:glow rad="127000">
              <a:schemeClr val="accent2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2880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D971A2-8B09-40AB-BD02-5047F8AD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18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+mn-lt"/>
              </a:rPr>
              <a:t>Tomba dei Nasoni </a:t>
            </a:r>
            <a:r>
              <a:rPr lang="it-IT" sz="2200" b="1" dirty="0">
                <a:latin typeface="+mn-lt"/>
              </a:rPr>
              <a:t>(Roma, via Flaminia)</a:t>
            </a:r>
            <a:r>
              <a:rPr lang="it-IT" sz="2800" b="1" dirty="0">
                <a:latin typeface="+mn-lt"/>
              </a:rPr>
              <a:t>:  </a:t>
            </a:r>
            <a:r>
              <a:rPr lang="it-IT" sz="2400" b="1" i="1" dirty="0">
                <a:latin typeface="+mn-lt"/>
              </a:rPr>
              <a:t>Ratto di Proserpina. II-III secolo d.C.</a:t>
            </a:r>
            <a:br>
              <a:rPr lang="it-IT" sz="2400" b="1" dirty="0">
                <a:latin typeface="+mn-lt"/>
              </a:rPr>
            </a:br>
            <a:r>
              <a:rPr lang="it-IT" sz="2400" b="1" dirty="0">
                <a:latin typeface="+mn-lt"/>
              </a:rPr>
              <a:t>affresco staccato – cm 71 x 98  British Museum, Londra</a:t>
            </a:r>
            <a:br>
              <a:rPr lang="it-IT" sz="2400" b="1" i="1" dirty="0">
                <a:latin typeface="+mn-lt"/>
              </a:rPr>
            </a:br>
            <a:r>
              <a:rPr lang="it-IT" sz="2800" b="1" dirty="0">
                <a:latin typeface="+mn-lt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FF1877-9607-428D-B273-5C1B580F2D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20" y="1063172"/>
            <a:ext cx="7790110" cy="542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19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F3FA43-0C80-41C5-9901-26CE05C3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Ade e Persefone: iconografia classica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5EEE9A-3D57-483C-AA1A-9095FD0CA5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92" y="1676963"/>
            <a:ext cx="3465000" cy="4500000"/>
          </a:xfrm>
          <a:prstGeom prst="rect">
            <a:avLst/>
          </a:prstGeom>
          <a:noFill/>
          <a:effectLst>
            <a:glow rad="127000">
              <a:schemeClr val="bg1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6EDA856-2F3D-43E1-9AC1-E3FA50993E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00" y="1550961"/>
            <a:ext cx="2772000" cy="5023214"/>
          </a:xfrm>
          <a:prstGeom prst="rect">
            <a:avLst/>
          </a:prstGeom>
          <a:noFill/>
          <a:effectLst>
            <a:glow rad="127000">
              <a:schemeClr val="accent6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87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3C749-A9B3-4AAA-9604-78BC0335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226"/>
          </a:xfrm>
        </p:spPr>
        <p:txBody>
          <a:bodyPr>
            <a:normAutofit/>
          </a:bodyPr>
          <a:lstStyle/>
          <a:p>
            <a:pPr algn="ctr"/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Rembrandt Harmenszoon Van Rijn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(1606-1669): </a:t>
            </a:r>
            <a:r>
              <a:rPr lang="it-IT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Ratto di Proserpina 1631 ca.</a:t>
            </a:r>
            <a:br>
              <a:rPr lang="it-IT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olio su tavola cm 84,8 x 79,7 – </a:t>
            </a:r>
            <a:r>
              <a:rPr lang="de-DE" sz="2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Berlino, Staatliche Museen</a:t>
            </a:r>
            <a:endParaRPr lang="it-IT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CFF17F-02F7-4749-B4D6-D7D628D93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300"/>
            <a:ext cx="10515600" cy="5050573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1026" name="Picture 2" descr="Rembrandt - The Abduction of Proserpina">
            <a:extLst>
              <a:ext uri="{FF2B5EF4-FFF2-40B4-BE49-F238E27FC236}">
                <a16:creationId xmlns:a16="http://schemas.microsoft.com/office/drawing/2014/main" id="{54046E33-2212-4714-B4EB-C9429A4F4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35" y="1195586"/>
            <a:ext cx="5200055" cy="554400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02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mbrandt Harmensz. van Rijn: Raub der Proserpina">
            <a:extLst>
              <a:ext uri="{FF2B5EF4-FFF2-40B4-BE49-F238E27FC236}">
                <a16:creationId xmlns:a16="http://schemas.microsoft.com/office/drawing/2014/main" id="{E10A3586-0DED-496A-AEE4-B0FD5D7101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35" y="143827"/>
            <a:ext cx="6120130" cy="657034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4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5501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C3750A-BB1E-4A52-A7FC-BE7B2AEB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Michelangelo MERISI detto CARAVAGGIO</a:t>
            </a:r>
            <a:r>
              <a:rPr lang="it-IT" sz="2400" b="1" dirty="0"/>
              <a:t> </a:t>
            </a:r>
            <a:r>
              <a:rPr lang="it-IT" sz="2000" b="1" dirty="0"/>
              <a:t>(</a:t>
            </a:r>
            <a:r>
              <a:rPr lang="it-IT" sz="2000" b="1" dirty="0">
                <a:latin typeface="+mn-lt"/>
              </a:rPr>
              <a:t>1517-1610</a:t>
            </a:r>
            <a:r>
              <a:rPr lang="it-IT" sz="2000" b="1" dirty="0"/>
              <a:t>): </a:t>
            </a:r>
            <a:r>
              <a:rPr lang="it-IT" sz="2400" b="1" i="1" dirty="0">
                <a:latin typeface="+mn-lt"/>
              </a:rPr>
              <a:t>Narciso</a:t>
            </a:r>
            <a:r>
              <a:rPr lang="it-IT" sz="2000" b="1" dirty="0"/>
              <a:t> </a:t>
            </a:r>
            <a:r>
              <a:rPr lang="it-IT" sz="2000" b="1" dirty="0">
                <a:latin typeface="+mn-lt"/>
              </a:rPr>
              <a:t>1594-1596</a:t>
            </a:r>
            <a:br>
              <a:rPr lang="it-IT" sz="2400" b="1" i="1" dirty="0"/>
            </a:br>
            <a:r>
              <a:rPr lang="it-IT" sz="2400" b="1" i="1" dirty="0">
                <a:latin typeface="+mn-lt"/>
              </a:rPr>
              <a:t>olio su tela - cm </a:t>
            </a:r>
            <a:r>
              <a:rPr lang="it-IT" sz="2000" b="1" i="1" dirty="0">
                <a:latin typeface="+mn-lt"/>
              </a:rPr>
              <a:t>112 x 92 - </a:t>
            </a:r>
            <a:r>
              <a:rPr lang="it-IT" sz="2400" b="1" i="1" dirty="0">
                <a:latin typeface="+mn-lt"/>
              </a:rPr>
              <a:t>Galleria nazionale di Arte Antica, Roma</a:t>
            </a:r>
            <a:endParaRPr lang="it-IT" sz="2400" b="1" dirty="0"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161C18-4D8C-4799-B82C-EAFFD53162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7" y="1350000"/>
            <a:ext cx="4514729" cy="5508000"/>
          </a:xfrm>
          <a:prstGeom prst="rect">
            <a:avLst/>
          </a:prstGeom>
          <a:noFill/>
          <a:effectLst>
            <a:glow rad="127000">
              <a:schemeClr val="accent4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290F929-7D48-47E2-BB8B-B138696C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81" y="1350000"/>
            <a:ext cx="4201646" cy="2556000"/>
          </a:xfrm>
          <a:prstGeom prst="rect">
            <a:avLst/>
          </a:prstGeom>
          <a:noFill/>
          <a:effectLst>
            <a:glow rad="127000">
              <a:schemeClr val="accent4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0DB9615-4943-4417-BC4F-71C603049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80375"/>
            <a:ext cx="5715000" cy="2790825"/>
          </a:xfrm>
          <a:prstGeom prst="rect">
            <a:avLst/>
          </a:prstGeom>
          <a:noFill/>
          <a:effectLst>
            <a:glow rad="127000">
              <a:schemeClr val="accent4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43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198A34-2D63-486F-9E65-E095D6DC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6"/>
            <a:ext cx="10439400" cy="72838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Il lago </a:t>
            </a:r>
            <a:r>
              <a:rPr lang="it-IT" sz="2800" b="1" i="1" dirty="0">
                <a:latin typeface="+mn-lt"/>
              </a:rPr>
              <a:t>Averno </a:t>
            </a:r>
            <a:r>
              <a:rPr lang="it-IT" sz="2400" dirty="0">
                <a:latin typeface="+mn-lt"/>
              </a:rPr>
              <a:t>(</a:t>
            </a:r>
            <a:r>
              <a:rPr lang="it-IT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 greco </a:t>
            </a:r>
            <a:r>
              <a:rPr lang="el-GR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ἄορνος</a:t>
            </a:r>
            <a:r>
              <a:rPr lang="it-IT" sz="2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senza uccelli)</a:t>
            </a:r>
            <a:r>
              <a:rPr lang="it-IT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t-IT" sz="2800" b="1" i="1" dirty="0">
              <a:latin typeface="+mn-lt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DB9CB55-AD1B-4DEC-998F-19ECB264A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73" y="1236874"/>
            <a:ext cx="9096936" cy="5256000"/>
          </a:xfrm>
          <a:effectLst>
            <a:glow rad="127000">
              <a:schemeClr val="accent6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73419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79278D-2261-45DD-86B6-4D5E4426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34" y="329938"/>
            <a:ext cx="10515600" cy="81070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Louise Glück: </a:t>
            </a:r>
            <a:r>
              <a:rPr lang="it-IT" sz="2400" b="1" i="1" dirty="0">
                <a:latin typeface="+mn-lt"/>
              </a:rPr>
              <a:t>Un mito di innocenza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A87808-9E40-42CB-80E2-4D564B82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388" y="911225"/>
            <a:ext cx="10373412" cy="57158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it-IT" sz="20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estate lei va nel campo come al solito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indugiando un po’ al lago dove spesso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guarda sé stessa, per vedere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nota qualche cambiamento. Vede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stessa persona, l’orribile mantello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essere figlia ancora la stringe.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sole sembra, nell’acqua, molto vicino.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mio zio che di nuovo mi spia, pensa lei.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ragazza che scompare dal lago non ritornerà mai. 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Ritornerà una donna, cercando la ragazza che era.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ferma presso il lago dicendo, di tanto in tanto, 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ono stata rapita, ma suona 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sbagliato per lei, niente come ciò che sentiva.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Poi dice, Non sono stata rapita.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 dice, </a:t>
            </a: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 sono offerta, volevo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fuggire dal mio corpo. 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5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46CC8-8AAB-4FEE-8E2B-316FE45D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191"/>
            <a:ext cx="10515600" cy="933857"/>
          </a:xfrm>
          <a:gradFill>
            <a:gsLst>
              <a:gs pos="0">
                <a:schemeClr val="accent4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it-IT" sz="3100" b="1" i="0" dirty="0">
                <a:solidFill>
                  <a:srgbClr val="1F1F1F"/>
                </a:solidFill>
                <a:effectLst/>
                <a:latin typeface="+mn-lt"/>
              </a:rPr>
            </a:br>
            <a:r>
              <a:rPr lang="it-IT" sz="3100" b="1" i="0" dirty="0">
                <a:solidFill>
                  <a:srgbClr val="1F1F1F"/>
                </a:solidFill>
                <a:effectLst/>
                <a:latin typeface="+mn-lt"/>
              </a:rPr>
              <a:t>Jules-Cyrille Cavé </a:t>
            </a:r>
            <a:r>
              <a:rPr lang="it-IT" sz="2400" b="1" i="0" dirty="0">
                <a:solidFill>
                  <a:srgbClr val="1F1F1F"/>
                </a:solidFill>
                <a:effectLst/>
                <a:latin typeface="+mn-lt"/>
              </a:rPr>
              <a:t>(1859- 1946): </a:t>
            </a:r>
            <a:r>
              <a:rPr lang="fr-FR" sz="2400" b="1" i="1" dirty="0">
                <a:solidFill>
                  <a:srgbClr val="1F1F1F"/>
                </a:solidFill>
                <a:effectLst/>
                <a:latin typeface="+mn-lt"/>
              </a:rPr>
              <a:t>Narcisse</a:t>
            </a:r>
            <a:r>
              <a:rPr lang="it-IT" sz="2400" b="1" i="1" dirty="0">
                <a:solidFill>
                  <a:srgbClr val="1F1F1F"/>
                </a:solidFill>
                <a:effectLst/>
                <a:latin typeface="+mn-lt"/>
              </a:rPr>
              <a:t>, 1890</a:t>
            </a:r>
            <a:br>
              <a:rPr lang="it-IT" sz="2400" b="1" i="1" dirty="0">
                <a:solidFill>
                  <a:srgbClr val="1F1F1F"/>
                </a:solidFill>
                <a:effectLst/>
                <a:latin typeface="+mn-lt"/>
              </a:rPr>
            </a:br>
            <a:r>
              <a:rPr lang="it-IT" sz="2400" b="1" i="1" dirty="0">
                <a:solidFill>
                  <a:srgbClr val="1F1F1F"/>
                </a:solidFill>
                <a:effectLst/>
                <a:latin typeface="+mn-lt"/>
              </a:rPr>
              <a:t>olio su tela – cm 99x198  Collezione privata</a:t>
            </a:r>
            <a:br>
              <a:rPr lang="it-IT" sz="1100" b="0" i="0" dirty="0">
                <a:solidFill>
                  <a:srgbClr val="1F1F1F"/>
                </a:solidFill>
                <a:effectLst/>
                <a:latin typeface="Google Sans"/>
              </a:rPr>
            </a:br>
            <a:br>
              <a:rPr lang="it-IT" sz="11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br>
              <a:rPr lang="it-IT" sz="1100" dirty="0"/>
            </a:br>
            <a:endParaRPr lang="it-IT" sz="2800" b="1" dirty="0">
              <a:latin typeface="+mn-lt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373A1AE-B199-4CB9-AAFD-F991EA563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06" y="1419529"/>
            <a:ext cx="10080000" cy="5000625"/>
          </a:xfrm>
          <a:effectLst>
            <a:glow rad="127000">
              <a:schemeClr val="accent6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7612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D14AF5-B1D3-4B52-B00C-CCA4C105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53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+mn-lt"/>
              </a:rPr>
              <a:t>Jan COSSIERS </a:t>
            </a:r>
            <a:r>
              <a:rPr lang="it-IT" sz="2400" b="1" dirty="0">
                <a:latin typeface="+mn-lt"/>
              </a:rPr>
              <a:t>(1600-1671): </a:t>
            </a:r>
            <a:r>
              <a:rPr lang="it-IT" sz="2400" b="1" i="1" dirty="0">
                <a:latin typeface="+mn-lt"/>
              </a:rPr>
              <a:t>Narciso, 1636-38 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olio su tela – cm 97 x 93  Museo del Prado, Madrid</a:t>
            </a:r>
            <a:endParaRPr lang="it-IT" sz="2800" b="1" dirty="0">
              <a:latin typeface="+mn-lt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90890D4-050E-42D5-BBF0-A892B4BA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460"/>
            <a:ext cx="10515600" cy="4819503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60DC92C-A8A1-4E63-B97D-58B027176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25" y="1253765"/>
            <a:ext cx="5164200" cy="5436000"/>
          </a:xfrm>
          <a:prstGeom prst="rect">
            <a:avLst/>
          </a:prstGeom>
          <a:effectLst>
            <a:glow rad="127000">
              <a:schemeClr val="accent4">
                <a:lumMod val="50000"/>
              </a:schemeClr>
            </a:glow>
          </a:effectLst>
        </p:spPr>
      </p:pic>
      <p:pic>
        <p:nvPicPr>
          <p:cNvPr id="1026" name="Picture 2" descr="CaixaForum on X: &quot;¿Conoces el mito de Narciso? Partimos de la obra de Jan  Cossiers para contártelo en este vídeo. No pierdas la oportunidad de  contemplarla en la exposición #PradoCaixaForum. En #CaixaForum #">
            <a:extLst>
              <a:ext uri="{FF2B5EF4-FFF2-40B4-BE49-F238E27FC236}">
                <a16:creationId xmlns:a16="http://schemas.microsoft.com/office/drawing/2014/main" id="{A760CEAA-151B-4EB8-8CF7-B2CF65C5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63" y="2900201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0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9E0935-BE53-4BA7-B088-7D7138D0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59" y="365126"/>
            <a:ext cx="10524241" cy="822652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Nicolas-Bernard LÉPICIÉ </a:t>
            </a:r>
            <a:r>
              <a:rPr lang="it-IT" sz="2000" b="1" dirty="0">
                <a:latin typeface="+mn-lt"/>
              </a:rPr>
              <a:t>(1735-1784):</a:t>
            </a:r>
            <a:r>
              <a:rPr lang="it-IT" sz="2400" b="1" dirty="0">
                <a:latin typeface="+mn-lt"/>
              </a:rPr>
              <a:t> </a:t>
            </a:r>
            <a:r>
              <a:rPr lang="fr-FR" sz="2400" b="1" i="1" dirty="0">
                <a:latin typeface="+mn-lt"/>
              </a:rPr>
              <a:t>Narcisse</a:t>
            </a:r>
            <a:r>
              <a:rPr lang="it-IT" sz="2400" b="1" dirty="0">
                <a:latin typeface="+mn-lt"/>
              </a:rPr>
              <a:t> </a:t>
            </a:r>
            <a:r>
              <a:rPr lang="it-IT" sz="2000" b="1" dirty="0">
                <a:latin typeface="+mn-lt"/>
              </a:rPr>
              <a:t>1771</a:t>
            </a:r>
            <a:br>
              <a:rPr lang="it-IT" sz="2000" b="1" dirty="0">
                <a:latin typeface="+mn-lt"/>
              </a:rPr>
            </a:br>
            <a:r>
              <a:rPr lang="it-IT" sz="2000" b="1" dirty="0">
                <a:latin typeface="+mn-lt"/>
              </a:rPr>
              <a:t>olio su tela cm 113 x 146  Musée Antoine Lécuyer, Saint Quentin (Francia)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36F9C5D-CD40-4226-B152-7FE1A47FD8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48" y="1358697"/>
            <a:ext cx="6714596" cy="5184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2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92675-2CE6-4121-AF38-9C9793C9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77" y="272375"/>
            <a:ext cx="10515600" cy="1184849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000000"/>
                </a:solidFill>
                <a:effectLst/>
                <a:latin typeface="+mn-lt"/>
              </a:rPr>
              <a:t>Gyula Benczúr</a:t>
            </a:r>
            <a:r>
              <a:rPr lang="it-IT" sz="2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+mn-lt"/>
              </a:rPr>
              <a:t>(1844- 1920): </a:t>
            </a:r>
            <a:r>
              <a:rPr lang="it-IT" sz="2400" b="1" i="1" dirty="0">
                <a:solidFill>
                  <a:srgbClr val="000000"/>
                </a:solidFill>
                <a:latin typeface="+mn-lt"/>
              </a:rPr>
              <a:t>Narcisuss, 1881</a:t>
            </a:r>
            <a:br>
              <a:rPr lang="it-IT" sz="2400" b="1" i="1" dirty="0">
                <a:solidFill>
                  <a:srgbClr val="000000"/>
                </a:solidFill>
                <a:latin typeface="+mn-lt"/>
              </a:rPr>
            </a:br>
            <a:r>
              <a:rPr lang="it-IT" sz="2400" b="1" i="1" dirty="0">
                <a:solidFill>
                  <a:srgbClr val="000000"/>
                </a:solidFill>
                <a:latin typeface="+mn-lt"/>
              </a:rPr>
              <a:t>olio su tela – cm 115 x 110 Galleria nazionale Ungherese, Budapest</a:t>
            </a:r>
            <a:endParaRPr lang="it-IT" sz="2800" b="1" dirty="0">
              <a:latin typeface="+mn-lt"/>
            </a:endParaRPr>
          </a:p>
        </p:txBody>
      </p:sp>
      <p:pic>
        <p:nvPicPr>
          <p:cNvPr id="1026" name="Picture 2" descr="Potrebbe essere un'immagine raffigurante 1 persona">
            <a:extLst>
              <a:ext uri="{FF2B5EF4-FFF2-40B4-BE49-F238E27FC236}">
                <a16:creationId xmlns:a16="http://schemas.microsoft.com/office/drawing/2014/main" id="{B1FB0004-298E-4AEA-999E-42D1E50A38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32" y="1262671"/>
            <a:ext cx="4758600" cy="5544000"/>
          </a:xfrm>
          <a:prstGeom prst="rect">
            <a:avLst/>
          </a:prstGeom>
          <a:noFill/>
          <a:effectLst>
            <a:glow rad="127000">
              <a:schemeClr val="accent4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5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1F24C-3CAB-4956-BFC9-B6AC369F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91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+mn-lt"/>
              </a:rPr>
              <a:t>John William WATERHOUSE</a:t>
            </a:r>
            <a:r>
              <a:rPr lang="it-IT" sz="2800" b="1" dirty="0"/>
              <a:t> </a:t>
            </a:r>
            <a:r>
              <a:rPr lang="it-IT" sz="2000" b="1" dirty="0"/>
              <a:t>(</a:t>
            </a:r>
            <a:r>
              <a:rPr lang="it-IT" sz="2000" b="1" dirty="0">
                <a:latin typeface="+mn-lt"/>
              </a:rPr>
              <a:t>1849 – 1917)</a:t>
            </a:r>
            <a:r>
              <a:rPr lang="it-IT" sz="2000" b="1" dirty="0"/>
              <a:t>: </a:t>
            </a:r>
            <a:r>
              <a:rPr lang="it-IT" sz="2400" b="1" i="1" dirty="0">
                <a:latin typeface="+mn-lt"/>
              </a:rPr>
              <a:t>Narciso ed Eco</a:t>
            </a:r>
            <a:r>
              <a:rPr lang="it-IT" sz="2400" b="1" i="1" dirty="0"/>
              <a:t>, </a:t>
            </a:r>
            <a:r>
              <a:rPr lang="it-IT" sz="2200" b="1" i="1" dirty="0">
                <a:latin typeface="+mn-lt"/>
              </a:rPr>
              <a:t>1903</a:t>
            </a:r>
            <a:br>
              <a:rPr lang="it-IT" sz="2400" b="1" i="1" dirty="0"/>
            </a:br>
            <a:r>
              <a:rPr lang="it-IT" sz="2400" b="1" i="1" dirty="0"/>
              <a:t>olio su tela cm 109x189 – Walker Art Gallery, Liverpool</a:t>
            </a:r>
            <a:br>
              <a:rPr lang="it-IT" sz="2400" b="1" i="1" dirty="0"/>
            </a:br>
            <a:endParaRPr lang="it-IT" sz="2400" b="1" dirty="0"/>
          </a:p>
        </p:txBody>
      </p:sp>
      <p:pic>
        <p:nvPicPr>
          <p:cNvPr id="2050" name="Picture 2" descr="Nessuna descrizione della foto disponibile.">
            <a:extLst>
              <a:ext uri="{FF2B5EF4-FFF2-40B4-BE49-F238E27FC236}">
                <a16:creationId xmlns:a16="http://schemas.microsoft.com/office/drawing/2014/main" id="{36514332-AC32-45F4-8772-A0DEEE2034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4" y="1170040"/>
            <a:ext cx="9706482" cy="5652000"/>
          </a:xfrm>
          <a:prstGeom prst="rect">
            <a:avLst/>
          </a:prstGeom>
          <a:noFill/>
          <a:effectLst>
            <a:glow rad="127000">
              <a:schemeClr val="accent6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933279E-9546-49F9-A012-038258341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411" y="186769"/>
            <a:ext cx="21812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28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AD245-A879-4723-8F91-00A9E1A5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Salvator DALÍ</a:t>
            </a:r>
            <a:r>
              <a:rPr lang="it-IT" sz="2800" b="1" dirty="0"/>
              <a:t> </a:t>
            </a:r>
            <a:r>
              <a:rPr lang="it-IT" sz="2000" b="1" dirty="0"/>
              <a:t>(1904- 1989)</a:t>
            </a:r>
            <a:r>
              <a:rPr lang="it-IT" sz="2800" b="1" dirty="0"/>
              <a:t>: </a:t>
            </a:r>
            <a:r>
              <a:rPr lang="it-IT" sz="2400" b="1" i="1" dirty="0">
                <a:latin typeface="+mn-lt"/>
              </a:rPr>
              <a:t>Metamorfosi di Narciso</a:t>
            </a:r>
            <a:r>
              <a:rPr lang="it-IT" sz="2800" b="1" i="1" dirty="0"/>
              <a:t>, </a:t>
            </a:r>
            <a:r>
              <a:rPr lang="it-IT" sz="2400" b="1" i="1" dirty="0"/>
              <a:t>1936-37</a:t>
            </a:r>
            <a:br>
              <a:rPr lang="it-IT" sz="2400" b="1" i="1" dirty="0"/>
            </a:br>
            <a:r>
              <a:rPr lang="it-IT" sz="2400" b="1" i="1" dirty="0"/>
              <a:t>olio su tela cm 50,8 x 78,3 – Tate Gallery Londra</a:t>
            </a:r>
            <a:endParaRPr lang="it-IT" sz="2400" b="1" dirty="0"/>
          </a:p>
        </p:txBody>
      </p:sp>
      <p:pic>
        <p:nvPicPr>
          <p:cNvPr id="3078" name="Picture 6" descr="YYTGSBG Salvador Dalì Stampe su tele. Metamorfosi di Narciso Riproduzione  quadro su tela. Famoso poster di tela per l'arredamento del soggiorno ...">
            <a:extLst>
              <a:ext uri="{FF2B5EF4-FFF2-40B4-BE49-F238E27FC236}">
                <a16:creationId xmlns:a16="http://schemas.microsoft.com/office/drawing/2014/main" id="{4EA0C0D6-B35E-4F5A-8CB3-F4DA4FEB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88" y="2273294"/>
            <a:ext cx="3672000" cy="3456000"/>
          </a:xfrm>
          <a:prstGeom prst="rect">
            <a:avLst/>
          </a:prstGeom>
          <a:noFill/>
          <a:effectLst>
            <a:glow rad="127000">
              <a:schemeClr val="tx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31832D9-FC61-4F64-9424-6EA640383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4" y="1690688"/>
            <a:ext cx="7456572" cy="4968000"/>
          </a:xfrm>
          <a:effectLst>
            <a:glow rad="127000">
              <a:schemeClr val="accent2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64052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792</Words>
  <Application>Microsoft Office PowerPoint</Application>
  <PresentationFormat>Widescreen</PresentationFormat>
  <Paragraphs>48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Arial</vt:lpstr>
      <vt:lpstr>Arial</vt:lpstr>
      <vt:lpstr>Calibri</vt:lpstr>
      <vt:lpstr>Calibri Light</vt:lpstr>
      <vt:lpstr>Google Sans</vt:lpstr>
      <vt:lpstr>Times New Roman</vt:lpstr>
      <vt:lpstr>Tema di Office</vt:lpstr>
      <vt:lpstr>3. L’amore nel mito</vt:lpstr>
      <vt:lpstr>Nάρκισσος - Narcissus. Affresco. Pompei. Casa di Marco Lucrezio Frontone  35-45 d.C.</vt:lpstr>
      <vt:lpstr>Michelangelo MERISI detto CARAVAGGIO (1517-1610): Narciso 1594-1596 olio su tela - cm 112 x 92 - Galleria nazionale di Arte Antica, Roma</vt:lpstr>
      <vt:lpstr> Jules-Cyrille Cavé (1859- 1946): Narcisse, 1890 olio su tela – cm 99x198  Collezione privata   </vt:lpstr>
      <vt:lpstr>Jan COSSIERS (1600-1671): Narciso, 1636-38  olio su tela – cm 97 x 93  Museo del Prado, Madrid</vt:lpstr>
      <vt:lpstr>Nicolas-Bernard LÉPICIÉ (1735-1784): Narcisse 1771 olio su tela cm 113 x 146  Musée Antoine Lécuyer, Saint Quentin (Francia)</vt:lpstr>
      <vt:lpstr>Gyula Benczúr (1844- 1920): Narcisuss, 1881 olio su tela – cm 115 x 110 Galleria nazionale Ungherese, Budapest</vt:lpstr>
      <vt:lpstr>John William WATERHOUSE (1849 – 1917): Narciso ed Eco, 1903 olio su tela cm 109x189 – Walker Art Gallery, Liverpool </vt:lpstr>
      <vt:lpstr>Salvator DALÍ (1904- 1989): Metamorfosi di Narciso, 1936-37 olio su tela cm 50,8 x 78,3 – Tate Gallery Londra</vt:lpstr>
      <vt:lpstr>Benvenuto CELLINI (1500 – 1571) : Narciso 1548 - 1565 marmo – h cm 149, Museo Nazionale del Bargello Firenze</vt:lpstr>
      <vt:lpstr>John GIBSON (1790 – 1866): Narcissus,1838 marmo  cm 86 x 36 x 60 - Royal Academy of Arts, London</vt:lpstr>
      <vt:lpstr>Apollo e Dafne. Affresco. Casa di Marco Lucrezio Frontone   Napoli, Museo Archeologico Nazionale </vt:lpstr>
      <vt:lpstr>Apollo e Dafne. Mosaico di Lillebonne, fine III sec. d.C. - Tempio di Apollo e Diana m 8,56 x 6,80 - Musée Départemental des Antiquités, Rouen</vt:lpstr>
      <vt:lpstr>Veduta generale del mosaico di Lillebonne</vt:lpstr>
      <vt:lpstr>Piero del Pollaiolo (1441? - 1496) : Apollo e Dafne 1470-80 olio su tavola cm 29,5 x 20 – National Gallery, Londra</vt:lpstr>
      <vt:lpstr>Domenico Zampieri detto Domenichino (1581- 1641): Apollo e Dafne 1616-1618 Affresco parietale trasferito su tela  – cm 311,8 x 189,2 - National Gallery Londra  </vt:lpstr>
      <vt:lpstr>Giovanni Angelo CANINI (1608-1666): Il mito di Apollo e Dafne 1650 ca. olio su tela cm 84 x 100 – Palazzo Astalli Theodoli, Sambuci (Roma)</vt:lpstr>
      <vt:lpstr>Giuseppe Bartolomeo CHIARI (1654-1727) : Apollo e Dafne 1695-1699 pittura a olio - cm 101 x 147,5  Galleria Spada Roma</vt:lpstr>
      <vt:lpstr>Giambattista TIEPOLO (1696 – 1770): Apollo e Dafne 1755-1760 ca. olio su tela cm 68,5 x 87– National Gallery of Art Washington</vt:lpstr>
      <vt:lpstr>Gian Lorenzo BERNINI (1598- 1680): Apollo e Dafne 1623-25  Marmo – h cm 243 - Galleria Borghese, Roma</vt:lpstr>
      <vt:lpstr>Presentazione standard di PowerPoint</vt:lpstr>
      <vt:lpstr>Gian Lorenzo BERNINI (1598- 1680): Ratto di Proserpina 1622-23 Marmo – h cm 255 – Galleria Borghese, Roma </vt:lpstr>
      <vt:lpstr>Presentazione standard di PowerPoint</vt:lpstr>
      <vt:lpstr>Presentazione standard di PowerPoint</vt:lpstr>
      <vt:lpstr>Presentazione standard di PowerPoint</vt:lpstr>
      <vt:lpstr>Tomba dei Nasoni (Roma, via Flaminia):  Ratto di Proserpina. II-III secolo d.C. affresco staccato – cm 71 x 98  British Museum, Londra  </vt:lpstr>
      <vt:lpstr>Ade e Persefone: iconografia classica</vt:lpstr>
      <vt:lpstr>Rembrandt Harmenszoon Van Rijn (1606-1669): Ratto di Proserpina 1631 ca. olio su tavola cm 84,8 x 79,7 – Berlino, Staatliche Museen</vt:lpstr>
      <vt:lpstr>Presentazione standard di PowerPoint</vt:lpstr>
      <vt:lpstr>Il lago Averno (dal greco ἄορνος = senza uccelli) </vt:lpstr>
      <vt:lpstr>Louise Glück: Un mito di innocenza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L’amore nel mito</dc:title>
  <dc:creator>Ines Son</dc:creator>
  <cp:lastModifiedBy>Ines Son</cp:lastModifiedBy>
  <cp:revision>27</cp:revision>
  <dcterms:created xsi:type="dcterms:W3CDTF">2024-10-15T05:54:09Z</dcterms:created>
  <dcterms:modified xsi:type="dcterms:W3CDTF">2024-10-15T06:08:29Z</dcterms:modified>
</cp:coreProperties>
</file>