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28" r:id="rId2"/>
    <p:sldId id="631" r:id="rId3"/>
    <p:sldId id="635" r:id="rId4"/>
    <p:sldId id="632" r:id="rId5"/>
    <p:sldId id="633" r:id="rId6"/>
    <p:sldId id="428" r:id="rId7"/>
    <p:sldId id="436" r:id="rId8"/>
    <p:sldId id="584" r:id="rId9"/>
    <p:sldId id="494" r:id="rId10"/>
    <p:sldId id="634" r:id="rId11"/>
    <p:sldId id="585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63A991-6D34-44A2-B8B0-FD898EF75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676083D-7BC5-4803-B91D-791956D31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B62024-3CE7-4425-ABA0-3EC7388EE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6C36-8A7D-4CE2-BC6B-F5EFEA7D7250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0FCABE-7D10-4162-A925-D553440B6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55491D-BF8B-4511-82F1-F5F97DF3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25E1-7699-4F8A-BE29-84BCE8021A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664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09F694-589B-483F-907B-BC54A5F0E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1FBE30-677F-45F0-AFCD-3CEF7F1D0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581763-E694-473C-BBD7-3B9621DD0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6C36-8A7D-4CE2-BC6B-F5EFEA7D7250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2E6383-77A8-402F-9A85-1E21C80BD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FB1624-50BB-4747-9D14-5108DFA15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25E1-7699-4F8A-BE29-84BCE8021A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0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C382A48-6819-4EAF-AF0F-3896ED2D92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3DD7FD6-BF92-4C31-8572-E967AE669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6470D7-06D0-4A52-927C-23012C5C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6C36-8A7D-4CE2-BC6B-F5EFEA7D7250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62F68D-1227-417A-9AC1-FA65A6E4C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573BE7-91B2-48CF-9FEC-966E8E1CA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25E1-7699-4F8A-BE29-84BCE8021A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01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210B55-F851-4AA7-814E-95330BA66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46ACDD-5D82-4D57-A869-FBD8A33A8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B38C4B-5D90-4CB6-A9D2-54C47466A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6C36-8A7D-4CE2-BC6B-F5EFEA7D7250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966C44-2DB4-4502-BF18-2098496CB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E0E4FA-6450-4D62-BE53-B224DAC95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25E1-7699-4F8A-BE29-84BCE8021A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01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7A8FB4-19EA-48D5-BC4F-D1CF81FE9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438D9C4-DD6B-468F-BA41-A22A91CD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A20EA0-FB73-4144-8458-921AA404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6C36-8A7D-4CE2-BC6B-F5EFEA7D7250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51ABA9-BF00-4E7B-9805-B2E1D61D3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DDE0D6-181C-41F6-A809-97221699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25E1-7699-4F8A-BE29-84BCE8021A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792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3ACB6C-8214-4523-94EB-EA5643649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F12636-0CCB-4618-B5E7-E7877DA8F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86FB08C-4E80-42C7-838C-69ABB898C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1623CEE-8988-4B09-A6B7-103D6D365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6C36-8A7D-4CE2-BC6B-F5EFEA7D7250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FB7F887-3557-49A8-9203-65E9CEFE2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65B8963-950F-48E5-B584-D9688639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25E1-7699-4F8A-BE29-84BCE8021A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423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294F1E-A5AA-43ED-BA75-C618F704E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93612A0-863F-4934-85B1-197DB0D4A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FAB445A-C0CF-4C9B-A5EC-5F611DDEA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F8BB807-0869-469C-A0DA-D198D5B222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1053A7C-227A-49E4-AE14-4C450FE87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8C3A33-B291-450E-B772-2237DBD2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6C36-8A7D-4CE2-BC6B-F5EFEA7D7250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7ED30FC-3DDB-4B7A-9C26-D67316016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A7832C5-2FFA-475C-8AF5-470812A4F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25E1-7699-4F8A-BE29-84BCE8021A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714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FEAEAE-9000-43AB-8A65-515901EE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58F645B-12FB-4905-83F4-36881FF3A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6C36-8A7D-4CE2-BC6B-F5EFEA7D7250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1123B5D-B596-4DA3-BC1D-744734527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E6EC90-E4F9-486F-8A68-79F92A876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25E1-7699-4F8A-BE29-84BCE8021A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22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7A997F1-55A3-4E32-B3CF-BA773B9AD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6C36-8A7D-4CE2-BC6B-F5EFEA7D7250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15F1C38-7B77-4230-B61D-31544BDC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8C92B3E-107B-4883-ADEF-2F49D8B63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25E1-7699-4F8A-BE29-84BCE8021A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075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504546-7302-4F0C-AD1B-797BC0E3F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D02C30-F78C-4CFC-8450-7F6B6AAE1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4E7FDE6-29D9-407B-B43C-E8FD341C5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E20F3F-AB79-4EC8-A3D9-F1B4C4A97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6C36-8A7D-4CE2-BC6B-F5EFEA7D7250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3D27895-590A-4C31-A684-A99D3C493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90BA0EB-A0CE-4134-8B28-44ED735F2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25E1-7699-4F8A-BE29-84BCE8021A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9510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2F1333-7EFE-4823-8A62-5C37B6756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368E640-E2B7-4A5B-8A98-24E751AF4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6E95176-0F93-4BC7-B99F-F1178AA46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142C190-3A0A-4C83-906D-2D87045A6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6C36-8A7D-4CE2-BC6B-F5EFEA7D7250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21D7AE4-030C-43C7-89F3-AD94A784E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3DBE768-FA94-4248-9F47-F43C45B4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25E1-7699-4F8A-BE29-84BCE8021A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571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258C33E-DDB2-441B-BA81-B743B2628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DF13ED-E924-4EC2-AA20-4357FD62D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CF6953-9F2A-4054-8450-06BC2CBF7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26C36-8A7D-4CE2-BC6B-F5EFEA7D7250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91FE02-48AA-4D90-8860-C9CE345CC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2AB521-9F0B-4341-8FC8-343B44CAA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225E1-7699-4F8A-BE29-84BCE8021A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347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1D7E4B-DC6A-4CDF-8A80-7DC9767A0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365126"/>
            <a:ext cx="10518776" cy="678306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5. Passione d’amore: la voce dei poeti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632A20-905D-4CAC-8037-C78857B18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043433"/>
            <a:ext cx="5157787" cy="678306"/>
          </a:xfrm>
        </p:spPr>
        <p:txBody>
          <a:bodyPr>
            <a:noAutofit/>
          </a:bodyPr>
          <a:lstStyle/>
          <a:p>
            <a:r>
              <a:rPr lang="it-IT" sz="2000" dirty="0"/>
              <a:t>Frammento di kylix attica a figure nere </a:t>
            </a:r>
          </a:p>
          <a:p>
            <a:r>
              <a:rPr lang="it-IT" sz="2000" dirty="0"/>
              <a:t>550- 500 a.C. – Museo dell’Agorà, Atene</a:t>
            </a:r>
          </a:p>
        </p:txBody>
      </p:sp>
      <p:pic>
        <p:nvPicPr>
          <p:cNvPr id="7" name="Picture 2" descr="Il bacio nell'iconografia vascolare greca – La ceramica antica">
            <a:extLst>
              <a:ext uri="{FF2B5EF4-FFF2-40B4-BE49-F238E27FC236}">
                <a16:creationId xmlns:a16="http://schemas.microsoft.com/office/drawing/2014/main" id="{10A06943-923A-4363-BAC9-A1963E6A4DF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25" y="1908293"/>
            <a:ext cx="4972500" cy="468000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1138744-D74A-44A8-8141-320D4F3248D7}"/>
              </a:ext>
            </a:extLst>
          </p:cNvPr>
          <p:cNvSpPr txBox="1"/>
          <p:nvPr/>
        </p:nvSpPr>
        <p:spPr>
          <a:xfrm>
            <a:off x="6186190" y="2471729"/>
            <a:ext cx="53988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 dammi mille baci, e quindi cento,</a:t>
            </a:r>
            <a:endParaRPr lang="it-IT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2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poi dammene altri mille, e quindi cento,</a:t>
            </a:r>
            <a:endParaRPr lang="it-IT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2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quindi mille continui, e quindi cento.</a:t>
            </a:r>
            <a:endParaRPr lang="it-IT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94D6BA-4D45-4D0A-A44C-D5FC5FCE6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258" y="4299665"/>
            <a:ext cx="3524250" cy="1714500"/>
          </a:xfrm>
          <a:prstGeom prst="rect">
            <a:avLst/>
          </a:prstGeom>
          <a:noFill/>
          <a:effectLst>
            <a:glow rad="127000">
              <a:schemeClr val="accent4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67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3092B5-E8AE-4EF6-9B39-1DCAC557D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256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+mn-lt"/>
              </a:rPr>
              <a:t>Egon SCHIELE: </a:t>
            </a:r>
            <a:r>
              <a:rPr lang="it-IT" sz="2400" b="1" i="1" dirty="0">
                <a:latin typeface="+mn-lt"/>
              </a:rPr>
              <a:t>autoritratti</a:t>
            </a:r>
            <a:endParaRPr lang="it-IT" sz="2400" b="1" dirty="0">
              <a:latin typeface="+mn-lt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579D636-2152-4226-9C19-02C704B50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50" y="1307382"/>
            <a:ext cx="3313150" cy="4824000"/>
          </a:xfrm>
          <a:prstGeom prst="rect">
            <a:avLst/>
          </a:prstGeom>
          <a:noFill/>
          <a:effectLst>
            <a:glow rad="127000">
              <a:schemeClr val="accent4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785BC71-9685-4AD2-B458-67C0F8A2A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826" y="1349709"/>
            <a:ext cx="3403600" cy="4824000"/>
          </a:xfrm>
          <a:prstGeom prst="rect">
            <a:avLst/>
          </a:prstGeom>
          <a:noFill/>
          <a:effectLst>
            <a:glow rad="127000">
              <a:schemeClr val="accent4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3E5D356-F1FA-444E-81E2-E29EC75B02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38" y="1307382"/>
            <a:ext cx="3361019" cy="5004000"/>
          </a:xfrm>
          <a:prstGeom prst="rect">
            <a:avLst/>
          </a:prstGeom>
          <a:noFill/>
          <a:effectLst>
            <a:glow rad="127000">
              <a:schemeClr val="accent4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254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46B770-90C3-4BCD-A5BB-95A451A2B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60" y="1860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+mn-lt"/>
              </a:rPr>
              <a:t>Oskar Kokoschka</a:t>
            </a:r>
            <a:r>
              <a:rPr lang="it-IT" sz="2800" b="1" dirty="0">
                <a:latin typeface="+mn-lt"/>
              </a:rPr>
              <a:t> </a:t>
            </a:r>
            <a:r>
              <a:rPr lang="it-IT" sz="2000" b="1" dirty="0">
                <a:latin typeface="+mn-lt"/>
              </a:rPr>
              <a:t>(1886 – 1980)</a:t>
            </a:r>
            <a:r>
              <a:rPr lang="it-IT" sz="2400" b="1" dirty="0">
                <a:latin typeface="+mn-lt"/>
              </a:rPr>
              <a:t>:</a:t>
            </a:r>
            <a:r>
              <a:rPr lang="it-IT" sz="2800" b="1" dirty="0">
                <a:latin typeface="+mn-lt"/>
              </a:rPr>
              <a:t> </a:t>
            </a:r>
            <a:r>
              <a:rPr lang="it-IT" sz="2400" b="1" i="1" dirty="0">
                <a:latin typeface="+mn-lt"/>
              </a:rPr>
              <a:t>La sposa del vento </a:t>
            </a:r>
            <a:r>
              <a:rPr lang="it-IT" sz="2000" b="1" i="1" dirty="0">
                <a:latin typeface="+mn-lt"/>
              </a:rPr>
              <a:t>(Die Windsbraut) 1913-14</a:t>
            </a:r>
            <a:br>
              <a:rPr lang="it-IT" sz="2000" b="1" i="1" dirty="0">
                <a:latin typeface="+mn-lt"/>
              </a:rPr>
            </a:br>
            <a:r>
              <a:rPr lang="it-IT" sz="2000" b="1" i="1" dirty="0">
                <a:latin typeface="+mn-lt"/>
              </a:rPr>
              <a:t>olio su tela cm 181 x 220 - </a:t>
            </a:r>
            <a:r>
              <a:rPr lang="it-IT" sz="2000" b="1" i="0" dirty="0">
                <a:solidFill>
                  <a:srgbClr val="333333"/>
                </a:solidFill>
                <a:effectLst/>
                <a:latin typeface="+mn-lt"/>
              </a:rPr>
              <a:t>Kunstmuseum Basel, Basilea</a:t>
            </a:r>
            <a:r>
              <a:rPr lang="it-IT" sz="2400" b="1" i="1" dirty="0">
                <a:latin typeface="+mn-lt"/>
              </a:rPr>
              <a:t> </a:t>
            </a:r>
            <a:endParaRPr lang="it-IT" sz="2800" b="1" dirty="0">
              <a:latin typeface="+mn-lt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20E9B90-7E8E-437F-9561-4B1E4FFD6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763" y="1511300"/>
            <a:ext cx="8239050" cy="5248275"/>
          </a:xfrm>
          <a:effectLst>
            <a:glow rad="127000">
              <a:schemeClr val="accent1">
                <a:lumMod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2267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135C1D-A831-4EC2-A617-673291D3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5353"/>
            <a:ext cx="10515600" cy="499620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+mn-lt"/>
              </a:rPr>
              <a:t>Odissea, canto VI </a:t>
            </a:r>
            <a:r>
              <a:rPr lang="it-IT" sz="2000" b="1" dirty="0">
                <a:latin typeface="+mn-lt"/>
              </a:rPr>
              <a:t>(vv. 149-161): </a:t>
            </a:r>
            <a:r>
              <a:rPr lang="it-IT" sz="2000" b="1" i="1" dirty="0">
                <a:latin typeface="+mn-lt"/>
              </a:rPr>
              <a:t>Captatio </a:t>
            </a:r>
            <a:r>
              <a:rPr lang="la-Latn" sz="2000" b="1" i="1" dirty="0">
                <a:latin typeface="+mn-lt"/>
              </a:rPr>
              <a:t>benevolentiae</a:t>
            </a:r>
            <a:endParaRPr lang="la-Latn" sz="2000" b="1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4DCC36-E9A4-4424-957D-C0AFE8711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522"/>
            <a:ext cx="10515600" cy="560894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 algn="ctr">
              <a:buNone/>
            </a:pP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 supplico, signora: sei una Dea o una creatura mortale?</a:t>
            </a:r>
            <a:endParaRPr lang="it-IT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 sei una Dea di quelle che abitano l’ampio cielo,             </a:t>
            </a:r>
            <a:endParaRPr lang="it-IT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assomigli ad Artemide, figlia del grande Zeus,</a:t>
            </a:r>
            <a:endParaRPr lang="it-IT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 la bellezza, per la statura e per l’aspetto;</a:t>
            </a:r>
            <a:endParaRPr lang="it-IT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 tu sei una delle creature mortali che abitano sulla terra,</a:t>
            </a:r>
            <a:endParaRPr lang="it-IT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tre volte beati tuo padre e la tua augusta madre</a:t>
            </a:r>
            <a:endParaRPr lang="it-IT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                           e tre volte beati i fratelli il cui cuore si addolcirà                                                        </a:t>
            </a:r>
            <a:endParaRPr lang="it-IT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sempre di gioia per te, quando vedranno un tale germoglio</a:t>
            </a:r>
            <a:endParaRPr lang="it-IT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 fa il suo ingresso in sala per danzare.</a:t>
            </a:r>
            <a:endParaRPr lang="it-IT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 sarà felicissimo nel cuore al di sopra degli altri l’uomo</a:t>
            </a:r>
            <a:endParaRPr lang="it-IT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che, ricco di doni, ti condurrà nella sua casa.</a:t>
            </a:r>
            <a:endParaRPr lang="it-IT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              Infatti mai vidi con i miei occhi una creatura mortale simile a te                                          </a:t>
            </a:r>
            <a:endParaRPr lang="it-IT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né uomo né donna: a guardarti mi prende stupore.</a:t>
            </a:r>
            <a:endParaRPr lang="it-IT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2953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Arte romana, Amuleto fallico (I-III secolo d.C.; lega di rame, 4,3 x 1,5 x 1,4 cm; Cambridge, Massachussets, Harvard Art Museums)&#10;">
            <a:extLst>
              <a:ext uri="{FF2B5EF4-FFF2-40B4-BE49-F238E27FC236}">
                <a16:creationId xmlns:a16="http://schemas.microsoft.com/office/drawing/2014/main" id="{8EED7AC9-1894-41F2-AE9A-1CD4378A270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0" y="158153"/>
            <a:ext cx="2929890" cy="21850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80CEBC4-7265-48B0-B4C9-237EFEF8BFA3}"/>
              </a:ext>
            </a:extLst>
          </p:cNvPr>
          <p:cNvSpPr txBox="1"/>
          <p:nvPr/>
        </p:nvSpPr>
        <p:spPr>
          <a:xfrm>
            <a:off x="3083668" y="311285"/>
            <a:ext cx="49479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i="1" dirty="0">
                <a:solidFill>
                  <a:srgbClr val="444444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Amuleto fallico</a:t>
            </a:r>
            <a:r>
              <a:rPr lang="it-IT" sz="1600" b="1" dirty="0">
                <a:solidFill>
                  <a:srgbClr val="444444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 I-III secolo d.C.; lega di rame, 4,3 x 1,5 x 1,4 cm; Cambridge, Massachusetts, Harvard Art Museums</a:t>
            </a:r>
            <a:endParaRPr lang="it-IT" sz="1600" dirty="0"/>
          </a:p>
        </p:txBody>
      </p:sp>
      <p:pic>
        <p:nvPicPr>
          <p:cNvPr id="5" name="Immagine 4" descr="Arte romana, Amuleto fallico ( bronzo; Trento, Castello del Buonconsiglio). Ph. Credit Francesco Bini&#10;">
            <a:extLst>
              <a:ext uri="{FF2B5EF4-FFF2-40B4-BE49-F238E27FC236}">
                <a16:creationId xmlns:a16="http://schemas.microsoft.com/office/drawing/2014/main" id="{50304686-11A6-4EA4-9732-9F0B6D56B97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9" y="2403000"/>
            <a:ext cx="3168000" cy="20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3A6921D-5D09-4AA9-916A-E0CE546877A7}"/>
              </a:ext>
            </a:extLst>
          </p:cNvPr>
          <p:cNvSpPr txBox="1"/>
          <p:nvPr/>
        </p:nvSpPr>
        <p:spPr>
          <a:xfrm>
            <a:off x="3275339" y="2928025"/>
            <a:ext cx="45646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444444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Trento, Castello del Buonconsiglio</a:t>
            </a:r>
          </a:p>
          <a:p>
            <a:r>
              <a:rPr lang="it-IT" sz="1600" b="1" i="1" dirty="0">
                <a:solidFill>
                  <a:srgbClr val="444444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Amuleto fallico</a:t>
            </a:r>
            <a:r>
              <a:rPr lang="it-IT" sz="1600" b="1" dirty="0">
                <a:solidFill>
                  <a:srgbClr val="444444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 in bronzo</a:t>
            </a:r>
            <a:endParaRPr lang="it-IT" sz="1600" dirty="0"/>
          </a:p>
        </p:txBody>
      </p:sp>
      <p:pic>
        <p:nvPicPr>
          <p:cNvPr id="8" name="Immagine 7" descr="Arte romana, Amuleto fallico (I-IV secolo d.C.; bronzo; León, Museo de León)&#10;">
            <a:extLst>
              <a:ext uri="{FF2B5EF4-FFF2-40B4-BE49-F238E27FC236}">
                <a16:creationId xmlns:a16="http://schemas.microsoft.com/office/drawing/2014/main" id="{A38C1AEA-4FEE-4108-A72B-DA77FBE0F85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8" y="4514812"/>
            <a:ext cx="2952000" cy="2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092F766-1554-488A-9C4A-1482827AA053}"/>
              </a:ext>
            </a:extLst>
          </p:cNvPr>
          <p:cNvSpPr txBox="1"/>
          <p:nvPr/>
        </p:nvSpPr>
        <p:spPr>
          <a:xfrm rot="10800000" flipV="1">
            <a:off x="3275338" y="4165243"/>
            <a:ext cx="6676055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b="0" i="1" dirty="0">
              <a:solidFill>
                <a:srgbClr val="444444"/>
              </a:solidFill>
              <a:effectLst/>
              <a:latin typeface="Georgia" panose="02040502050405020303" pitchFamily="18" charset="0"/>
            </a:endParaRPr>
          </a:p>
          <a:p>
            <a:endParaRPr lang="it-IT" i="1" dirty="0">
              <a:solidFill>
                <a:srgbClr val="444444"/>
              </a:solidFill>
              <a:latin typeface="Georgia" panose="02040502050405020303" pitchFamily="18" charset="0"/>
            </a:endParaRPr>
          </a:p>
          <a:p>
            <a:endParaRPr lang="it-IT" b="0" i="1" dirty="0">
              <a:solidFill>
                <a:srgbClr val="444444"/>
              </a:solidFill>
              <a:effectLst/>
              <a:latin typeface="Georgia" panose="02040502050405020303" pitchFamily="18" charset="0"/>
            </a:endParaRPr>
          </a:p>
          <a:p>
            <a:endParaRPr lang="it-IT" i="1" dirty="0">
              <a:solidFill>
                <a:srgbClr val="444444"/>
              </a:solidFill>
              <a:latin typeface="Georgia" panose="02040502050405020303" pitchFamily="18" charset="0"/>
            </a:endParaRPr>
          </a:p>
          <a:p>
            <a:endParaRPr lang="it-IT" b="0" i="1" dirty="0">
              <a:solidFill>
                <a:srgbClr val="444444"/>
              </a:solidFill>
              <a:effectLst/>
              <a:latin typeface="Georgia" panose="02040502050405020303" pitchFamily="18" charset="0"/>
            </a:endParaRPr>
          </a:p>
          <a:p>
            <a:r>
              <a:rPr lang="it-IT" sz="1600" b="1" i="1" dirty="0">
                <a:solidFill>
                  <a:srgbClr val="444444"/>
                </a:solidFill>
                <a:effectLst/>
                <a:latin typeface="Georgia" panose="02040502050405020303" pitchFamily="18" charset="0"/>
              </a:rPr>
              <a:t>Amuleto fallico</a:t>
            </a:r>
            <a:r>
              <a:rPr lang="it-IT" sz="1600" b="1" i="0" dirty="0">
                <a:solidFill>
                  <a:srgbClr val="444444"/>
                </a:solidFill>
                <a:effectLst/>
                <a:latin typeface="Georgia" panose="02040502050405020303" pitchFamily="18" charset="0"/>
              </a:rPr>
              <a:t> (I-IV secolo d.C.; bronzo; </a:t>
            </a:r>
          </a:p>
          <a:p>
            <a:r>
              <a:rPr lang="it-IT" sz="1600" b="1" i="0" dirty="0">
                <a:solidFill>
                  <a:srgbClr val="444444"/>
                </a:solidFill>
                <a:effectLst/>
                <a:latin typeface="Georgia" panose="02040502050405020303" pitchFamily="18" charset="0"/>
              </a:rPr>
              <a:t>León, Museo de León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3774570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033968-CDF3-47FA-91C8-B9719E9E2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122"/>
            <a:ext cx="10515600" cy="74471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it-IT" sz="2400" b="1" dirty="0">
                <a:latin typeface="+mn-lt"/>
              </a:rPr>
              <a:t>Auguste RODIN </a:t>
            </a:r>
            <a:r>
              <a:rPr lang="it-IT" sz="2000" b="1" dirty="0">
                <a:latin typeface="+mn-lt"/>
              </a:rPr>
              <a:t>(1840-1917): </a:t>
            </a:r>
            <a:r>
              <a:rPr lang="it-IT" sz="2200" b="1" i="1" dirty="0">
                <a:latin typeface="+mn-lt"/>
              </a:rPr>
              <a:t>Le </a:t>
            </a:r>
            <a:r>
              <a:rPr lang="fr-FR" sz="2200" b="1" i="1" dirty="0">
                <a:latin typeface="+mn-lt"/>
              </a:rPr>
              <a:t>baiser</a:t>
            </a:r>
            <a:r>
              <a:rPr lang="it-IT" sz="2200" b="1" i="1" dirty="0">
                <a:latin typeface="+mn-lt"/>
              </a:rPr>
              <a:t> – Il bacio</a:t>
            </a:r>
            <a:r>
              <a:rPr lang="it-IT" sz="2000" b="1" dirty="0">
                <a:latin typeface="+mn-lt"/>
              </a:rPr>
              <a:t>, 1888-89</a:t>
            </a:r>
            <a:br>
              <a:rPr lang="it-IT" sz="2000" b="1" dirty="0">
                <a:latin typeface="+mn-lt"/>
              </a:rPr>
            </a:br>
            <a:r>
              <a:rPr lang="it-IT" sz="2200" b="1" dirty="0">
                <a:latin typeface="+mn-lt"/>
              </a:rPr>
              <a:t>marmo – h cm 183 – Musée Rodin, Parigi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3BE1883-C04C-470D-B46D-55956303ECA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27" y="4738694"/>
            <a:ext cx="2448000" cy="1656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/>
            </a:glo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8654908-B1E0-4DF4-988D-94A8500C48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121" y="857839"/>
            <a:ext cx="4487139" cy="5976000"/>
          </a:xfrm>
          <a:prstGeom prst="rect">
            <a:avLst/>
          </a:prstGeom>
          <a:noFill/>
          <a:effectLst>
            <a:glow rad="127000">
              <a:schemeClr val="accent4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679B845-83B5-4B2E-8D27-42D4BE1988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81" y="1159397"/>
            <a:ext cx="5056000" cy="2844000"/>
          </a:xfrm>
          <a:prstGeom prst="rect">
            <a:avLst/>
          </a:prstGeom>
          <a:effectLst>
            <a:glow rad="127000">
              <a:schemeClr val="bg2">
                <a:lumMod val="1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1388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70BC8E-8CBA-4808-AD8B-E3F660BCF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622"/>
            <a:ext cx="10515600" cy="707010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+mn-lt"/>
              </a:rPr>
              <a:t>Dante, Divina Commedia: </a:t>
            </a:r>
            <a:r>
              <a:rPr lang="it-IT" sz="2400" b="1" i="1" dirty="0">
                <a:latin typeface="+mn-lt"/>
              </a:rPr>
              <a:t>Inferno, </a:t>
            </a:r>
            <a:r>
              <a:rPr lang="it-IT" sz="2000" b="1" i="1" dirty="0">
                <a:latin typeface="+mn-lt"/>
              </a:rPr>
              <a:t>canto V</a:t>
            </a:r>
            <a:r>
              <a:rPr lang="it-IT" sz="2400" b="1" i="1" dirty="0">
                <a:latin typeface="+mn-lt"/>
              </a:rPr>
              <a:t> </a:t>
            </a:r>
            <a:r>
              <a:rPr lang="it-IT" sz="2000" b="1" i="1" dirty="0">
                <a:latin typeface="+mn-lt"/>
              </a:rPr>
              <a:t>vv.127-138</a:t>
            </a:r>
            <a:r>
              <a:rPr lang="it-IT" sz="2400" b="1" dirty="0">
                <a:latin typeface="+mn-lt"/>
              </a:rPr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9158EA-2FB8-420F-89B3-A84C7B3FD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6632"/>
            <a:ext cx="10515600" cy="497033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 algn="ctr">
              <a:buNone/>
            </a:pPr>
            <a:endParaRPr lang="it-IT" sz="1800" b="1" dirty="0">
              <a:solidFill>
                <a:srgbClr val="2021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it-IT" sz="2400" b="1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Noi leggiavamo un giorno per diletto</a:t>
            </a:r>
            <a:br>
              <a:rPr lang="it-IT" sz="2400" b="1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b="1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 Lancialotto come amor lo strinse;</a:t>
            </a:r>
            <a:br>
              <a:rPr lang="it-IT" sz="2400" b="1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b="1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 eravamo e sanza alcun sospetto.</a:t>
            </a:r>
            <a:br>
              <a:rPr lang="it-IT" sz="2400" b="1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b="1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più fïate li occhi ci sospinse</a:t>
            </a:r>
            <a:br>
              <a:rPr lang="it-IT" sz="2400" b="1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b="1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quella lettura, e scolorocci il viso;</a:t>
            </a:r>
            <a:br>
              <a:rPr lang="it-IT" sz="2400" b="1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b="1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 solo un punto fu quel che ci vinse.</a:t>
            </a:r>
            <a:br>
              <a:rPr lang="it-IT" sz="2400" b="1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b="1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Quando leggemmo il disïato riso</a:t>
            </a:r>
            <a:br>
              <a:rPr lang="it-IT" sz="2400" b="1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b="1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esser basciato da cotanto amante,</a:t>
            </a:r>
            <a:br>
              <a:rPr lang="it-IT" sz="2400" b="1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b="1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questi, che mai da me non fia diviso,</a:t>
            </a:r>
            <a:br>
              <a:rPr lang="it-IT" sz="2400" b="1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b="1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bocca mi basciò tutto tremante.</a:t>
            </a:r>
            <a:br>
              <a:rPr lang="it-IT" sz="2400" b="1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b="1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Galeotto fu ’l libro e chi lo scrisse:</a:t>
            </a:r>
            <a:br>
              <a:rPr lang="it-IT" sz="2400" b="1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b="1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 giorno più non vi leggemmo avante. </a:t>
            </a:r>
            <a:endParaRPr lang="it-IT" sz="2400" i="1" dirty="0"/>
          </a:p>
        </p:txBody>
      </p:sp>
    </p:spTree>
    <p:extLst>
      <p:ext uri="{BB962C8B-B14F-4D97-AF65-F5344CB8AC3E}">
        <p14:creationId xmlns:p14="http://schemas.microsoft.com/office/powerpoint/2010/main" val="4077441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D74683-314C-4F95-AAF2-A037BA3F1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740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Edvard MUNCH (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1863 – 1944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bacio, </a:t>
            </a:r>
            <a:r>
              <a:rPr lang="it-IT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1897</a:t>
            </a:r>
            <a:br>
              <a:rPr lang="it-IT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olio su tela cm 99 x 81 – Museo Munch, Oslo</a:t>
            </a:r>
            <a:endParaRPr lang="it-IT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 descr="undefined">
            <a:extLst>
              <a:ext uri="{FF2B5EF4-FFF2-40B4-BE49-F238E27FC236}">
                <a16:creationId xmlns:a16="http://schemas.microsoft.com/office/drawing/2014/main" id="{EDECF6A0-C657-4C5E-B6FC-C84ACFC480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74" y="1238866"/>
            <a:ext cx="4496334" cy="5508000"/>
          </a:xfrm>
          <a:prstGeom prst="rect">
            <a:avLst/>
          </a:prstGeom>
          <a:noFill/>
          <a:effectLst>
            <a:glow rad="127000">
              <a:schemeClr val="tx2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7F889A7-DF49-4BE9-B15A-6EE75DE4FE9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482" y="1256866"/>
            <a:ext cx="2808000" cy="2736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lumMod val="75000"/>
              </a:schemeClr>
            </a:glo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915F4C3-B560-4816-8E79-91489BAE4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044" y="1256866"/>
            <a:ext cx="2136184" cy="5040000"/>
          </a:xfrm>
          <a:prstGeom prst="rect">
            <a:avLst/>
          </a:prstGeom>
          <a:noFill/>
          <a:effectLst>
            <a:glow rad="127000">
              <a:schemeClr val="bg1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02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C9E79B-6901-4BDD-BDD6-47317455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799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Gustav KLIMT </a:t>
            </a:r>
            <a:r>
              <a:rPr lang="it-IT" sz="2000" b="1" dirty="0">
                <a:latin typeface="+mn-lt"/>
              </a:rPr>
              <a:t>(1862-1918): </a:t>
            </a:r>
            <a:r>
              <a:rPr lang="it-IT" sz="2400" b="1" i="1" dirty="0">
                <a:latin typeface="+mn-lt"/>
              </a:rPr>
              <a:t>Il bacio </a:t>
            </a:r>
            <a:r>
              <a:rPr lang="it-IT" sz="2000" b="1" i="1" dirty="0">
                <a:latin typeface="+mn-lt"/>
              </a:rPr>
              <a:t>1907-1908</a:t>
            </a:r>
            <a:br>
              <a:rPr lang="it-IT" sz="2000" b="1" i="1" dirty="0">
                <a:latin typeface="+mn-lt"/>
              </a:rPr>
            </a:br>
            <a:r>
              <a:rPr lang="it-IT" sz="2000" b="1" i="1" dirty="0">
                <a:latin typeface="+mn-lt"/>
              </a:rPr>
              <a:t>olio su tela cm 180 x 180  - </a:t>
            </a:r>
            <a:r>
              <a:rPr lang="it-IT" sz="2000" b="1" i="0" dirty="0">
                <a:effectLst/>
                <a:latin typeface="+mn-lt"/>
              </a:rPr>
              <a:t>Österreichische Galerie Belvedere, Vienna</a:t>
            </a:r>
            <a:endParaRPr lang="it-IT" sz="2000" b="1" dirty="0">
              <a:latin typeface="+mn-lt"/>
            </a:endParaRPr>
          </a:p>
        </p:txBody>
      </p:sp>
      <p:pic>
        <p:nvPicPr>
          <p:cNvPr id="4" name="Picture 2" descr="Gustav Klimt, Il Bacio, 1907–1908, 1,80 m x 1,80 m, Österreichische Galerie Belvedere">
            <a:extLst>
              <a:ext uri="{FF2B5EF4-FFF2-40B4-BE49-F238E27FC236}">
                <a16:creationId xmlns:a16="http://schemas.microsoft.com/office/drawing/2014/main" id="{CAB3FA0D-148E-4381-85DE-4A7298F85F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29" y="1405071"/>
            <a:ext cx="5416658" cy="5364000"/>
          </a:xfrm>
          <a:prstGeom prst="rect">
            <a:avLst/>
          </a:prstGeom>
          <a:noFill/>
          <a:effectLst>
            <a:glow rad="127000">
              <a:schemeClr val="accent4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l Bacio | Gustav Klimt">
            <a:extLst>
              <a:ext uri="{FF2B5EF4-FFF2-40B4-BE49-F238E27FC236}">
                <a16:creationId xmlns:a16="http://schemas.microsoft.com/office/drawing/2014/main" id="{54F70C49-02D2-4ADA-A676-67F195180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5" y="2137995"/>
            <a:ext cx="5682348" cy="4140000"/>
          </a:xfrm>
          <a:prstGeom prst="rect">
            <a:avLst/>
          </a:prstGeom>
          <a:noFill/>
          <a:effectLst>
            <a:glow rad="127000">
              <a:schemeClr val="accent4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289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88E042-37FA-40FC-8B77-11018E378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52" y="414780"/>
            <a:ext cx="10515600" cy="886120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Egon SCHIELE </a:t>
            </a:r>
            <a:r>
              <a:rPr lang="it-IT" sz="2400" b="1" dirty="0">
                <a:latin typeface="+mn-lt"/>
              </a:rPr>
              <a:t>(1890 – 1918): Il c</a:t>
            </a:r>
            <a:r>
              <a:rPr lang="it-IT" sz="2400" b="1" i="1" dirty="0">
                <a:latin typeface="+mn-lt"/>
              </a:rPr>
              <a:t>ardinale e la monaca. Carezza, </a:t>
            </a:r>
            <a:r>
              <a:rPr lang="it-IT" sz="2000" b="1" i="1" dirty="0">
                <a:latin typeface="+mn-lt"/>
              </a:rPr>
              <a:t>1912</a:t>
            </a:r>
            <a:r>
              <a:rPr lang="it-IT" sz="2400" b="1" dirty="0">
                <a:latin typeface="+mn-lt"/>
              </a:rPr>
              <a:t> </a:t>
            </a:r>
            <a:br>
              <a:rPr lang="it-IT" sz="2400" b="1" dirty="0">
                <a:latin typeface="+mn-lt"/>
              </a:rPr>
            </a:br>
            <a:r>
              <a:rPr lang="it-IT" sz="2000" b="1" dirty="0">
                <a:latin typeface="+mn-lt"/>
              </a:rPr>
              <a:t>olio su tela  cm 70 x 80 </a:t>
            </a:r>
            <a:r>
              <a:rPr lang="it-IT" sz="2400" b="1" dirty="0">
                <a:latin typeface="+mn-lt"/>
              </a:rPr>
              <a:t>– </a:t>
            </a:r>
            <a:r>
              <a:rPr lang="de-DE" sz="2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Leopold Museum</a:t>
            </a:r>
            <a:r>
              <a:rPr lang="it-IT" sz="2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Vienna</a:t>
            </a:r>
            <a:endParaRPr lang="it-IT" sz="2400" dirty="0"/>
          </a:p>
        </p:txBody>
      </p:sp>
      <p:pic>
        <p:nvPicPr>
          <p:cNvPr id="1026" name="Picture 2" descr="Cardinal and Nun (Caress), 1912 - Egon Schiele">
            <a:extLst>
              <a:ext uri="{FF2B5EF4-FFF2-40B4-BE49-F238E27FC236}">
                <a16:creationId xmlns:a16="http://schemas.microsoft.com/office/drawing/2014/main" id="{ECF3B1F7-CF98-42A7-A5F9-67198281B8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521" y="1447934"/>
            <a:ext cx="5970240" cy="518400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78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87FF68-AF16-4AF7-B56D-E4CEAF1C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66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1" dirty="0">
                <a:latin typeface="+mn-lt"/>
              </a:rPr>
              <a:t>Egon SCHIELE </a:t>
            </a:r>
            <a:r>
              <a:rPr lang="it-IT" sz="2400" b="1" dirty="0">
                <a:latin typeface="+mn-lt"/>
              </a:rPr>
              <a:t>(1890 – 1918): </a:t>
            </a:r>
            <a:r>
              <a:rPr lang="it-IT" sz="2400" b="1" i="1" dirty="0">
                <a:latin typeface="+mn-lt"/>
              </a:rPr>
              <a:t>L’abbraccio. Gli amanti, </a:t>
            </a:r>
            <a:r>
              <a:rPr lang="it-IT" sz="2000" b="1" i="1" dirty="0">
                <a:latin typeface="+mn-lt"/>
              </a:rPr>
              <a:t>1917</a:t>
            </a:r>
            <a:r>
              <a:rPr lang="it-IT" sz="2400" b="1" dirty="0">
                <a:latin typeface="+mn-lt"/>
              </a:rPr>
              <a:t> </a:t>
            </a:r>
            <a:br>
              <a:rPr lang="it-IT" sz="2400" b="1" dirty="0">
                <a:latin typeface="+mn-lt"/>
              </a:rPr>
            </a:br>
            <a:r>
              <a:rPr lang="it-IT" sz="2400" b="1" dirty="0">
                <a:latin typeface="+mn-lt"/>
              </a:rPr>
              <a:t>olio su tela  cm 100 x 170 - </a:t>
            </a:r>
            <a:r>
              <a:rPr lang="de-DE" sz="2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Österreichische Galerie</a:t>
            </a:r>
            <a:r>
              <a:rPr lang="it-IT" sz="2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Belvedere, Vienna</a:t>
            </a:r>
            <a:endParaRPr lang="it-IT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abbraccio di egon schiele">
            <a:extLst>
              <a:ext uri="{FF2B5EF4-FFF2-40B4-BE49-F238E27FC236}">
                <a16:creationId xmlns:a16="http://schemas.microsoft.com/office/drawing/2014/main" id="{FF279B6A-7AA8-4466-BC37-91C06DA0EF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875" y="1252538"/>
            <a:ext cx="8909437" cy="5411787"/>
          </a:xfrm>
          <a:prstGeom prst="rect">
            <a:avLst/>
          </a:prstGeom>
          <a:noFill/>
          <a:effectLst>
            <a:glow rad="127000">
              <a:schemeClr val="bg2">
                <a:lumMod val="2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2513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534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Times New Roman</vt:lpstr>
      <vt:lpstr>Tema di Office</vt:lpstr>
      <vt:lpstr>5. Passione d’amore: la voce dei poeti </vt:lpstr>
      <vt:lpstr>Odissea, canto VI (vv. 149-161): Captatio benevolentiae</vt:lpstr>
      <vt:lpstr>Presentazione standard di PowerPoint</vt:lpstr>
      <vt:lpstr>Auguste RODIN (1840-1917): Le baiser – Il bacio, 1888-89 marmo – h cm 183 – Musée Rodin, Parigi</vt:lpstr>
      <vt:lpstr>Dante, Divina Commedia: Inferno, canto V vv.127-138 </vt:lpstr>
      <vt:lpstr>Edvard MUNCH (1863 – 1944): Il bacio, 1897 olio su tela cm 99 x 81 – Museo Munch, Oslo</vt:lpstr>
      <vt:lpstr>Gustav KLIMT (1862-1918): Il bacio 1907-1908 olio su tela cm 180 x 180  - Österreichische Galerie Belvedere, Vienna</vt:lpstr>
      <vt:lpstr>Egon SCHIELE (1890 – 1918): Il cardinale e la monaca. Carezza, 1912  olio su tela  cm 70 x 80 – Leopold Museum, Vienna</vt:lpstr>
      <vt:lpstr>Egon SCHIELE (1890 – 1918): L’abbraccio. Gli amanti, 1917  olio su tela  cm 100 x 170 - Österreichische Galerie Belvedere, Vienna</vt:lpstr>
      <vt:lpstr>Egon SCHIELE: autoritratti</vt:lpstr>
      <vt:lpstr>Oskar Kokoschka (1886 – 1980): La sposa del vento (Die Windsbraut) 1913-14 olio su tela cm 181 x 220 - Kunstmuseum Basel, Basilea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Passione d’amore: la voce dei poeti </dc:title>
  <dc:creator>Ines Son</dc:creator>
  <cp:lastModifiedBy>Ines Son</cp:lastModifiedBy>
  <cp:revision>1</cp:revision>
  <dcterms:created xsi:type="dcterms:W3CDTF">2024-10-29T15:22:41Z</dcterms:created>
  <dcterms:modified xsi:type="dcterms:W3CDTF">2024-10-29T15:27:18Z</dcterms:modified>
</cp:coreProperties>
</file>