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6" r:id="rId2"/>
    <p:sldId id="650" r:id="rId3"/>
    <p:sldId id="445" r:id="rId4"/>
    <p:sldId id="645" r:id="rId5"/>
    <p:sldId id="646" r:id="rId6"/>
    <p:sldId id="458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4061BE-0893-4731-BBD0-7E0A1E3584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952633-0CA4-4146-8A03-1107D8A97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082831-A77A-43E5-B3B0-15DAD15B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3D9873-A33D-423A-9499-181BDB589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16BC2C-B303-451B-A39E-9E227F5E8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43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5BAFD0-1ACB-4CE3-A270-0CCE25F51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FC2821-07A0-4F98-92D8-39B19B8D1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CC991D-D06F-4EDA-B575-F76EE1E18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3D10EA-6458-4FBB-90B0-66970F71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C63B60-B20B-4C4B-850C-29455151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96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06744AA-EC24-4BEB-8B87-86165F8CF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B390225-B22B-4B1B-B4B5-BBD26F14B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C91189-9B14-45FD-9EC7-B0A7079DB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6A4C6D-2848-4FCA-9CF8-12287C6D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D41492-A5CF-4775-A9F6-4E380328C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68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96874D-2D38-4166-B832-9E6B49BDF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7E01EB-9846-4BF1-8BF0-40541560A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348ED2-6BFA-4F47-A5DB-B02FFBDA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772FA7-891A-41C5-B4D9-BF91648E1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641EE2-4E21-4A28-94D4-5C715BB4F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53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A64D98-8EBE-4F26-A834-5D44973C2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0E78A5-4154-4CC0-AB30-DE3F94605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AAF829-894B-4702-BFB1-6C9EA16BD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BDA198-ADBF-4F46-A27D-93259D68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5A4801-F2A9-4A95-B9D7-18646624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81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BF13F2-23E4-4F77-A2B7-EE94B7DDC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99B73F-7254-492D-BAC4-22F321FA7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8D49A0E-5C29-4771-B80C-3D866F8E2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71B9DD-E60E-4F78-93D5-838FF576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9F2E3E9-AE01-4AD7-9D95-5A0550C5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7C148F-FD47-4EFF-9C25-146FF3992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67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A49B40-E44A-4412-9AB9-D858C8986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027E73-17C1-40E7-BFD5-FB49828CC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4B87EF-8C85-41A9-B8DC-7E6D27FCB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6263D85-62FC-4C30-AE94-406D765C59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0A329B7-7763-4822-821E-4796EB107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7D55249-174C-41BC-ACDD-B796C351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4049446-CD79-4699-9F4C-F355B0094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3306CC9-D696-46FD-93B3-78835DA4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417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D1907-F88C-445B-B0D7-9E1FCA010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93CE6C4-EC7A-441D-AA67-CF84EC87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1C66CE-D991-44FD-AE17-5695B720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B41A9F3-9B9D-420A-BCB7-7D79BCCF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36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AADE80D-7030-46BF-A45A-D78E3C68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AEB362-DF5C-4F3F-9A18-FD8912FAF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4B5701D-66BB-4495-9FFA-BCBB4A14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11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F0D62-E359-4D76-8CA2-6AF2BF93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5706F8-1D55-4FEE-86FD-EB91C558C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812F02-B9A4-4D61-B296-7B67B71C3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72714F-9E59-4975-9169-5EA16D6E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43A40B-5939-44D6-B460-5FF50E1E4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15D3A5-901A-4197-9CB9-F292A60D3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887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B11C9B-217B-499D-8BD9-9C195AFDB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14AD771-D171-419A-BABB-005F6139E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2B55042-569C-48C8-A5A2-8DA1075B3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8DE777-B20C-4B71-AFD4-7B4A93C0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953548-8C05-4187-BD41-D7E37BE5E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3BFBE2-8DC2-4209-8DC6-CE8BE956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29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02DBEB7-9692-49EA-BA1A-5CCCAA24C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E3F806-4C68-487B-9241-0E8FBF29A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D871F2-64C8-4451-859B-C2C78186BD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3F81A-B518-42CF-A60A-80EA349A8218}" type="datetimeFigureOut">
              <a:rPr lang="it-IT" smtClean="0"/>
              <a:t>15/11/2024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A0E477-3236-4155-B378-F491A3340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369109-7D5A-4699-8E4F-2ADC0F0A8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BDBD9-CA86-4880-AE13-73E5359142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21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37C85-CC7B-48A6-A6EC-C191928855DB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latin typeface="+mn-lt"/>
              </a:rPr>
              <a:t>7. Stranezza d’amore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ABE453-5ED0-4B07-94ED-AEAFB16526AC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i="1" dirty="0">
                <a:solidFill>
                  <a:srgbClr val="1A1A1A"/>
                </a:solidFill>
                <a:effectLst/>
              </a:rPr>
              <a:t>                                             </a:t>
            </a:r>
          </a:p>
          <a:p>
            <a:pPr marL="0" indent="0">
              <a:buNone/>
            </a:pPr>
            <a:endParaRPr lang="it-IT" sz="2000" b="1" i="1" dirty="0">
              <a:solidFill>
                <a:srgbClr val="1A1A1A"/>
              </a:solidFill>
              <a:effectLst/>
            </a:endParaRPr>
          </a:p>
          <a:p>
            <a:pPr marL="0" indent="0">
              <a:buNone/>
            </a:pPr>
            <a:endParaRPr lang="it-IT" sz="2000" b="1" i="1" dirty="0">
              <a:solidFill>
                <a:srgbClr val="1A1A1A"/>
              </a:solidFill>
              <a:effectLst/>
            </a:endParaRPr>
          </a:p>
          <a:p>
            <a:pPr marL="0" indent="0">
              <a:buNone/>
            </a:pPr>
            <a:endParaRPr lang="it-IT" sz="2000" b="1" i="1" dirty="0">
              <a:solidFill>
                <a:srgbClr val="1A1A1A"/>
              </a:solidFill>
              <a:effectLst/>
            </a:endParaRPr>
          </a:p>
          <a:p>
            <a:pPr marL="0" indent="0">
              <a:buNone/>
            </a:pPr>
            <a:endParaRPr lang="it-IT" sz="2000" b="1" i="1" dirty="0">
              <a:solidFill>
                <a:srgbClr val="1A1A1A"/>
              </a:solidFill>
              <a:effectLst/>
            </a:endParaRPr>
          </a:p>
          <a:p>
            <a:pPr marL="0" indent="0">
              <a:buNone/>
            </a:pPr>
            <a:endParaRPr lang="it-IT" sz="2000" b="1" dirty="0">
              <a:solidFill>
                <a:srgbClr val="1A1A1A"/>
              </a:solidFill>
            </a:endParaRPr>
          </a:p>
          <a:p>
            <a:pPr marL="0" indent="0">
              <a:buNone/>
            </a:pPr>
            <a:endParaRPr lang="it-IT" sz="2000" b="1" dirty="0">
              <a:solidFill>
                <a:srgbClr val="1A1A1A"/>
              </a:solidFill>
              <a:effectLst/>
            </a:endParaRPr>
          </a:p>
          <a:p>
            <a:pPr marL="0" indent="0" algn="r">
              <a:buNone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René MAGRITTE  Les Amants II, 1928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it-IT" sz="2000" b="1" dirty="0">
              <a:solidFill>
                <a:srgbClr val="1A1A1A"/>
              </a:solidFill>
              <a:effectLst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BDA3345-25ED-488F-94A3-BB6F132DA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122" y="1919624"/>
            <a:ext cx="5336120" cy="3996000"/>
          </a:xfrm>
          <a:prstGeom prst="rect">
            <a:avLst/>
          </a:prstGeom>
          <a:noFill/>
          <a:effectLst>
            <a:glow rad="127000">
              <a:schemeClr val="accent2">
                <a:lumMod val="5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3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9F1041A-D962-42EC-81B7-8853CA4A6B5F}"/>
              </a:ext>
            </a:extLst>
          </p:cNvPr>
          <p:cNvSpPr txBox="1"/>
          <p:nvPr/>
        </p:nvSpPr>
        <p:spPr>
          <a:xfrm>
            <a:off x="2991678" y="332130"/>
            <a:ext cx="6153150" cy="5527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it-IT" sz="1800" b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intenzione</a:t>
            </a:r>
            <a:r>
              <a:rPr lang="it-IT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di René Magritte è quella di </a:t>
            </a:r>
            <a:r>
              <a:rPr lang="it-IT" sz="1800" b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sfidare</a:t>
            </a:r>
            <a:r>
              <a:rPr lang="it-IT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le persone a immaginare ciò che viene da lui celato. Insinua il dubbio che ciò che 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appare alla vista non esaurisca il suo significato e ciò che è nascosto spinga a voler vedere oltre per esplorare tutti i significati possibili.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it-IT" b="1" i="1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it-IT" sz="1800" b="1" i="1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C’è un interesse in ciò che è nascosto e ciò che il visibile non ci mostra. Questo interesse può assumere le forme di un sentimento decisamente intenso, una sorta di conflitto, direi, tra visibile nascosto e visibile apparente</a:t>
            </a:r>
            <a:r>
              <a:rPr lang="it-IT" b="1" i="1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».</a:t>
            </a:r>
            <a:r>
              <a:rPr lang="it-IT" sz="1800" b="1" i="1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 i="1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it-IT" sz="18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«L</a:t>
            </a:r>
            <a:r>
              <a:rPr lang="it-IT" sz="1800" b="1" i="1" spc="40" dirty="0">
                <a:solidFill>
                  <a:srgbClr val="34343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’arte è l’arte e ognuno ne ha la sua propria interpretazione»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 i="1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«Un oggetto può implicare che vi siano altri oggetti dietro di esso».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b="1" i="1" dirty="0">
                <a:solidFill>
                  <a:srgbClr val="05050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</a:t>
            </a:r>
            <a:r>
              <a:rPr lang="it-IT" sz="1800" b="1" i="1" dirty="0">
                <a:solidFill>
                  <a:srgbClr val="05050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Ogni cosa che noi vediamo ne nasconde un'altra; noi vogliamo sempre vedere quello che è nascosto da ciò che vediamo. Proviamo interesse in quello che è nascosto e in ciò che il visibile non ci mostra</a:t>
            </a:r>
            <a:r>
              <a:rPr lang="it-IT" b="1" i="1" dirty="0">
                <a:solidFill>
                  <a:srgbClr val="05050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».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37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5805FF-4A59-4CEA-B249-1C16498E0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>
                <a:latin typeface="+mn-lt"/>
              </a:rPr>
              <a:t>René Magritte </a:t>
            </a:r>
            <a:r>
              <a:rPr lang="it-IT" sz="2000" b="1" dirty="0">
                <a:latin typeface="+mn-lt"/>
              </a:rPr>
              <a:t>(1898-1967)</a:t>
            </a:r>
            <a:r>
              <a:rPr lang="it-IT" sz="2400" b="1" dirty="0">
                <a:latin typeface="+mn-lt"/>
              </a:rPr>
              <a:t> : </a:t>
            </a:r>
            <a:r>
              <a:rPr lang="it-IT" sz="2400" b="1" i="1" dirty="0">
                <a:latin typeface="+mn-lt"/>
              </a:rPr>
              <a:t>Les </a:t>
            </a:r>
            <a:r>
              <a:rPr lang="fr-BE" sz="2400" b="1" i="1" dirty="0">
                <a:latin typeface="+mn-lt"/>
              </a:rPr>
              <a:t>amants</a:t>
            </a:r>
            <a:r>
              <a:rPr lang="it-IT" sz="2400" b="1" i="1" dirty="0">
                <a:latin typeface="+mn-lt"/>
              </a:rPr>
              <a:t> I</a:t>
            </a:r>
            <a:r>
              <a:rPr lang="it-IT" sz="2000" b="1" i="1" dirty="0">
                <a:latin typeface="+mn-lt"/>
              </a:rPr>
              <a:t>, 1928</a:t>
            </a:r>
            <a:br>
              <a:rPr lang="it-IT" sz="2400" b="1" i="1" dirty="0">
                <a:latin typeface="+mn-lt"/>
              </a:rPr>
            </a:br>
            <a:r>
              <a:rPr lang="it-IT" sz="2000" b="1" dirty="0">
                <a:latin typeface="+mn-lt"/>
              </a:rPr>
              <a:t>olio su tela  cm 54 x 73 - MoMA New York</a:t>
            </a:r>
            <a:endParaRPr lang="it-IT" sz="2400" b="1" dirty="0">
              <a:latin typeface="+mn-lt"/>
            </a:endParaRPr>
          </a:p>
        </p:txBody>
      </p:sp>
      <p:pic>
        <p:nvPicPr>
          <p:cNvPr id="1028" name="Picture 4" descr="Gli amanti – Arte – Opere – Artisti">
            <a:extLst>
              <a:ext uri="{FF2B5EF4-FFF2-40B4-BE49-F238E27FC236}">
                <a16:creationId xmlns:a16="http://schemas.microsoft.com/office/drawing/2014/main" id="{05746BC5-00A2-49A9-9934-925EB43053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019" y="1388248"/>
            <a:ext cx="7017044" cy="5256000"/>
          </a:xfrm>
          <a:prstGeom prst="rect">
            <a:avLst/>
          </a:prstGeom>
          <a:noFill/>
          <a:effectLst>
            <a:glow rad="127000">
              <a:schemeClr val="bg2">
                <a:lumMod val="1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69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A03579-2FBA-4A6C-8DDC-BBF397D1B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011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>
                <a:latin typeface="+mn-lt"/>
              </a:rPr>
              <a:t>René MAGRITTE </a:t>
            </a:r>
            <a:r>
              <a:rPr lang="it-IT" sz="2000" b="1" dirty="0">
                <a:latin typeface="+mn-lt"/>
              </a:rPr>
              <a:t>(1898 – 1967) </a:t>
            </a:r>
            <a:r>
              <a:rPr lang="it-IT" sz="2400" b="1" dirty="0">
                <a:latin typeface="+mn-lt"/>
              </a:rPr>
              <a:t>: </a:t>
            </a:r>
            <a:r>
              <a:rPr lang="it-IT" sz="2400" b="1" i="1" dirty="0">
                <a:latin typeface="+mn-lt"/>
              </a:rPr>
              <a:t>Les </a:t>
            </a:r>
            <a:r>
              <a:rPr lang="fr-FR" sz="2400" b="1" i="1" dirty="0">
                <a:latin typeface="+mn-lt"/>
              </a:rPr>
              <a:t>amants I</a:t>
            </a:r>
            <a:r>
              <a:rPr lang="it-IT" sz="2400" b="1" i="1" dirty="0">
                <a:latin typeface="+mn-lt"/>
              </a:rPr>
              <a:t>I, 1928</a:t>
            </a:r>
            <a:br>
              <a:rPr lang="it-IT" sz="2400" b="1" i="1" dirty="0">
                <a:latin typeface="+mn-lt"/>
              </a:rPr>
            </a:br>
            <a:r>
              <a:rPr lang="it-IT" sz="2000" b="1" i="1" dirty="0">
                <a:latin typeface="+mn-lt"/>
              </a:rPr>
              <a:t>olio su tela</a:t>
            </a:r>
            <a:r>
              <a:rPr lang="it-IT" sz="2400" b="1" i="1" dirty="0">
                <a:latin typeface="+mn-lt"/>
              </a:rPr>
              <a:t> - </a:t>
            </a:r>
            <a:r>
              <a:rPr lang="it-IT" sz="2000" b="1" i="1" dirty="0">
                <a:latin typeface="+mn-lt"/>
              </a:rPr>
              <a:t>National Gallery of Australia, Canberra</a:t>
            </a:r>
            <a:endParaRPr lang="it-IT" sz="2000" b="1" dirty="0">
              <a:latin typeface="+mn-lt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CCF32AC-9C6E-45A9-9A12-BA962F4FA3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062" y="1633771"/>
            <a:ext cx="6489875" cy="4860000"/>
          </a:xfrm>
          <a:prstGeom prst="rect">
            <a:avLst/>
          </a:prstGeom>
          <a:noFill/>
          <a:effectLst>
            <a:glow rad="127000">
              <a:schemeClr val="accent2">
                <a:lumMod val="5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16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7EA037-8CF1-4C68-A968-1A97FAA1F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155" y="464727"/>
            <a:ext cx="10515600" cy="62665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b="1" dirty="0">
                <a:latin typeface="+mn-lt"/>
              </a:rPr>
              <a:t>René MAGRITTE </a:t>
            </a:r>
            <a:r>
              <a:rPr lang="it-IT" sz="2200" b="1" dirty="0">
                <a:latin typeface="+mn-lt"/>
              </a:rPr>
              <a:t>(1898 – 1967)</a:t>
            </a:r>
            <a:r>
              <a:rPr lang="it-IT" sz="2800" b="1" dirty="0">
                <a:latin typeface="+mn-lt"/>
              </a:rPr>
              <a:t>: </a:t>
            </a:r>
            <a:r>
              <a:rPr lang="fr-FR" sz="2400" b="1" i="1" dirty="0">
                <a:latin typeface="+mn-lt"/>
              </a:rPr>
              <a:t>Les amants</a:t>
            </a:r>
            <a:r>
              <a:rPr lang="it-IT" sz="2400" b="1" i="1" dirty="0">
                <a:latin typeface="+mn-lt"/>
              </a:rPr>
              <a:t> III, 1928</a:t>
            </a:r>
            <a:br>
              <a:rPr lang="it-IT" sz="2400" b="1" i="1" dirty="0">
                <a:latin typeface="+mn-lt"/>
              </a:rPr>
            </a:br>
            <a:r>
              <a:rPr lang="it-IT" sz="2200" b="1" i="1" dirty="0">
                <a:latin typeface="+mn-lt"/>
              </a:rPr>
              <a:t>Olio su tela - Collezione privata</a:t>
            </a:r>
            <a:endParaRPr lang="it-IT" sz="2200" b="1" dirty="0"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EEB837-7CB3-4B2C-A909-28D97E6399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823" y="1705511"/>
            <a:ext cx="6541507" cy="4824000"/>
          </a:xfrm>
          <a:prstGeom prst="rect">
            <a:avLst/>
          </a:prstGeom>
          <a:noFill/>
          <a:effectLst>
            <a:glow rad="127000">
              <a:schemeClr val="accent1">
                <a:lumMod val="75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2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A0D4A7-791F-4651-B167-C91786A5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98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b="1" dirty="0">
                <a:latin typeface="+mn-lt"/>
              </a:rPr>
              <a:t>Henri Magritte </a:t>
            </a:r>
            <a:r>
              <a:rPr lang="it-IT" sz="2400" b="1" dirty="0">
                <a:latin typeface="+mn-lt"/>
              </a:rPr>
              <a:t>(1898-1967)</a:t>
            </a:r>
            <a:r>
              <a:rPr lang="it-IT" sz="2800" b="1" dirty="0">
                <a:latin typeface="+mn-lt"/>
              </a:rPr>
              <a:t> : </a:t>
            </a:r>
            <a:r>
              <a:rPr lang="it-IT" sz="2400" b="1" i="1" dirty="0">
                <a:latin typeface="+mn-lt"/>
              </a:rPr>
              <a:t>Gli amanti IV</a:t>
            </a:r>
            <a:r>
              <a:rPr lang="it-IT" sz="2400" b="1" i="1">
                <a:latin typeface="+mn-lt"/>
              </a:rPr>
              <a:t>, </a:t>
            </a:r>
            <a:r>
              <a:rPr lang="it-IT" sz="2200" b="1" i="1">
                <a:latin typeface="+mn-lt"/>
              </a:rPr>
              <a:t>1928</a:t>
            </a:r>
            <a:br>
              <a:rPr lang="it-IT" sz="2400" b="1" i="1" dirty="0">
                <a:latin typeface="+mn-lt"/>
              </a:rPr>
            </a:br>
            <a:r>
              <a:rPr lang="it-IT" sz="2400" b="1" i="1" dirty="0">
                <a:latin typeface="+mn-lt"/>
              </a:rPr>
              <a:t>Olio su tela - Collezione privata</a:t>
            </a:r>
            <a:r>
              <a:rPr lang="it-IT" sz="2800" b="1" dirty="0">
                <a:latin typeface="+mn-lt"/>
              </a:rPr>
              <a:t> </a:t>
            </a:r>
          </a:p>
        </p:txBody>
      </p:sp>
      <p:pic>
        <p:nvPicPr>
          <p:cNvPr id="1026" name="Picture 2" descr="Artwork Title: The Lovers (IV)">
            <a:extLst>
              <a:ext uri="{FF2B5EF4-FFF2-40B4-BE49-F238E27FC236}">
                <a16:creationId xmlns:a16="http://schemas.microsoft.com/office/drawing/2014/main" id="{0F364FDC-56FD-4965-BBDD-9E44CF8EE6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988" y="1311710"/>
            <a:ext cx="7238093" cy="5472000"/>
          </a:xfrm>
          <a:prstGeom prst="rect">
            <a:avLst/>
          </a:prstGeom>
          <a:noFill/>
          <a:effectLst>
            <a:glow rad="127000">
              <a:schemeClr val="tx2">
                <a:lumMod val="5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772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260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7. Stranezza d’amore</vt:lpstr>
      <vt:lpstr>Presentazione standard di PowerPoint</vt:lpstr>
      <vt:lpstr>René Magritte (1898-1967) : Les amants I, 1928 olio su tela  cm 54 x 73 - MoMA New York</vt:lpstr>
      <vt:lpstr>René MAGRITTE (1898 – 1967) : Les amants II, 1928 olio su tela - National Gallery of Australia, Canberra</vt:lpstr>
      <vt:lpstr>René MAGRITTE (1898 – 1967): Les amants III, 1928 Olio su tela - Collezione privata</vt:lpstr>
      <vt:lpstr>Henri Magritte (1898-1967) : Gli amanti IV, 1928 Olio su tela - Collezione privata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Stranezza d’amore</dc:title>
  <dc:creator>Ines Son</dc:creator>
  <cp:lastModifiedBy>Terzi Angiola</cp:lastModifiedBy>
  <cp:revision>1</cp:revision>
  <dcterms:created xsi:type="dcterms:W3CDTF">2024-11-12T14:25:21Z</dcterms:created>
  <dcterms:modified xsi:type="dcterms:W3CDTF">2024-11-15T08:47:39Z</dcterms:modified>
</cp:coreProperties>
</file>