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8" r:id="rId2"/>
    <p:sldId id="652" r:id="rId3"/>
    <p:sldId id="654" r:id="rId4"/>
    <p:sldId id="653" r:id="rId5"/>
    <p:sldId id="655" r:id="rId6"/>
    <p:sldId id="604" r:id="rId7"/>
    <p:sldId id="605" r:id="rId8"/>
    <p:sldId id="657" r:id="rId9"/>
    <p:sldId id="607" r:id="rId10"/>
    <p:sldId id="462" r:id="rId11"/>
    <p:sldId id="517" r:id="rId12"/>
    <p:sldId id="575" r:id="rId13"/>
    <p:sldId id="466" r:id="rId14"/>
    <p:sldId id="659" r:id="rId15"/>
    <p:sldId id="460" r:id="rId16"/>
    <p:sldId id="576" r:id="rId17"/>
    <p:sldId id="656" r:id="rId18"/>
    <p:sldId id="577" r:id="rId19"/>
    <p:sldId id="429" r:id="rId20"/>
    <p:sldId id="431" r:id="rId21"/>
    <p:sldId id="433" r:id="rId22"/>
    <p:sldId id="42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F003C-44B1-4D99-91EF-2FD03C7F3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3BDEA6-AD30-4DA8-8941-F73FF7645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7F8E8B-89AF-4B6B-9FCA-3D6799C1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093FA0-8535-4B79-9E0E-C65B5DF6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AFCB07-B1F8-4B1F-9C92-F7733D7C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0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8DDAA-49C0-4D6A-8D14-B8F3581F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E16E15-67C9-4334-A196-FAAC8F28F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B64D8D-DBB3-4AC3-B432-49607617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73422C-69B2-4283-BEAA-90683455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AD05FD-0B1C-4A96-883D-3C88C82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32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810B35-A785-4EC5-8FA5-D11345487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D030DA-4FE4-441D-A47C-1169CAF8E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C6C030-1CD6-42D4-A43C-EBC4DFD3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8A1172-7593-408A-95A7-1F4EAC26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AAE5CA-F65A-4FE9-8005-8DF2952C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6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E3665-8F73-49DA-802F-8F27E6AD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1F5C80-1E31-4CBF-AB75-DCEBE0E30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94F90-9F3C-4863-86C0-E95DD8AF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32D81A-4E24-45DF-8245-5572A150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03BE37-43F8-4B6B-88F7-5A8E9718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3550E-1BAA-4D3D-9980-AC19E6ED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A89363-AA1D-487F-954A-493B153E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211B75-3183-4A7F-8811-CA152411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989CE-E59A-4CB2-953C-6825577E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EB6135-B1BF-4CCD-A802-7CEF8067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579C37-F63D-471E-9052-5D2474C6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E4EF4-60D0-4D61-B21F-E9EA15E60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E18437-7EED-4D70-B317-A3681D108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042FB9-BA55-4AD4-85E5-53A4239B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BF7051-2922-4799-B2EC-001DE95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087631-5D73-415A-8D49-7D1D59B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6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63428-5935-42D7-94ED-10A23038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9619E9-9A60-4C1E-B993-DAA78D649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3B03D4-43EE-4349-BA36-1F7821789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F3F258-AA89-4CFB-87BD-5421A2AB0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9F7714-493F-4973-9B27-21A98110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5208A1-5B3E-4577-97BE-9C1098E3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5F91ED0-14A8-4BCE-B604-BD5CBB7C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F62EFD-CE47-41F0-B498-8DA5CF4D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45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5BCB8-9F35-4C58-9DEC-D4C14CE6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C3F091-E5C6-45DE-97CB-2618CFEB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833DD0-B020-4C60-96A1-63537622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56D664-628E-4B25-ADE9-59864128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9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AE11C7-3045-44B4-A259-AEF97DF2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9E7A6B-5B2D-4BA2-808C-4D3C1F8F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1F9B28-9FA6-427A-9360-C4E14A80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3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0F88E-B11C-47D5-AEB3-A8913812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834216-FAA8-42A4-AE90-0EF969B4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924B7F-5E49-4C34-8295-238929C6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0D7093-2D94-4397-8FE7-F209C768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0CDB1C-15C7-40A5-BA16-B2E5185E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514DD1-D80C-4D6E-A4A1-4F2FD220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5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EC286-DE7C-420B-8098-1CF7D45D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6E8A8A-1413-447B-BE37-23454944C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455C1C-EBC3-4030-AC84-D820A561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960E16-33CC-4BB6-BFE8-5615DBA4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43E40D-206E-46DE-BC2A-33C19A24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567A40-20F1-4CD5-98AB-7534F4A7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7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482889-38A0-47BE-9F48-A650085A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0F7022-8533-4898-A77B-EA0ADA061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3A3E28-A141-4DE3-B607-AB8FDE0AE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3D59-8D8B-4487-9211-AC0AC3C49531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39006B-038C-4649-8FA1-67F81A5BC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060E7-E84A-4846-BBF1-26C67107A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7373-48FB-4D13-A16F-6F09E5D63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1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02E0CE-AAF0-4985-B830-5F07D8E39F3C}"/>
              </a:ext>
            </a:extLst>
          </p:cNvPr>
          <p:cNvSpPr txBox="1"/>
          <p:nvPr/>
        </p:nvSpPr>
        <p:spPr>
          <a:xfrm>
            <a:off x="3047215" y="666112"/>
            <a:ext cx="6094428" cy="562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L’amore oscuro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tu sei il tesoro mio ch’è occulto,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sei per me croce e dolore bagnato,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sono io il cane del tuo dominio,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fa’ ch’io non perda quant’ho ottenuto…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(Federico Garcia Lorca, Sonetto del dolce lamento)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 il mio cuore la notte e il giorno,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rinchiuso nel carcere dell’amore oscuro,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piange, senza vederti, la sua malinconia.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(Federico García Lorca, Sonetto gongorino)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Esiste un amore che non osa pronunciare il proprio nome.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(Oscar Wilde)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8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BEDF5-0833-45A9-8612-2378B110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389787"/>
            <a:ext cx="10415440" cy="863545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>
                <a:solidFill>
                  <a:srgbClr val="202124"/>
                </a:solidFill>
                <a:latin typeface="+mn-lt"/>
              </a:rPr>
              <a:t>E</a:t>
            </a:r>
            <a:r>
              <a:rPr lang="it-IT" sz="2400" b="1" i="1" dirty="0">
                <a:latin typeface="+mn-lt"/>
              </a:rPr>
              <a:t>ròmenos ed erastès (</a:t>
            </a:r>
            <a:r>
              <a:rPr lang="el-GR" sz="2400" b="1" i="0" dirty="0">
                <a:solidFill>
                  <a:srgbClr val="202124"/>
                </a:solidFill>
                <a:effectLst/>
                <a:latin typeface="+mn-lt"/>
              </a:rPr>
              <a:t>ἐρώμενος</a:t>
            </a:r>
            <a:r>
              <a:rPr lang="it-IT" sz="2400" b="1" i="1" dirty="0">
                <a:latin typeface="+mn-lt"/>
              </a:rPr>
              <a:t> ed </a:t>
            </a:r>
            <a:r>
              <a:rPr lang="el-GR" sz="2400" b="1" i="0" dirty="0">
                <a:solidFill>
                  <a:srgbClr val="202124"/>
                </a:solidFill>
                <a:effectLst/>
                <a:latin typeface="+mn-lt"/>
              </a:rPr>
              <a:t>ἐραστής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+mn-lt"/>
              </a:rPr>
              <a:t>)</a:t>
            </a:r>
            <a:r>
              <a:rPr lang="it-IT" sz="2800" b="1" dirty="0">
                <a:solidFill>
                  <a:srgbClr val="202124"/>
                </a:solidFill>
                <a:latin typeface="+mn-lt"/>
              </a:rPr>
              <a:t>: </a:t>
            </a:r>
            <a:r>
              <a:rPr lang="it-IT" sz="2400" b="1" dirty="0">
                <a:solidFill>
                  <a:srgbClr val="202124"/>
                </a:solidFill>
                <a:latin typeface="+mn-lt"/>
              </a:rPr>
              <a:t>A</a:t>
            </a:r>
            <a:r>
              <a:rPr lang="it-IT" sz="2400" b="1" i="0" dirty="0">
                <a:effectLst/>
                <a:latin typeface="+mn-lt"/>
              </a:rPr>
              <a:t>mato e amante – </a:t>
            </a:r>
            <a:r>
              <a:rPr lang="it-IT" sz="2000" b="1" i="0" dirty="0">
                <a:effectLst/>
                <a:latin typeface="+mn-lt"/>
              </a:rPr>
              <a:t>ca.480 BC</a:t>
            </a:r>
            <a:br>
              <a:rPr lang="it-IT" sz="2800" b="1" i="0" dirty="0">
                <a:solidFill>
                  <a:srgbClr val="202124"/>
                </a:solidFill>
                <a:effectLst/>
                <a:latin typeface="+mn-lt"/>
              </a:rPr>
            </a:br>
            <a:r>
              <a:rPr lang="it-IT" sz="2400" b="1" dirty="0">
                <a:solidFill>
                  <a:srgbClr val="202124"/>
                </a:solidFill>
                <a:latin typeface="+mn-lt"/>
              </a:rPr>
              <a:t>Coppa da vino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+mn-lt"/>
              </a:rPr>
              <a:t> (</a:t>
            </a:r>
            <a:r>
              <a:rPr lang="el-GR" sz="2400" b="1" i="0" dirty="0">
                <a:solidFill>
                  <a:srgbClr val="202122"/>
                </a:solidFill>
                <a:effectLst/>
                <a:latin typeface="+mn-lt"/>
              </a:rPr>
              <a:t>κύλιξ</a:t>
            </a:r>
            <a:r>
              <a:rPr lang="it-IT" sz="2400" b="1" i="0" dirty="0">
                <a:solidFill>
                  <a:srgbClr val="202122"/>
                </a:solidFill>
                <a:effectLst/>
                <a:latin typeface="+mn-lt"/>
              </a:rPr>
              <a:t>) 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+mn-lt"/>
              </a:rPr>
              <a:t>attica a figure rosse – Museo del Louvre, </a:t>
            </a:r>
            <a:r>
              <a:rPr lang="it-IT" sz="2400" b="1" dirty="0">
                <a:solidFill>
                  <a:srgbClr val="202124"/>
                </a:solidFill>
                <a:latin typeface="+mn-lt"/>
              </a:rPr>
              <a:t>P</a:t>
            </a:r>
            <a:r>
              <a:rPr lang="it-IT" sz="2400" b="1" i="0" dirty="0">
                <a:solidFill>
                  <a:srgbClr val="202124"/>
                </a:solidFill>
                <a:effectLst/>
                <a:latin typeface="+mn-lt"/>
              </a:rPr>
              <a:t>arigi</a:t>
            </a:r>
            <a:endParaRPr lang="it-IT" sz="28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FFF3F445-3212-456C-BC20-D961821FE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7" y="1418701"/>
            <a:ext cx="5434621" cy="5292000"/>
          </a:xfrm>
          <a:prstGeom prst="rect">
            <a:avLst/>
          </a:prstGeom>
          <a:noFill/>
          <a:effectLst>
            <a:glow rad="127000">
              <a:schemeClr val="tx1">
                <a:lumMod val="85000"/>
                <a:lumOff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6C83DDA-CD19-4A29-817F-D5B2098C49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27" y="2440999"/>
            <a:ext cx="1997710" cy="29876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334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0B550-66F5-4720-8617-96533E31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75" y="365125"/>
            <a:ext cx="10515600" cy="926347"/>
          </a:xfrm>
        </p:spPr>
        <p:txBody>
          <a:bodyPr>
            <a:noAutofit/>
          </a:bodyPr>
          <a:lstStyle/>
          <a:p>
            <a:pPr algn="ctr"/>
            <a:r>
              <a:rPr lang="it-IT" sz="2400" b="1" i="1" dirty="0">
                <a:solidFill>
                  <a:srgbClr val="202124"/>
                </a:solidFill>
                <a:latin typeface="+mn-lt"/>
              </a:rPr>
              <a:t>E</a:t>
            </a:r>
            <a:r>
              <a:rPr lang="it-IT" sz="2400" b="1" i="1" dirty="0">
                <a:latin typeface="+mn-lt"/>
              </a:rPr>
              <a:t>ròmenos ed erastès –  </a:t>
            </a:r>
            <a:r>
              <a:rPr lang="it-IT" sz="2400" b="1" dirty="0">
                <a:solidFill>
                  <a:srgbClr val="202122"/>
                </a:solidFill>
                <a:latin typeface="+mn-lt"/>
              </a:rPr>
              <a:t>K</a:t>
            </a:r>
            <a:r>
              <a:rPr lang="el-GR" sz="2400" b="1" i="0" dirty="0">
                <a:solidFill>
                  <a:srgbClr val="202122"/>
                </a:solidFill>
                <a:effectLst/>
                <a:latin typeface="+mn-lt"/>
              </a:rPr>
              <a:t>ύλιξ</a:t>
            </a:r>
            <a:r>
              <a:rPr lang="it-IT" sz="2400" b="1" i="0" dirty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attica a figure rosse - Necropoli di Spina V sec. a.C.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Museo Archeologico Nazionale, Ferrara</a:t>
            </a:r>
            <a:br>
              <a:rPr lang="it-IT" sz="2400" b="1" i="1" dirty="0">
                <a:latin typeface="+mn-lt"/>
              </a:rPr>
            </a:br>
            <a:endParaRPr lang="it-IT" sz="24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E4FC6E-BC24-44ED-9870-2086DC054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48" y="1376313"/>
            <a:ext cx="10316852" cy="5187149"/>
          </a:xfrm>
        </p:spPr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E3F578-EF62-44EF-BEEA-543CED169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1291472"/>
            <a:ext cx="636944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0EBD0-2256-4B39-A38A-4C4E9BD1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08" y="395927"/>
            <a:ext cx="10515600" cy="1008668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Pittore della Gabbia: </a:t>
            </a:r>
            <a:r>
              <a:rPr lang="it-IT" sz="2000" b="1" i="1" dirty="0">
                <a:solidFill>
                  <a:srgbClr val="444444"/>
                </a:solidFill>
                <a:effectLst/>
                <a:latin typeface="+mn-lt"/>
              </a:rPr>
              <a:t>Kylix con adulto che seduce un giovane donandogli un leprotto</a:t>
            </a:r>
            <a:r>
              <a:rPr lang="it-IT" sz="2000" b="0" i="0" dirty="0">
                <a:solidFill>
                  <a:srgbClr val="444444"/>
                </a:solidFill>
                <a:effectLst/>
                <a:latin typeface="+mn-lt"/>
              </a:rPr>
              <a:t> </a:t>
            </a:r>
            <a:br>
              <a:rPr lang="it-IT" sz="2000" b="0" i="0" dirty="0">
                <a:solidFill>
                  <a:srgbClr val="444444"/>
                </a:solidFill>
                <a:effectLst/>
                <a:latin typeface="+mn-lt"/>
              </a:rPr>
            </a:br>
            <a:r>
              <a:rPr lang="it-IT" sz="1800" b="1" i="0" dirty="0">
                <a:solidFill>
                  <a:srgbClr val="444444"/>
                </a:solidFill>
                <a:effectLst/>
                <a:latin typeface="+mn-lt"/>
              </a:rPr>
              <a:t>Ceramica a figure rosse 490-470 a.C. circa – Museo archeologico Nazionale, Tarquinia (VT)</a:t>
            </a:r>
            <a:endParaRPr lang="it-IT" sz="1800" b="1" dirty="0">
              <a:latin typeface="+mn-lt"/>
            </a:endParaRPr>
          </a:p>
        </p:txBody>
      </p:sp>
      <p:pic>
        <p:nvPicPr>
          <p:cNvPr id="1026" name="Picture 2" descr="Pittore della Gabbia, Kylix con adulto che seduce un giovane donandogli un leprotto (490-470 a.C. circa; ceramica a figure rosse; Tarquinia, Museo Archeologico Nazionale) &#10;">
            <a:extLst>
              <a:ext uri="{FF2B5EF4-FFF2-40B4-BE49-F238E27FC236}">
                <a16:creationId xmlns:a16="http://schemas.microsoft.com/office/drawing/2014/main" id="{B07C9F85-108A-4529-B7FA-E66F3F16C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43" y="1607498"/>
            <a:ext cx="7191962" cy="4854575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9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69E51-BA92-4D3B-8319-83F28237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Tomba del tuffatore, Paestum </a:t>
            </a:r>
            <a:r>
              <a:rPr lang="it-IT" sz="2400" b="1" dirty="0">
                <a:latin typeface="+mn-lt"/>
              </a:rPr>
              <a:t>480-470 a. C.</a:t>
            </a:r>
            <a:endParaRPr lang="it-IT" sz="24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543EC05-6E8F-4529-94DF-680FE6182B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7" y="1220385"/>
            <a:ext cx="7446384" cy="5184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278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Tomba del tuffatore a Paestum - Arte Svelata | Blog di Giuseppe Nifosì">
            <a:extLst>
              <a:ext uri="{FF2B5EF4-FFF2-40B4-BE49-F238E27FC236}">
                <a16:creationId xmlns:a16="http://schemas.microsoft.com/office/drawing/2014/main" id="{F419C30C-6492-492B-A6A1-459242E6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47" y="621000"/>
            <a:ext cx="4212000" cy="5616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21E399-5736-4EF6-B227-3E2730F1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77" y="2313332"/>
            <a:ext cx="4752000" cy="3168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0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C3183-9449-45DA-AC18-78EA065B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6" y="365125"/>
            <a:ext cx="10429974" cy="577555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800" b="1" dirty="0">
                <a:latin typeface="+mn-lt"/>
              </a:rPr>
            </a:br>
            <a:r>
              <a:rPr lang="it-IT" sz="2800" b="1" dirty="0">
                <a:latin typeface="+mn-lt"/>
              </a:rPr>
              <a:t>Tomba del tuffatore - </a:t>
            </a:r>
            <a:r>
              <a:rPr lang="it-IT" sz="2200" b="1" dirty="0">
                <a:latin typeface="+mn-lt"/>
              </a:rPr>
              <a:t> </a:t>
            </a:r>
            <a:r>
              <a:rPr lang="it-IT" sz="2700" b="1" dirty="0">
                <a:latin typeface="+mn-lt"/>
              </a:rPr>
              <a:t>Museo nazionale, Paestum</a:t>
            </a:r>
            <a:br>
              <a:rPr lang="it-IT" sz="2700" b="1" dirty="0">
                <a:latin typeface="+mn-lt"/>
              </a:rPr>
            </a:br>
            <a:r>
              <a:rPr lang="el-GR" sz="2700" b="1" i="0" dirty="0">
                <a:solidFill>
                  <a:srgbClr val="202124"/>
                </a:solidFill>
                <a:effectLst/>
                <a:latin typeface="+mn-lt"/>
              </a:rPr>
              <a:t>ἐρώμενος</a:t>
            </a:r>
            <a:r>
              <a:rPr lang="it-IT" sz="2700" b="1" i="1" dirty="0">
                <a:latin typeface="+mn-lt"/>
              </a:rPr>
              <a:t> </a:t>
            </a:r>
            <a:r>
              <a:rPr lang="it-IT" sz="2700" b="1" dirty="0">
                <a:latin typeface="+mn-lt"/>
              </a:rPr>
              <a:t>ed</a:t>
            </a:r>
            <a:r>
              <a:rPr lang="it-IT" sz="2700" b="1" i="1" dirty="0">
                <a:latin typeface="+mn-lt"/>
              </a:rPr>
              <a:t> </a:t>
            </a:r>
            <a:r>
              <a:rPr lang="el-GR" sz="2700" b="1" i="0" dirty="0">
                <a:solidFill>
                  <a:srgbClr val="202124"/>
                </a:solidFill>
                <a:effectLst/>
                <a:latin typeface="+mn-lt"/>
              </a:rPr>
              <a:t>ἐραστής</a:t>
            </a:r>
            <a:r>
              <a:rPr lang="it-IT" sz="2700" b="1" i="0" dirty="0"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lang="it-IT" sz="2700" b="1" i="1" dirty="0">
                <a:latin typeface="+mn-lt"/>
              </a:rPr>
              <a:t>a banchetto</a:t>
            </a:r>
            <a:r>
              <a:rPr lang="it-IT" sz="3200" b="1" i="1" dirty="0">
                <a:latin typeface="+mn-lt"/>
              </a:rPr>
              <a:t> – </a:t>
            </a:r>
            <a:r>
              <a:rPr lang="it-IT" sz="2700" b="1" dirty="0">
                <a:latin typeface="+mn-lt"/>
              </a:rPr>
              <a:t>VI sec. a. C.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1026" name="Picture 2" descr="Un eromenos con il suo erastes in una scena di sesso pederastico durante un banchetto. Particolare di un affresco della tomba del Tuffatore di Paestum. 475-470 a.C. Museo nazionale di Paestum">
            <a:extLst>
              <a:ext uri="{FF2B5EF4-FFF2-40B4-BE49-F238E27FC236}">
                <a16:creationId xmlns:a16="http://schemas.microsoft.com/office/drawing/2014/main" id="{D1CC7BC5-8C41-4838-B78D-D55290383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86" y="1236875"/>
            <a:ext cx="7963628" cy="5256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8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0612A-6F0C-4A8D-9AF8-263D7C54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49965" y="365126"/>
            <a:ext cx="20491930" cy="7943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+mn-lt"/>
              </a:rPr>
              <a:t>Henri de Toulouse Lautrec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(1864 – 1901</a:t>
            </a:r>
            <a:r>
              <a:rPr lang="it-IT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fr-FR" sz="2000" b="1" i="1" dirty="0">
                <a:latin typeface="+mn-lt"/>
              </a:rPr>
              <a:t>Au salon de la rue des Moulins,</a:t>
            </a:r>
            <a:r>
              <a:rPr lang="it-IT" sz="2000" b="1" i="1" dirty="0">
                <a:latin typeface="+mn-lt"/>
              </a:rPr>
              <a:t> 1894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pastello su carta – cm 111,5 x 132,5 – Musée Toulouse-Lautrec, Albi</a:t>
            </a:r>
            <a:br>
              <a:rPr lang="it-IT" sz="2000" b="1" i="1" dirty="0">
                <a:latin typeface="+mn-lt"/>
              </a:rPr>
            </a:br>
            <a:endParaRPr lang="it-IT" sz="20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58FBD6-F48E-4499-8912-6C616DE97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0" y="1406524"/>
            <a:ext cx="3658110" cy="5076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6811F4-5E18-4FF6-833C-CE439177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6524"/>
            <a:ext cx="6096000" cy="508635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6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138AC2-D635-4B8F-AF52-F6EF162FA048}"/>
              </a:ext>
            </a:extLst>
          </p:cNvPr>
          <p:cNvSpPr txBox="1"/>
          <p:nvPr/>
        </p:nvSpPr>
        <p:spPr>
          <a:xfrm>
            <a:off x="1938131" y="1341783"/>
            <a:ext cx="8925340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Yvette Guilbert, </a:t>
            </a: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vedette</a:t>
            </a:r>
            <a:r>
              <a:rPr lang="it-IT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del Moulin-Rouge e celebre musa di </a:t>
            </a:r>
            <a:r>
              <a:rPr lang="it-IT" sz="2400" b="1" dirty="0">
                <a:latin typeface="+mn-lt"/>
              </a:rPr>
              <a:t>Toulouse Lautrec</a:t>
            </a:r>
            <a:r>
              <a:rPr lang="it-IT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così si espresse nelle sue </a:t>
            </a: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Memorie:</a:t>
            </a:r>
          </a:p>
          <a:p>
            <a:pPr algn="just"/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400" b="1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Henri mi raccontò il sapore del suo vivere dentro alla casa chiusa, di veder palpitare la prostituzione e di comprendere i dolori sentimentali di quelle povere creature, serve dell’amore. Lui era loro amico, a volte anche loro confidente, ma mai loro giudice, loro consolatore... piuttosto era per loro come un fratello nella compassione».</a:t>
            </a:r>
            <a:endParaRPr lang="it-IT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1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2357E-4054-4340-84CC-3D3730A1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Henri de TOULOUSE LAUTREC: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lit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1892</a:t>
            </a:r>
            <a:b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su tela – Musée d’Orsay, Parigi</a:t>
            </a:r>
            <a:endParaRPr lang="it-IT" sz="2000" dirty="0"/>
          </a:p>
        </p:txBody>
      </p:sp>
      <p:pic>
        <p:nvPicPr>
          <p:cNvPr id="4100" name="Picture 4" descr="Dans le Lit - A letto">
            <a:extLst>
              <a:ext uri="{FF2B5EF4-FFF2-40B4-BE49-F238E27FC236}">
                <a16:creationId xmlns:a16="http://schemas.microsoft.com/office/drawing/2014/main" id="{C5FDDB4C-7636-46D1-B791-B1F52BEC8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68" y="1439714"/>
            <a:ext cx="6855664" cy="525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758E1D-9F0E-4449-9604-93800117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365126"/>
            <a:ext cx="10515600" cy="89340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Henri de TOULOUSE LAUTREC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1864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1901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lit: le baiser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1892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olio su tela cm 70 x 54 - Musée d’Orsay, Parigi 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Henri de Toulouse-Lautrec, Nel letto, 1892">
            <a:extLst>
              <a:ext uri="{FF2B5EF4-FFF2-40B4-BE49-F238E27FC236}">
                <a16:creationId xmlns:a16="http://schemas.microsoft.com/office/drawing/2014/main" id="{7F4345B4-DAD5-43B5-A279-DD375EB2E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31" y="1090613"/>
            <a:ext cx="5652000" cy="5652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8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49F250-D02C-4D6E-ADE8-364A499308C2}"/>
              </a:ext>
            </a:extLst>
          </p:cNvPr>
          <p:cNvSpPr txBox="1"/>
          <p:nvPr/>
        </p:nvSpPr>
        <p:spPr>
          <a:xfrm>
            <a:off x="546653" y="318052"/>
            <a:ext cx="11231218" cy="58526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endParaRPr lang="it-IT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KOSTANDINOS KAVAFIS</a:t>
            </a:r>
          </a:p>
          <a:p>
            <a:pPr algn="ctr"/>
            <a:endParaRPr lang="it-IT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Ciò che riempiva la vita solitaria e umbratile di Kavafis è l’amore che scivola su rapporti proibiti, mercenari, fuori dalle norme, sterili e biasimati che la morale corrente definisce impudenti, amori per giovani dai bei corpi, amori efebici che si esauriscono in fugaci e nascosti incontri, al riparo di ambienti bui e sordidi, nel timore della riprovazione della morale pubblica, esperienze che escludono la donna come oggetto d’amore dalla vita e dalla poesia, eppure in grado di innalzarsi a un livello artistico così alto, in un’aura e un’atmosfera che superano e trascendono la sensualità che non è più corporea ma quasi immateriale, che certo ha più dello spirito che non della carne. </a:t>
            </a:r>
          </a:p>
          <a:p>
            <a:pPr algn="just"/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 ombre dell’amore, le memorie dell’amore diventano il rifugio del poeta; la </a:t>
            </a:r>
            <a:r>
              <a:rPr lang="it-IT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rievocazione dei sensi</a:t>
            </a:r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diviene la gioia dei piaceri nascosti, visioni effimere di avvampi sensuali, di brame voluttuose per giovani corpi vagheggiati o posseduti, di forme scultoree che la mente non vuole dimenticare, visioni fugaci ma dense di immagini e di fatti intensamente ricercati, vissuti quasi per perpetuarne l’esistenza, prolungarne il più possibile la durata e il ricordo in un richiamo all’ideale di bellezza del corpo maschile che caratterizza la cultura greca classica. La rievocazione dei sensi è nello stesso tempo l’antidoto dolce e consolante alle odiose ferite della vecchiaia cui Kavafis può opporre l’incorruttibilità della sua arte.</a:t>
            </a:r>
          </a:p>
          <a:p>
            <a:pPr algn="r"/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it-IT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Tino Sangiglio</a:t>
            </a:r>
            <a:r>
              <a:rPr lang="it-IT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</a:t>
            </a:r>
            <a:endParaRPr lang="it-IT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827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3A806-0392-45DF-BCEA-FF72881C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Henri de TOULOUSE LAUTREC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(1864 – 1901):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baiser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1892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 39 x 58 collezione privata</a:t>
            </a:r>
            <a:endParaRPr lang="it-IT" sz="2400" i="1" dirty="0"/>
          </a:p>
        </p:txBody>
      </p:sp>
      <p:pic>
        <p:nvPicPr>
          <p:cNvPr id="3076" name="Picture 4" descr="Au lit: le basier di Henri de Toulouse-Lautrec">
            <a:extLst>
              <a:ext uri="{FF2B5EF4-FFF2-40B4-BE49-F238E27FC236}">
                <a16:creationId xmlns:a16="http://schemas.microsoft.com/office/drawing/2014/main" id="{AD4DCE58-9139-45CD-85BD-4DC3A03155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97" y="1545840"/>
            <a:ext cx="7778590" cy="5148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3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CD69C-1AA1-4440-9CC9-3B879B82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746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Egon SCHIELE </a:t>
            </a:r>
            <a:r>
              <a:rPr lang="it-IT" sz="2400" b="1" dirty="0">
                <a:latin typeface="+mn-lt"/>
              </a:rPr>
              <a:t>(1890 – 1918):</a:t>
            </a:r>
            <a:r>
              <a:rPr lang="it-IT" sz="2800" b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Due donne che si abbracciano </a:t>
            </a:r>
            <a:r>
              <a:rPr lang="it-IT" sz="2000" b="1" i="1" dirty="0">
                <a:latin typeface="+mn-lt"/>
              </a:rPr>
              <a:t>1911</a:t>
            </a:r>
          </a:p>
        </p:txBody>
      </p:sp>
      <p:pic>
        <p:nvPicPr>
          <p:cNvPr id="5122" name="Picture 2" descr="Due donne che abbracciano da Egon Schiele">
            <a:extLst>
              <a:ext uri="{FF2B5EF4-FFF2-40B4-BE49-F238E27FC236}">
                <a16:creationId xmlns:a16="http://schemas.microsoft.com/office/drawing/2014/main" id="{9C3B8A28-8E81-4B78-BADA-53CF2D20E2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89" y="1179513"/>
            <a:ext cx="3796692" cy="5652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1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0DC1A-7610-4E2B-87FB-8AC496DD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365126"/>
            <a:ext cx="10350910" cy="7459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Egon SCHIELE 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(1890 – 1918)</a:t>
            </a: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L’abbraccio di due donne, 1915</a:t>
            </a:r>
            <a:br>
              <a:rPr lang="it-IT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212529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+mn-lt"/>
              </a:rPr>
              <a:t>encil watercolor and gouache on paper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Roboto Condensed" panose="02000000000000000000" pitchFamily="2" charset="0"/>
              </a:rPr>
              <a:t>  </a:t>
            </a:r>
            <a:r>
              <a:rPr lang="en-US" sz="2200" b="1" dirty="0">
                <a:solidFill>
                  <a:srgbClr val="212529"/>
                </a:solidFill>
                <a:latin typeface="+mn-lt"/>
              </a:rPr>
              <a:t>- </a:t>
            </a:r>
            <a:r>
              <a:rPr lang="en-US" sz="2200" b="1" i="0" dirty="0">
                <a:solidFill>
                  <a:srgbClr val="212529"/>
                </a:solidFill>
                <a:effectLst/>
                <a:latin typeface="+mn-lt"/>
              </a:rPr>
              <a:t>Museum of Fine Arts,  Budapest 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Abbraccio di due donne da Egon Schiele">
            <a:extLst>
              <a:ext uri="{FF2B5EF4-FFF2-40B4-BE49-F238E27FC236}">
                <a16:creationId xmlns:a16="http://schemas.microsoft.com/office/drawing/2014/main" id="{50E39FF0-37E4-4AAF-ADA4-D46390C7A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17" y="1164874"/>
            <a:ext cx="3928116" cy="5796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2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DB4110-C5DF-4B17-BA11-2FD6EA4FD72C}"/>
              </a:ext>
            </a:extLst>
          </p:cNvPr>
          <p:cNvSpPr txBox="1"/>
          <p:nvPr/>
        </p:nvSpPr>
        <p:spPr>
          <a:xfrm>
            <a:off x="1083365" y="1093304"/>
            <a:ext cx="10028583" cy="49300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solidFill>
                <a:srgbClr val="05050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5050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SANDRO PENNA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5050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sua poesia è segnata dal sentimento dell’esclusione e della discriminazione sociale e nel contempo dal desiderio costante di essere accettato e reintegrato. Egli non rinunciò alla propria diversità e reagì all’intolleranza piccolo borghese attraverso la chiusura in sé stesso, rifiutando la società: in questo modo l’esclusione si trasforma in auto esclusione e affida solo alla poesia la confessione della propria diversità. Nella poesia può confessare la sia “colpa” che altrimenti è costretto a nascondere, ma il modo con cui avviene questa confessione la rende accettabile perché il valore estetico neutralizza il contenuto e in nome dell’arte qualsiasi confessione è lecita. La forma sublima il contenuto e sposta l’attenzione del lettore su  altri elementi  mescolando grazia, leggerezza, candore. Quanto più il contenuto si fa scabroso tanto più il rispetto di regole formali serve a compensare l’infrazione. All’irregolarità morale si contrappone l’assoluta regolarità formale di stampo classico.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i="1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Romano LUPERINI</a:t>
            </a:r>
            <a:r>
              <a:rPr lang="it-IT" sz="2000" b="1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6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BAED74-0D74-407B-AA84-CAF0BDCAD111}"/>
              </a:ext>
            </a:extLst>
          </p:cNvPr>
          <p:cNvSpPr txBox="1"/>
          <p:nvPr/>
        </p:nvSpPr>
        <p:spPr>
          <a:xfrm>
            <a:off x="2862470" y="1610139"/>
            <a:ext cx="6284014" cy="2548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L'amore nel mondo arabo è come un prigioniero, e voglio liberarlo. Voglio liberare l'anima, il senso e il corpo arabi con la mia poesia. Le relazioni tra uomini e donne nella nostra società non sono sane.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2400" b="1" i="1" dirty="0">
                <a:solidFill>
                  <a:srgbClr val="2021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Nizar QABBANI</a:t>
            </a:r>
            <a:endParaRPr lang="it-IT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5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CEEC38-05C5-4EF1-892F-0A2F8C63AF9E}"/>
              </a:ext>
            </a:extLst>
          </p:cNvPr>
          <p:cNvSpPr txBox="1"/>
          <p:nvPr/>
        </p:nvSpPr>
        <p:spPr>
          <a:xfrm>
            <a:off x="2047461" y="1766334"/>
            <a:ext cx="861722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Potrei dire che “</a:t>
            </a:r>
            <a:r>
              <a:rPr lang="it-I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v’è stato giorno della mia vita in cui non sono stato innamorato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Vorrei dire però “</a:t>
            </a:r>
            <a:r>
              <a:rPr lang="it-I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v’è giorno in cui non sono stato amato”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otto poesie per Berto fanno parte di un gruppo di poesie che ho scritto e vado scrivendo per un amore che tuttora mi confonde, stravolge, esalta. E in esse spero di aver espresso un lembo almeno della gioia che m’avvolge, pur sospesa ed esitante, e che avvolge la grazia del mio ragazzo danzante.</a:t>
            </a:r>
          </a:p>
          <a:p>
            <a:pPr algn="r"/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Elio PECORA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05706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F6D28-06EB-4D9D-862B-54E3A9E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14713" y="207390"/>
            <a:ext cx="39932976" cy="98367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Mastab</a:t>
            </a:r>
            <a:r>
              <a:rPr lang="it-IT" sz="2400" b="1" i="0" dirty="0">
                <a:effectLst/>
                <a:latin typeface="+mn-lt"/>
              </a:rPr>
              <a:t>a di Khnumhotep e Niankhkhnum. Necropoli di Saqqara.</a:t>
            </a:r>
            <a:br>
              <a:rPr lang="it-IT" sz="2400" b="1" i="0" dirty="0">
                <a:effectLst/>
                <a:latin typeface="+mn-lt"/>
              </a:rPr>
            </a:br>
            <a:r>
              <a:rPr lang="it-IT" sz="2400" b="1" i="0" dirty="0">
                <a:effectLst/>
                <a:latin typeface="+mn-lt"/>
              </a:rPr>
              <a:t>Antico Egitto, V Dinastia (</a:t>
            </a:r>
            <a:r>
              <a:rPr lang="it-IT" sz="2000" b="1" i="0" dirty="0">
                <a:effectLst/>
                <a:latin typeface="+mn-lt"/>
              </a:rPr>
              <a:t>2500 - 2350 a. C.)</a:t>
            </a:r>
            <a:endParaRPr lang="it-IT" sz="2000" dirty="0"/>
          </a:p>
        </p:txBody>
      </p:sp>
      <p:pic>
        <p:nvPicPr>
          <p:cNvPr id="1026" name="Picture 2" descr="Niankhkhnum and Khnumhotep's Mastaba (Saqqara) - Tripadvisor">
            <a:extLst>
              <a:ext uri="{FF2B5EF4-FFF2-40B4-BE49-F238E27FC236}">
                <a16:creationId xmlns:a16="http://schemas.microsoft.com/office/drawing/2014/main" id="{1E8EFC5C-90B3-4C1C-8E9A-8ADCB7140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5" y="1408447"/>
            <a:ext cx="5978585" cy="3348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ene Della Tomba Di Khnumhotep E Niankhkhnum Saqara Immagine Stock -  Immagine di egiziano, necropoli: 239063781">
            <a:extLst>
              <a:ext uri="{FF2B5EF4-FFF2-40B4-BE49-F238E27FC236}">
                <a16:creationId xmlns:a16="http://schemas.microsoft.com/office/drawing/2014/main" id="{D88940FD-EF73-4339-A8BF-AEA6924D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89" y="2322848"/>
            <a:ext cx="5695170" cy="3708000"/>
          </a:xfrm>
          <a:prstGeom prst="rect">
            <a:avLst/>
          </a:prstGeom>
          <a:noFill/>
          <a:effectLst>
            <a:glow rad="127000">
              <a:schemeClr val="tx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6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2BEE4-9CBB-4C5A-B214-7FDA7735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2800" b="1" i="0" dirty="0">
                <a:effectLst/>
                <a:latin typeface="+mn-lt"/>
              </a:rPr>
              <a:t>Tomba di Khnumhotep e Niankhkhnum</a:t>
            </a:r>
            <a:br>
              <a:rPr lang="it-IT" sz="2800" b="1" i="0" dirty="0">
                <a:effectLst/>
                <a:latin typeface="+mn-lt"/>
              </a:rPr>
            </a:b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Supervisori dei manicuristi del palazzo del re Niuserre e  Confidenti del re</a:t>
            </a:r>
            <a:endParaRPr lang="it-IT" sz="2200" dirty="0"/>
          </a:p>
        </p:txBody>
      </p:sp>
      <p:pic>
        <p:nvPicPr>
          <p:cNvPr id="2050" name="Picture 2" descr="Image of Arte egizia: Ritratto dei due proprietari della tomba - Mastaba by  Egyptian 5th Dynasty (c.2494-2345 BC)">
            <a:extLst>
              <a:ext uri="{FF2B5EF4-FFF2-40B4-BE49-F238E27FC236}">
                <a16:creationId xmlns:a16="http://schemas.microsoft.com/office/drawing/2014/main" id="{CEA7F522-8B4C-44F8-9A5C-948DADDB4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7" y="1223288"/>
            <a:ext cx="4183162" cy="5436000"/>
          </a:xfrm>
          <a:prstGeom prst="rect">
            <a:avLst/>
          </a:prstGeom>
          <a:noFill/>
          <a:effectLst>
            <a:glow rad="127000">
              <a:schemeClr val="accent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AD5633-70D7-4572-B352-24D858B7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22" y="1223288"/>
            <a:ext cx="5056000" cy="2844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3F0AE6-DD05-4E43-ACDD-88840470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22" y="4230000"/>
            <a:ext cx="3726000" cy="2484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C8E73-0790-4959-9E66-03ED6B91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0" dirty="0">
                <a:effectLst/>
                <a:latin typeface="+mn-lt"/>
              </a:rPr>
              <a:t>Tomba di Khnumhotep e Niankhkhnum</a:t>
            </a:r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7FA9B-A371-4FE1-B1EC-1C49548B7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00" y="1432270"/>
            <a:ext cx="6912000" cy="5184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7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F6A33-982F-4FD5-A5F7-D20D2BA8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085"/>
            <a:ext cx="10533668" cy="83284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+mn-lt"/>
              </a:rPr>
              <a:t>Coppe da vino (</a:t>
            </a:r>
            <a:r>
              <a:rPr lang="el-GR" sz="2400" b="1" i="0" dirty="0">
                <a:effectLst/>
                <a:latin typeface="+mn-lt"/>
              </a:rPr>
              <a:t>κύλικες</a:t>
            </a:r>
            <a:r>
              <a:rPr lang="it-IT" sz="2800" b="1" dirty="0">
                <a:latin typeface="+mn-lt"/>
              </a:rPr>
              <a:t>) a figure rosse e a figure nere</a:t>
            </a:r>
          </a:p>
        </p:txBody>
      </p:sp>
      <p:pic>
        <p:nvPicPr>
          <p:cNvPr id="1026" name="Picture 2" descr="Kylix attica a figure rosse - Asta Arte Orientale, Reperti Archeologici -  Pandolfini Casa d'Aste">
            <a:extLst>
              <a:ext uri="{FF2B5EF4-FFF2-40B4-BE49-F238E27FC236}">
                <a16:creationId xmlns:a16="http://schemas.microsoft.com/office/drawing/2014/main" id="{9B7F232C-6DAD-4382-92A1-5265FE6F3D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46" y="961616"/>
            <a:ext cx="4662006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lix attica a figure nere tipo band cup - Auction Oriental Art &amp;  Antiquities - Pandolfini Casa d'Aste">
            <a:extLst>
              <a:ext uri="{FF2B5EF4-FFF2-40B4-BE49-F238E27FC236}">
                <a16:creationId xmlns:a16="http://schemas.microsoft.com/office/drawing/2014/main" id="{182C6E3B-A459-4D5E-B2EC-797CBEABF0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77" y="961616"/>
            <a:ext cx="4085262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ylix, la coppa dei vasai 'bravi' - Archeostorie Magazine">
            <a:extLst>
              <a:ext uri="{FF2B5EF4-FFF2-40B4-BE49-F238E27FC236}">
                <a16:creationId xmlns:a16="http://schemas.microsoft.com/office/drawing/2014/main" id="{1B736F56-1A81-44D6-A06A-245B7F32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77" y="3942000"/>
            <a:ext cx="480534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32F605-B926-44D8-9862-6969E619A4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77" y="4504552"/>
            <a:ext cx="3858895" cy="184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124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1065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Roboto Condensed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Mastaba di Khnumhotep e Niankhkhnum. Necropoli di Saqqara. Antico Egitto, V Dinastia (2500 - 2350 a. C.)</vt:lpstr>
      <vt:lpstr>Tomba di Khnumhotep e Niankhkhnum Supervisori dei manicuristi del palazzo del re Niuserre e  Confidenti del re</vt:lpstr>
      <vt:lpstr>Tomba di Khnumhotep e Niankhkhnum</vt:lpstr>
      <vt:lpstr>Coppe da vino (κύλικες) a figure rosse e a figure nere</vt:lpstr>
      <vt:lpstr>Eròmenos ed erastès (ἐρώμενος ed ἐραστής): Amato e amante – ca.480 BC Coppa da vino (κύλιξ) attica a figure rosse – Museo del Louvre, Parigi</vt:lpstr>
      <vt:lpstr>Eròmenos ed erastès –  Kύλιξ attica a figure rosse - Necropoli di Spina V sec. a.C. Museo Archeologico Nazionale, Ferrara </vt:lpstr>
      <vt:lpstr>Pittore della Gabbia: Kylix con adulto che seduce un giovane donandogli un leprotto  Ceramica a figure rosse 490-470 a.C. circa – Museo archeologico Nazionale, Tarquinia (VT)</vt:lpstr>
      <vt:lpstr>Tomba del tuffatore, Paestum 480-470 a. C.</vt:lpstr>
      <vt:lpstr>Presentazione standard di PowerPoint</vt:lpstr>
      <vt:lpstr> Tomba del tuffatore -  Museo nazionale, Paestum ἐρώμενος ed ἐραστής a banchetto – VI sec. a. C. </vt:lpstr>
      <vt:lpstr>Henri de Toulouse Lautrec (1864 – 1901): Au salon de la rue des Moulins, 1894 pastello su carta – cm 111,5 x 132,5 – Musée Toulouse-Lautrec, Albi </vt:lpstr>
      <vt:lpstr>Presentazione standard di PowerPoint</vt:lpstr>
      <vt:lpstr>Henri de TOULOUSE LAUTREC: Au lit 1892 olio su tela – Musée d’Orsay, Parigi</vt:lpstr>
      <vt:lpstr>Henri de TOULOUSE LAUTREC (1864 – 1901) Au lit: le baiser, 1892 olio su tela cm 70 x 54 - Musée d’Orsay, Parigi  </vt:lpstr>
      <vt:lpstr>Henri de TOULOUSE LAUTREC (1864 – 1901): Le baiser 1892  cm 39 x 58 collezione privata</vt:lpstr>
      <vt:lpstr>Egon SCHIELE (1890 – 1918): Due donne che si abbracciano 1911</vt:lpstr>
      <vt:lpstr>Egon SCHIELE (1890 – 1918): L’abbraccio di due donne, 1915 Pencil watercolor and gouache on paper  - Museum of Fine Arts,  Budapest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Ines Son</dc:creator>
  <cp:lastModifiedBy>Ines Son</cp:lastModifiedBy>
  <cp:revision>11</cp:revision>
  <dcterms:created xsi:type="dcterms:W3CDTF">2024-11-19T06:40:04Z</dcterms:created>
  <dcterms:modified xsi:type="dcterms:W3CDTF">2024-11-19T07:42:12Z</dcterms:modified>
</cp:coreProperties>
</file>