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27" r:id="rId2"/>
    <p:sldId id="292" r:id="rId3"/>
    <p:sldId id="315" r:id="rId4"/>
    <p:sldId id="293" r:id="rId5"/>
    <p:sldId id="294" r:id="rId6"/>
    <p:sldId id="298" r:id="rId7"/>
    <p:sldId id="314" r:id="rId8"/>
    <p:sldId id="295" r:id="rId9"/>
    <p:sldId id="296" r:id="rId10"/>
    <p:sldId id="316" r:id="rId11"/>
    <p:sldId id="317" r:id="rId12"/>
    <p:sldId id="273" r:id="rId13"/>
    <p:sldId id="275" r:id="rId14"/>
    <p:sldId id="257" r:id="rId15"/>
    <p:sldId id="261" r:id="rId16"/>
    <p:sldId id="262" r:id="rId17"/>
    <p:sldId id="274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99"/>
  </p:normalViewPr>
  <p:slideViewPr>
    <p:cSldViewPr snapToGrid="0">
      <p:cViewPr varScale="1">
        <p:scale>
          <a:sx n="48" d="100"/>
          <a:sy n="48" d="100"/>
        </p:scale>
        <p:origin x="6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20CA1-B246-6E41-AC27-3D7C3B8368EF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AF3AC-FC9E-0043-947A-9CD0D02829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53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95B9F-407C-E74E-ACD4-F49840548B0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358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660119-5683-A3C6-3A20-F8948B0B3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8DF3FD-E993-4C85-008C-271A768E8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138E9A-E9E1-DEEA-9B0D-1CF79030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43E69E-9E82-2970-5A1F-64127634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C8CEC6-275A-530D-15BA-2C9C50B3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944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5FE55-E7DC-2314-1ABD-559921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4E0601-38D3-E605-C93A-860E138AC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20DB77-D8C9-5002-3737-A4EF219E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000762-24A6-9569-0875-15F18885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473E9A-81A1-21F0-7D55-C240EC02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04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19E4430-334F-BD45-434B-98D9003202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1C350E-2167-FAED-5524-ED81AA3C0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8FC162-41C0-CC5D-62AD-F2F7E753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873979-C2B5-DEF3-3A52-D8C06B96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84A8EC-8876-BDF5-A9AD-D1B02CBA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97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874D3-207B-6F5A-D570-63E8075D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F56A03-BB1B-6088-87DB-7002637A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16EEAB-4A8D-B291-4965-07AF4603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23A1BC-C1AB-B778-BB8A-C7150869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82D6C1-59EA-C0B5-4BA1-3B7A3E73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85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3D08CD-FD9A-BA04-7E57-AFD87FFC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265C60-A7EF-0D7C-9ADB-D140FBAF8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93612D-7E7D-F40F-5AF3-14EFDF1A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55696-E533-949C-B482-01928118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02D7D8-9D3B-4B00-176C-D3D8932B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95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9494F-1E2B-75FE-FA50-617C7D3B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1C1FDA-0294-5CEA-A3BC-AE44BCAC5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BA476C-BB32-FA70-7371-154FDCA4E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EB9B39-FB97-62FB-0270-C8DA47C53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9289E3-447C-EB66-676E-40623140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FAB53B-9F65-6885-05E8-2BFCCF82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12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8F65C2-C498-485C-AB28-5B52B1F3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56CC8C-F935-42A3-6F4D-B453CF04E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E7DA389-A8CF-11C8-4463-10E5C7E3F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0850DB-A59E-8A37-EE91-21BA8D624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90DC51-71F1-37B8-5293-F441EC80D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8223836-231D-8ED8-ED3A-E34F04982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E8FF772-B331-4F9D-975E-07C255B7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0C0748D-6EAC-9916-D810-9C6833C7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46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F4D923-B236-C5CF-0F8B-997A4BF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EEE7BEE-0748-2386-5DD9-BD479E49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E0A04D-13B8-F011-EF9F-4428EE4E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5D36D0-41E3-6089-D3B2-B9D3597DF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62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FCF6F1-EAC7-A8A8-3544-F6EF19D5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EC7F2E-A9C4-FFEA-D63A-E4659F3EF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2FC3C0-76C5-849E-B881-144B975F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1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1D5ADA-9810-4725-39C1-E98D1157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AF9358-B4B0-5686-6688-7339AF5BC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3CD558-C0AD-82E0-CEAC-DDBA1F22F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DD3635-E288-D94A-9944-C465DF8C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6471D2-71D8-C818-1BD7-9DC5644D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D71EA5-9835-8909-F630-D73BA1E2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11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938B58-EE2B-D498-796D-11711C70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1F7D796-B2C4-97F7-AE82-D4245CC91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0E9F75-8EA8-2821-FF89-06473430B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2E4124-0F99-BF5A-9F97-4F4773969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ACEB2B-BAEB-0ACF-885C-65D924B2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BBB14D-3903-2BE2-0411-7ADFA729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51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2AB9F51-C7A7-17CB-695A-1D337777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1EAF7E-2D70-6726-5524-EFB50B23A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D28B96-EE0C-140C-89BA-FAD88D4B8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8056-8C06-CF42-89BD-80A545ACB7D1}" type="datetimeFigureOut">
              <a:rPr lang="it-IT" smtClean="0"/>
              <a:t>25/09/2024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EC2EE7-01E2-9D2E-B34A-BA327BA31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88E2AF-D249-B441-A68E-4FA1DEE0A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31454-6412-4942-8BA2-13DEBC5258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7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19FE0E-0B07-0540-8125-E8E262CC8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75" y="92142"/>
            <a:ext cx="6807861" cy="66737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04DA4B-E365-4986-1C16-433F08AD4385}"/>
              </a:ext>
            </a:extLst>
          </p:cNvPr>
          <p:cNvSpPr txBox="1"/>
          <p:nvPr/>
        </p:nvSpPr>
        <p:spPr>
          <a:xfrm>
            <a:off x="2657474" y="5000625"/>
            <a:ext cx="2328864" cy="153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Enea Salmeggia</a:t>
            </a:r>
          </a:p>
          <a:p>
            <a:pPr algn="l"/>
            <a:r>
              <a:rPr lang="it-IT" dirty="0"/>
              <a:t>Pala della </a:t>
            </a:r>
          </a:p>
          <a:p>
            <a:pPr algn="l"/>
            <a:r>
              <a:rPr lang="it-IT" dirty="0"/>
              <a:t>Santa Casa</a:t>
            </a:r>
          </a:p>
          <a:p>
            <a:pPr algn="l"/>
            <a:r>
              <a:rPr lang="it-IT" dirty="0"/>
              <a:t>Cenate Sotto,</a:t>
            </a:r>
          </a:p>
          <a:p>
            <a:pPr algn="l"/>
            <a:r>
              <a:rPr lang="it-IT" dirty="0"/>
              <a:t>1622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670F94-B566-03F9-D52A-E9E446088542}"/>
              </a:ext>
            </a:extLst>
          </p:cNvPr>
          <p:cNvSpPr txBox="1"/>
          <p:nvPr/>
        </p:nvSpPr>
        <p:spPr>
          <a:xfrm>
            <a:off x="0" y="92142"/>
            <a:ext cx="4471988" cy="44012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it-IT" sz="2800" dirty="0"/>
              <a:t>PER COMINCIARE</a:t>
            </a:r>
          </a:p>
          <a:p>
            <a:pPr algn="l"/>
            <a:endParaRPr lang="it-IT" sz="2800" dirty="0"/>
          </a:p>
          <a:p>
            <a:pPr algn="l"/>
            <a:r>
              <a:rPr lang="it-IT" sz="2800" dirty="0"/>
              <a:t>Un opera di sintesi</a:t>
            </a:r>
          </a:p>
          <a:p>
            <a:pPr algn="l"/>
            <a:r>
              <a:rPr lang="it-IT" sz="2800" dirty="0"/>
              <a:t>tra </a:t>
            </a:r>
          </a:p>
          <a:p>
            <a:pPr algn="l"/>
            <a:r>
              <a:rPr lang="it-IT" sz="2800" dirty="0"/>
              <a:t>manierismo</a:t>
            </a:r>
          </a:p>
          <a:p>
            <a:pPr algn="l"/>
            <a:r>
              <a:rPr lang="it-IT" sz="2800" dirty="0"/>
              <a:t>classicismo</a:t>
            </a:r>
          </a:p>
          <a:p>
            <a:pPr algn="l"/>
            <a:r>
              <a:rPr lang="it-IT" sz="2800" dirty="0"/>
              <a:t>realismo</a:t>
            </a:r>
          </a:p>
          <a:p>
            <a:pPr algn="l"/>
            <a:r>
              <a:rPr lang="it-IT" sz="2800" dirty="0"/>
              <a:t>proto barocco</a:t>
            </a:r>
          </a:p>
          <a:p>
            <a:pPr algn="l"/>
            <a:r>
              <a:rPr lang="it-IT" sz="2800" dirty="0"/>
              <a:t>e</a:t>
            </a:r>
          </a:p>
          <a:p>
            <a:pPr algn="l"/>
            <a:r>
              <a:rPr lang="it-IT" sz="2800" dirty="0"/>
              <a:t>ossequio ai canoni del potere</a:t>
            </a:r>
          </a:p>
        </p:txBody>
      </p:sp>
    </p:spTree>
    <p:extLst>
      <p:ext uri="{BB962C8B-B14F-4D97-AF65-F5344CB8AC3E}">
        <p14:creationId xmlns:p14="http://schemas.microsoft.com/office/powerpoint/2010/main" val="689512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6956D7-33FE-5896-53C4-9E9287D2F7B2}"/>
              </a:ext>
            </a:extLst>
          </p:cNvPr>
          <p:cNvSpPr txBox="1"/>
          <p:nvPr/>
        </p:nvSpPr>
        <p:spPr>
          <a:xfrm>
            <a:off x="214313" y="171450"/>
            <a:ext cx="10058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-450215"/>
            <a:r>
              <a:rPr lang="it-IT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1576 – Relazione di Pellegrino Tibaldi per le trasformazioni da compiersi in attuazione dei dettami </a:t>
            </a:r>
            <a:r>
              <a:rPr lang="it-IT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borromaici</a:t>
            </a:r>
            <a:endParaRPr lang="it-IT" sz="14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0215" indent="-450215"/>
            <a:endParaRPr lang="it-IT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 … </a:t>
            </a:r>
            <a:r>
              <a:rPr lang="it-IT" sz="1400" b="1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che nell’ornar la chiesa non si eschi dalla struttura dell’opera … romper volte, muri, archi, pilastri</a:t>
            </a:r>
            <a:r>
              <a:rPr lang="it-IT" sz="14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… </a:t>
            </a:r>
            <a:r>
              <a:rPr lang="it-IT" sz="1400" b="1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ornarla con vaghezza </a:t>
            </a:r>
            <a:r>
              <a:rPr lang="it-IT" sz="1400" b="1" i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purchè</a:t>
            </a:r>
            <a:r>
              <a:rPr lang="it-IT" sz="1400" b="1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non si rompa l’ordine</a:t>
            </a: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….“</a:t>
            </a:r>
            <a:endParaRPr lang="it-IT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Vestizione di una chiesa resa nuda dall’imposta cancellazione degli affreschi secondo l’esigenza di nuovi / più ricchi / </a:t>
            </a:r>
            <a:r>
              <a:rPr lang="it-IT" sz="1400" i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decentes</a:t>
            </a: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segni di devozione</a:t>
            </a:r>
            <a:endParaRPr lang="it-IT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Tematica mariana</a:t>
            </a:r>
            <a:endParaRPr lang="it-IT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salvo solo </a:t>
            </a:r>
            <a:r>
              <a:rPr lang="it-IT" sz="1400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l’Albero  di nostro Signore </a:t>
            </a: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per la sua antichità e bellezza</a:t>
            </a:r>
            <a:endParaRPr lang="it-IT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subito opus </a:t>
            </a:r>
            <a:r>
              <a:rPr lang="it-IT" sz="1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gypsicum</a:t>
            </a:r>
            <a:r>
              <a:rPr lang="it-IT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/ arazzi / cappella del voto</a:t>
            </a:r>
            <a:endParaRPr lang="it-IT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5B5BB3F-E9E0-A932-6CB5-40673346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1461"/>
            <a:ext cx="6050291" cy="39765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BBD24F6-A398-2B9B-5F86-31E16DBB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061" y="1487998"/>
            <a:ext cx="5249926" cy="51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9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943190-0FE1-2982-C1EB-E2EC93C648EA}"/>
              </a:ext>
            </a:extLst>
          </p:cNvPr>
          <p:cNvSpPr txBox="1"/>
          <p:nvPr/>
        </p:nvSpPr>
        <p:spPr>
          <a:xfrm>
            <a:off x="2318657" y="1197429"/>
            <a:ext cx="7903029" cy="3754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FF0000"/>
                </a:solidFill>
              </a:rPr>
              <a:t>PITTORI INTORNO</a:t>
            </a:r>
          </a:p>
          <a:p>
            <a:pPr algn="ctr"/>
            <a:r>
              <a:rPr lang="it-IT" sz="4400" dirty="0">
                <a:solidFill>
                  <a:srgbClr val="FF0000"/>
                </a:solidFill>
              </a:rPr>
              <a:t> A </a:t>
            </a:r>
          </a:p>
          <a:p>
            <a:pPr algn="ctr"/>
            <a:r>
              <a:rPr lang="it-IT" sz="4400" dirty="0">
                <a:solidFill>
                  <a:srgbClr val="FF0000"/>
                </a:solidFill>
              </a:rPr>
              <a:t>BERGAMO</a:t>
            </a:r>
          </a:p>
          <a:p>
            <a:pPr algn="ctr"/>
            <a:r>
              <a:rPr lang="it-IT" sz="4400" dirty="0">
                <a:solidFill>
                  <a:srgbClr val="FF0000"/>
                </a:solidFill>
              </a:rPr>
              <a:t>TRA </a:t>
            </a:r>
          </a:p>
          <a:p>
            <a:pPr algn="ctr"/>
            <a:r>
              <a:rPr lang="it-IT" sz="4400" dirty="0">
                <a:solidFill>
                  <a:srgbClr val="FF0000"/>
                </a:solidFill>
              </a:rPr>
              <a:t>FINE ‘500 E PRIMI ‘600</a:t>
            </a:r>
          </a:p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755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EF08D1-FC7B-2C3C-AE42-3F95862C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7" y="131868"/>
            <a:ext cx="4041058" cy="62992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42351DD-F4D8-92F0-71D0-19FD2EF18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273" y="131868"/>
            <a:ext cx="4672111" cy="55748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4130CF-FF6F-E9C1-74BC-057F8C3E4D80}"/>
              </a:ext>
            </a:extLst>
          </p:cNvPr>
          <p:cNvSpPr txBox="1"/>
          <p:nvPr/>
        </p:nvSpPr>
        <p:spPr>
          <a:xfrm>
            <a:off x="4986338" y="868772"/>
            <a:ext cx="2243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Moroni</a:t>
            </a:r>
          </a:p>
          <a:p>
            <a:r>
              <a:rPr lang="it-IT" dirty="0"/>
              <a:t>Muore nel 1578 ca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Ultime opere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004399-4B87-AB36-5FBE-6CF034916526}"/>
              </a:ext>
            </a:extLst>
          </p:cNvPr>
          <p:cNvSpPr txBox="1"/>
          <p:nvPr/>
        </p:nvSpPr>
        <p:spPr>
          <a:xfrm>
            <a:off x="9344025" y="6000750"/>
            <a:ext cx="91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/>
              <a:t>1576 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848B12-E047-0920-B421-0DC520460136}"/>
              </a:ext>
            </a:extLst>
          </p:cNvPr>
          <p:cNvSpPr txBox="1"/>
          <p:nvPr/>
        </p:nvSpPr>
        <p:spPr>
          <a:xfrm>
            <a:off x="4557713" y="4886325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/>
              <a:t>1576/’77</a:t>
            </a:r>
          </a:p>
        </p:txBody>
      </p:sp>
    </p:spTree>
    <p:extLst>
      <p:ext uri="{BB962C8B-B14F-4D97-AF65-F5344CB8AC3E}">
        <p14:creationId xmlns:p14="http://schemas.microsoft.com/office/powerpoint/2010/main" val="1744357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CA2D0E-1038-55A7-A59E-B3363E676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5" y="1308616"/>
            <a:ext cx="7200900" cy="44958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0C0212-DCD8-AFD1-7916-79F283B07E15}"/>
              </a:ext>
            </a:extLst>
          </p:cNvPr>
          <p:cNvSpPr txBox="1"/>
          <p:nvPr/>
        </p:nvSpPr>
        <p:spPr>
          <a:xfrm>
            <a:off x="742950" y="485775"/>
            <a:ext cx="1090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Moroni per conto proprio e in anticipo aveva elaborato uno stile rispondente ai futuri dettami della Controriforma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6F96A6-971C-26D5-50F9-D796E74FC52C}"/>
              </a:ext>
            </a:extLst>
          </p:cNvPr>
          <p:cNvSpPr txBox="1"/>
          <p:nvPr/>
        </p:nvSpPr>
        <p:spPr>
          <a:xfrm>
            <a:off x="4683125" y="5915025"/>
            <a:ext cx="76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1576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47B3A2-994B-9D49-94CC-1DAF57A6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2700337"/>
            <a:ext cx="4083996" cy="24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1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393751-777D-9B83-63B4-E5210E9CA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87" y="297517"/>
            <a:ext cx="7093974" cy="62629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719F14-54C1-76CA-617B-1619CE37DE09}"/>
              </a:ext>
            </a:extLst>
          </p:cNvPr>
          <p:cNvSpPr txBox="1"/>
          <p:nvPr/>
        </p:nvSpPr>
        <p:spPr>
          <a:xfrm>
            <a:off x="1228725" y="871538"/>
            <a:ext cx="22444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Giudizio Universale</a:t>
            </a:r>
          </a:p>
          <a:p>
            <a:r>
              <a:rPr lang="it-IT" dirty="0"/>
              <a:t>Chiesa di S. Pancrazio </a:t>
            </a:r>
          </a:p>
          <a:p>
            <a:r>
              <a:rPr lang="it-IT" dirty="0"/>
              <a:t>Gorlago, 1580</a:t>
            </a:r>
          </a:p>
          <a:p>
            <a:r>
              <a:rPr lang="it-IT" dirty="0"/>
              <a:t>(ultimato da </a:t>
            </a:r>
          </a:p>
          <a:p>
            <a:r>
              <a:rPr lang="it-IT" dirty="0"/>
              <a:t>Giovan Francesco</a:t>
            </a:r>
          </a:p>
          <a:p>
            <a:r>
              <a:rPr lang="it-IT" dirty="0"/>
              <a:t>Terzi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A7ABCF-C07C-3935-FF8A-8DE6F9C10457}"/>
              </a:ext>
            </a:extLst>
          </p:cNvPr>
          <p:cNvSpPr txBox="1"/>
          <p:nvPr/>
        </p:nvSpPr>
        <p:spPr>
          <a:xfrm>
            <a:off x="1724297" y="4114800"/>
            <a:ext cx="140782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Ultima opera</a:t>
            </a:r>
          </a:p>
          <a:p>
            <a:r>
              <a:rPr lang="it-IT" dirty="0"/>
              <a:t>incompiuta</a:t>
            </a:r>
          </a:p>
        </p:txBody>
      </p:sp>
    </p:spTree>
    <p:extLst>
      <p:ext uri="{BB962C8B-B14F-4D97-AF65-F5344CB8AC3E}">
        <p14:creationId xmlns:p14="http://schemas.microsoft.com/office/powerpoint/2010/main" val="522171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2DD01E-FA91-3CBA-E547-A12E31610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37" y="251653"/>
            <a:ext cx="3871265" cy="61996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3D3A98E-D5EF-4289-AE45-CC4A254CD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019" y="251653"/>
            <a:ext cx="4464885" cy="615352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442173-E7F4-0979-D1B7-57F6187FF74B}"/>
              </a:ext>
            </a:extLst>
          </p:cNvPr>
          <p:cNvSpPr txBox="1"/>
          <p:nvPr/>
        </p:nvSpPr>
        <p:spPr>
          <a:xfrm>
            <a:off x="4764982" y="251653"/>
            <a:ext cx="24787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1590</a:t>
            </a:r>
          </a:p>
          <a:p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“Assunzione di Maria” </a:t>
            </a:r>
          </a:p>
          <a:p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Pietro </a:t>
            </a:r>
            <a:r>
              <a:rPr lang="it-IT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Ronzelli</a:t>
            </a: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ribalta Moroni</a:t>
            </a:r>
            <a:r>
              <a:rPr lang="it-IT" dirty="0">
                <a:effectLst/>
              </a:rPr>
              <a:t> </a:t>
            </a:r>
          </a:p>
          <a:p>
            <a:r>
              <a:rPr lang="it-IT" dirty="0"/>
              <a:t>per fedeltà ai dati</a:t>
            </a:r>
          </a:p>
          <a:p>
            <a:r>
              <a:rPr lang="it-IT" dirty="0"/>
              <a:t>scritturali </a:t>
            </a:r>
          </a:p>
        </p:txBody>
      </p:sp>
    </p:spTree>
    <p:extLst>
      <p:ext uri="{BB962C8B-B14F-4D97-AF65-F5344CB8AC3E}">
        <p14:creationId xmlns:p14="http://schemas.microsoft.com/office/powerpoint/2010/main" val="3891490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237D3B-5D2D-C5E0-374B-5E85BE3C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76387" y="857250"/>
            <a:ext cx="6858000" cy="5143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1CF4B7-9058-56E8-30FC-533DA441B919}"/>
              </a:ext>
            </a:extLst>
          </p:cNvPr>
          <p:cNvSpPr txBox="1"/>
          <p:nvPr/>
        </p:nvSpPr>
        <p:spPr>
          <a:xfrm>
            <a:off x="4557713" y="214313"/>
            <a:ext cx="1538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Pietro </a:t>
            </a:r>
            <a:r>
              <a:rPr lang="it-IT" dirty="0" err="1"/>
              <a:t>Ronzelli</a:t>
            </a:r>
            <a:endParaRPr lang="it-IT" dirty="0"/>
          </a:p>
          <a:p>
            <a:r>
              <a:rPr lang="it-IT" dirty="0"/>
              <a:t>Curno,</a:t>
            </a:r>
          </a:p>
          <a:p>
            <a:r>
              <a:rPr lang="it-IT" dirty="0"/>
              <a:t> 1608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04160C-8776-E526-8810-1D7EAF104644}"/>
              </a:ext>
            </a:extLst>
          </p:cNvPr>
          <p:cNvSpPr txBox="1"/>
          <p:nvPr/>
        </p:nvSpPr>
        <p:spPr>
          <a:xfrm>
            <a:off x="5321808" y="448056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D327D7-0376-CC07-9281-58B9A8E6B953}"/>
              </a:ext>
            </a:extLst>
          </p:cNvPr>
          <p:cNvSpPr txBox="1"/>
          <p:nvPr/>
        </p:nvSpPr>
        <p:spPr>
          <a:xfrm>
            <a:off x="4424363" y="2779776"/>
            <a:ext cx="776763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Carattere distintivo della pittura a Bergamo tra ‘500 e ‘600: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fedeli in un piano di realtà con concretezza ritrattistica 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la scena sacra sfocata come proiezione mentale</a:t>
            </a:r>
          </a:p>
          <a:p>
            <a:pPr marL="457200"/>
            <a:endParaRPr lang="it-IT" sz="24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uniformità di gusto e cultura sostanzialmente omogenea nel territorio BG</a:t>
            </a:r>
          </a:p>
          <a:p>
            <a:pPr marL="457200"/>
            <a:endParaRPr lang="it-IT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Iconologica è veicolata e coordinata dalla capillare presenza dell’autorità ecclesiastica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/>
            <a:r>
              <a:rPr lang="it-IT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58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8A40EB-E157-9B13-36B8-21ECE63E7690}"/>
              </a:ext>
            </a:extLst>
          </p:cNvPr>
          <p:cNvSpPr txBox="1"/>
          <p:nvPr/>
        </p:nvSpPr>
        <p:spPr>
          <a:xfrm>
            <a:off x="2705622" y="271463"/>
            <a:ext cx="810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="1" dirty="0">
                <a:solidFill>
                  <a:srgbClr val="FF0000"/>
                </a:solidFill>
              </a:rPr>
              <a:t>GIAN PAOLO LOLMO -1550/’95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DF8D5C-C185-0C29-CAA2-6BBE45650FC3}"/>
              </a:ext>
            </a:extLst>
          </p:cNvPr>
          <p:cNvSpPr txBox="1"/>
          <p:nvPr/>
        </p:nvSpPr>
        <p:spPr>
          <a:xfrm>
            <a:off x="1628077" y="1204332"/>
            <a:ext cx="796197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antico noti 3 dipinti: </a:t>
            </a: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Maria Maggiore, Pozzo Bianco, S. Agostino e Trinità 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Tassi - Afferma di alunnato presso Moroni</a:t>
            </a:r>
          </a:p>
          <a:p>
            <a:pPr algn="just"/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1581 – Commissione per la Cappella del Voto in Santa Maria Maggiore</a:t>
            </a: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1582 – Trinità in Sant’ Agostino </a:t>
            </a: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1594 – Partecipa a gara indetta dalla Mia per una tela da collocare sopra l’organo – Vince Salmeggia </a:t>
            </a:r>
          </a:p>
          <a:p>
            <a:pPr algn="just"/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sono attribuiti pregevoli ritratti dove raggiunge, tra influssi tizianeschi e tradizione </a:t>
            </a:r>
            <a:r>
              <a:rPr lang="it-IT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moroniana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raffinatezza cromatica e caratterizzazione psicologica del personaggio.</a:t>
            </a:r>
          </a:p>
          <a:p>
            <a:pPr algn="just"/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Tramandato come ricamatore, poeta e miniatore di incredibile perizia tecnica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8590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768B197-DECB-6E44-EF55-DE96530DD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09" y="0"/>
            <a:ext cx="4340506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7ABF58-3474-B498-B58B-0C0A91AC149B}"/>
              </a:ext>
            </a:extLst>
          </p:cNvPr>
          <p:cNvSpPr txBox="1"/>
          <p:nvPr/>
        </p:nvSpPr>
        <p:spPr>
          <a:xfrm>
            <a:off x="346364" y="471055"/>
            <a:ext cx="102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Pala del voto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50236B-F45D-BDF0-3BF8-D7C98FFC69B2}"/>
              </a:ext>
            </a:extLst>
          </p:cNvPr>
          <p:cNvSpPr txBox="1"/>
          <p:nvPr/>
        </p:nvSpPr>
        <p:spPr>
          <a:xfrm>
            <a:off x="6470072" y="1219200"/>
            <a:ext cx="42431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 Paolo </a:t>
            </a:r>
            <a:r>
              <a:rPr lang="it-IT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Lolmo</a:t>
            </a:r>
            <a:r>
              <a:rPr lang="it-I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1550 /’95</a:t>
            </a:r>
          </a:p>
          <a:p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più significativa della pittura bergamasca nel periodo 1580  </a:t>
            </a:r>
            <a:r>
              <a:rPr lang="it-IT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1595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4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F49E829-96DC-4F8C-BCFE-2BB89993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04" y="0"/>
            <a:ext cx="4716379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56A06A-633D-656C-3EAC-8FA0258B032F}"/>
              </a:ext>
            </a:extLst>
          </p:cNvPr>
          <p:cNvSpPr txBox="1"/>
          <p:nvPr/>
        </p:nvSpPr>
        <p:spPr>
          <a:xfrm>
            <a:off x="8240487" y="631372"/>
            <a:ext cx="3297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Trinità, 1582</a:t>
            </a:r>
          </a:p>
          <a:p>
            <a:r>
              <a:rPr lang="it-IT" dirty="0"/>
              <a:t>Accademia Carrara</a:t>
            </a:r>
          </a:p>
          <a:p>
            <a:r>
              <a:rPr lang="it-IT" dirty="0"/>
              <a:t>ora in comodato in </a:t>
            </a:r>
          </a:p>
          <a:p>
            <a:r>
              <a:rPr lang="it-IT" dirty="0"/>
              <a:t>Sant’Agostino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08C5B4-0EC5-9A16-7BF5-2232E9D8D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399" y="2235753"/>
            <a:ext cx="5492800" cy="41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E5883A-43F4-298B-ABDC-F59B1C94E552}"/>
              </a:ext>
            </a:extLst>
          </p:cNvPr>
          <p:cNvSpPr txBox="1"/>
          <p:nvPr/>
        </p:nvSpPr>
        <p:spPr>
          <a:xfrm>
            <a:off x="9660193" y="4173794"/>
            <a:ext cx="24187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Girolamo  da</a:t>
            </a:r>
          </a:p>
          <a:p>
            <a:r>
              <a:rPr lang="it-IT" dirty="0"/>
              <a:t>Treviso</a:t>
            </a:r>
          </a:p>
          <a:p>
            <a:r>
              <a:rPr lang="it-IT" dirty="0"/>
              <a:t>Hampton Court,</a:t>
            </a:r>
          </a:p>
          <a:p>
            <a:r>
              <a:rPr lang="it-IT" b="1" dirty="0">
                <a:solidFill>
                  <a:srgbClr val="FF0000"/>
                </a:solidFill>
              </a:rPr>
              <a:t>1544</a:t>
            </a:r>
          </a:p>
          <a:p>
            <a:r>
              <a:rPr lang="it-IT" dirty="0"/>
              <a:t>I 4 Evangelisti</a:t>
            </a:r>
          </a:p>
          <a:p>
            <a:r>
              <a:rPr lang="it-IT" dirty="0"/>
              <a:t>Abbattono i simboli </a:t>
            </a:r>
          </a:p>
          <a:p>
            <a:r>
              <a:rPr lang="it-IT" dirty="0"/>
              <a:t>del potere papale</a:t>
            </a:r>
          </a:p>
          <a:p>
            <a:r>
              <a:rPr lang="it-IT" dirty="0"/>
              <a:t>(ipocrisia e </a:t>
            </a:r>
          </a:p>
          <a:p>
            <a:r>
              <a:rPr lang="it-IT" dirty="0"/>
              <a:t>avarizia)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E82BEE-9D48-D1E7-E6F2-CF23C012BFE2}"/>
              </a:ext>
            </a:extLst>
          </p:cNvPr>
          <p:cNvSpPr txBox="1"/>
          <p:nvPr/>
        </p:nvSpPr>
        <p:spPr>
          <a:xfrm>
            <a:off x="254834" y="254833"/>
            <a:ext cx="31077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STORIA</a:t>
            </a:r>
          </a:p>
          <a:p>
            <a:pPr lvl="0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1517 - 95 tesi di Lutero</a:t>
            </a:r>
          </a:p>
          <a:p>
            <a:pPr lvl="0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1527 – Sacco di Roma</a:t>
            </a:r>
          </a:p>
          <a:p>
            <a:pPr lvl="0"/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1529 – assedio di Vienna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1537 –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Consilum</a:t>
            </a:r>
            <a:endParaRPr lang="it-IT" sz="24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de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emendanda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it-IT" sz="2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Ecclesia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1545/ ’63</a:t>
            </a:r>
          </a:p>
          <a:p>
            <a:pPr lvl="0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Concilio di Trento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8F40016-8F78-8650-93F7-A540AF6E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632" y="645217"/>
            <a:ext cx="6169741" cy="50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1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FFEF8A-F7CF-AA8B-9D9C-CA17C305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4" y="184108"/>
            <a:ext cx="4170219" cy="59512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E3E517E-E5B5-5F75-9B62-F6CCB3DE5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4" y="418775"/>
            <a:ext cx="3962397" cy="57165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EA7B8A-F2EE-9D87-49F4-F3C033E46F7C}"/>
              </a:ext>
            </a:extLst>
          </p:cNvPr>
          <p:cNvSpPr txBox="1"/>
          <p:nvPr/>
        </p:nvSpPr>
        <p:spPr>
          <a:xfrm>
            <a:off x="2701636" y="6345382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Lotto -1521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BBCB33-5B7E-D83E-0C81-C48246A8AB77}"/>
              </a:ext>
            </a:extLst>
          </p:cNvPr>
          <p:cNvSpPr txBox="1"/>
          <p:nvPr/>
        </p:nvSpPr>
        <p:spPr>
          <a:xfrm>
            <a:off x="9047018" y="6345382"/>
            <a:ext cx="152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Moroni - 1560</a:t>
            </a:r>
          </a:p>
        </p:txBody>
      </p:sp>
    </p:spTree>
    <p:extLst>
      <p:ext uri="{BB962C8B-B14F-4D97-AF65-F5344CB8AC3E}">
        <p14:creationId xmlns:p14="http://schemas.microsoft.com/office/powerpoint/2010/main" val="400361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FA9E75-09E8-F0CC-6995-85630109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07" y="408873"/>
            <a:ext cx="4097337" cy="476434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27CE3E-CDD9-614A-672F-5A2FE2C789DE}"/>
              </a:ext>
            </a:extLst>
          </p:cNvPr>
          <p:cNvSpPr txBox="1"/>
          <p:nvPr/>
        </p:nvSpPr>
        <p:spPr>
          <a:xfrm>
            <a:off x="5369443" y="408873"/>
            <a:ext cx="286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Isotta Brembati da Moroni</a:t>
            </a:r>
          </a:p>
          <a:p>
            <a:r>
              <a:rPr lang="it-IT" dirty="0"/>
              <a:t>Opera giovanile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6AE323-2B59-0970-7C10-6142F2D6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753" y="2486548"/>
            <a:ext cx="4772375" cy="26866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A99DAF-0608-9FB6-8F3C-D5667A78867E}"/>
              </a:ext>
            </a:extLst>
          </p:cNvPr>
          <p:cNvSpPr txBox="1"/>
          <p:nvPr/>
        </p:nvSpPr>
        <p:spPr>
          <a:xfrm>
            <a:off x="8229601" y="5486400"/>
            <a:ext cx="262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Moroni – Isotta Brembati</a:t>
            </a:r>
          </a:p>
        </p:txBody>
      </p:sp>
    </p:spTree>
    <p:extLst>
      <p:ext uri="{BB962C8B-B14F-4D97-AF65-F5344CB8AC3E}">
        <p14:creationId xmlns:p14="http://schemas.microsoft.com/office/powerpoint/2010/main" val="792716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ED6926-C44F-2AD3-3E50-747BA7B7D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756889"/>
            <a:ext cx="6858000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C28134-2344-96D6-7F0C-F4B73C98B369}"/>
              </a:ext>
            </a:extLst>
          </p:cNvPr>
          <p:cNvSpPr txBox="1"/>
          <p:nvPr/>
        </p:nvSpPr>
        <p:spPr>
          <a:xfrm>
            <a:off x="4282068" y="122663"/>
            <a:ext cx="2766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Lolmo</a:t>
            </a:r>
            <a:r>
              <a:rPr lang="it-IT" dirty="0"/>
              <a:t> (attribuito)</a:t>
            </a:r>
          </a:p>
          <a:p>
            <a:r>
              <a:rPr lang="it-IT" dirty="0"/>
              <a:t>Crocifissione</a:t>
            </a:r>
          </a:p>
          <a:p>
            <a:r>
              <a:rPr lang="it-IT" dirty="0"/>
              <a:t>Chiesa di San Pancrazio</a:t>
            </a:r>
          </a:p>
          <a:p>
            <a:endParaRPr lang="it-IT" dirty="0"/>
          </a:p>
          <a:p>
            <a:r>
              <a:rPr lang="it-IT" dirty="0"/>
              <a:t>Opera giovanile</a:t>
            </a:r>
          </a:p>
          <a:p>
            <a:r>
              <a:rPr lang="it-IT" dirty="0"/>
              <a:t>con forte influsso</a:t>
            </a:r>
          </a:p>
          <a:p>
            <a:r>
              <a:rPr lang="it-IT" dirty="0" err="1"/>
              <a:t>moroniano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259B0D-3604-09AE-6FF3-D84DF973ACC5}"/>
              </a:ext>
            </a:extLst>
          </p:cNvPr>
          <p:cNvSpPr txBox="1"/>
          <p:nvPr/>
        </p:nvSpPr>
        <p:spPr>
          <a:xfrm>
            <a:off x="524107" y="2531327"/>
            <a:ext cx="6021659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Guarda a Moroni per umiltà come dice Lomazzo</a:t>
            </a: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“… </a:t>
            </a:r>
            <a:r>
              <a:rPr lang="it-IT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pittore o qualunque altro artefice conosca il suo genio … </a:t>
            </a:r>
          </a:p>
          <a:p>
            <a:pPr algn="just"/>
            <a:r>
              <a:rPr lang="it-IT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darsi ad imitar la maniera di quelli che gli si conformano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…”.</a:t>
            </a: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 carica di devozione tra Riforma cattolica e  Controriforma</a:t>
            </a: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interrompe la tradizione figurativa di Moroni.</a:t>
            </a:r>
          </a:p>
        </p:txBody>
      </p:sp>
    </p:spTree>
    <p:extLst>
      <p:ext uri="{BB962C8B-B14F-4D97-AF65-F5344CB8AC3E}">
        <p14:creationId xmlns:p14="http://schemas.microsoft.com/office/powerpoint/2010/main" val="4274080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9F8F47-440B-A446-99EC-33E6DF45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20" y="633692"/>
            <a:ext cx="3515439" cy="52863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1D7703F-ACF8-3350-4BE2-81BF2EE35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186" y="97948"/>
            <a:ext cx="4022794" cy="63560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44C0F9-0A2D-AC3A-1FFA-3D387F1FE4DB}"/>
              </a:ext>
            </a:extLst>
          </p:cNvPr>
          <p:cNvSpPr txBox="1"/>
          <p:nvPr/>
        </p:nvSpPr>
        <p:spPr>
          <a:xfrm>
            <a:off x="2254102" y="6113721"/>
            <a:ext cx="2800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1584 – Il serpente di bronzo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D503B7-A282-B27B-EE01-7A987D5F2DEF}"/>
              </a:ext>
            </a:extLst>
          </p:cNvPr>
          <p:cNvSpPr txBox="1"/>
          <p:nvPr/>
        </p:nvSpPr>
        <p:spPr>
          <a:xfrm>
            <a:off x="2254102" y="97948"/>
            <a:ext cx="451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Santa Maria Maggiore - Cappella del voto</a:t>
            </a:r>
          </a:p>
        </p:txBody>
      </p:sp>
    </p:spTree>
    <p:extLst>
      <p:ext uri="{BB962C8B-B14F-4D97-AF65-F5344CB8AC3E}">
        <p14:creationId xmlns:p14="http://schemas.microsoft.com/office/powerpoint/2010/main" val="2351096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00969F-CF3E-F526-3E08-7D481096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601" y="0"/>
            <a:ext cx="5364798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51E171-EE89-D856-6576-E6211EC9511B}"/>
              </a:ext>
            </a:extLst>
          </p:cNvPr>
          <p:cNvSpPr txBox="1"/>
          <p:nvPr/>
        </p:nvSpPr>
        <p:spPr>
          <a:xfrm>
            <a:off x="712382" y="1552353"/>
            <a:ext cx="2169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Madonna con i </a:t>
            </a:r>
          </a:p>
          <a:p>
            <a:r>
              <a:rPr lang="it-IT" dirty="0"/>
              <a:t>Santi Pietro e Paolo</a:t>
            </a:r>
          </a:p>
          <a:p>
            <a:r>
              <a:rPr lang="it-IT" dirty="0"/>
              <a:t>Ora nella chiesa di </a:t>
            </a:r>
          </a:p>
          <a:p>
            <a:r>
              <a:rPr lang="it-IT" dirty="0"/>
              <a:t>S. Andrea</a:t>
            </a:r>
          </a:p>
        </p:txBody>
      </p:sp>
    </p:spTree>
    <p:extLst>
      <p:ext uri="{BB962C8B-B14F-4D97-AF65-F5344CB8AC3E}">
        <p14:creationId xmlns:p14="http://schemas.microsoft.com/office/powerpoint/2010/main" val="1817653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6BB601-CC11-5752-E2DF-1E16E3E24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6017"/>
            <a:ext cx="3833813" cy="56104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B5C6DD-17CA-DBF0-C343-6BF2D5352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638" y="476017"/>
            <a:ext cx="3992563" cy="49528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74C533-3DF4-BC5D-66EB-361BD7147B64}"/>
              </a:ext>
            </a:extLst>
          </p:cNvPr>
          <p:cNvSpPr txBox="1"/>
          <p:nvPr/>
        </p:nvSpPr>
        <p:spPr>
          <a:xfrm>
            <a:off x="4837815" y="655837"/>
            <a:ext cx="211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1590</a:t>
            </a:r>
          </a:p>
          <a:p>
            <a:r>
              <a:rPr lang="it-IT" dirty="0"/>
              <a:t>Dama di casa </a:t>
            </a:r>
          </a:p>
          <a:p>
            <a:r>
              <a:rPr lang="it-IT" dirty="0"/>
              <a:t>Marenzi</a:t>
            </a:r>
          </a:p>
          <a:p>
            <a:r>
              <a:rPr lang="it-IT" dirty="0"/>
              <a:t>Accademia Carrara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D98149-8AFE-501E-BBFA-FE113AF5139E}"/>
              </a:ext>
            </a:extLst>
          </p:cNvPr>
          <p:cNvSpPr txBox="1"/>
          <p:nvPr/>
        </p:nvSpPr>
        <p:spPr>
          <a:xfrm>
            <a:off x="7270638" y="5560828"/>
            <a:ext cx="424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Ritratto attribuito a </a:t>
            </a:r>
            <a:r>
              <a:rPr lang="it-IT" dirty="0" err="1"/>
              <a:t>Lolmo</a:t>
            </a:r>
            <a:r>
              <a:rPr lang="it-IT" dirty="0"/>
              <a:t> da Federico Zeri</a:t>
            </a:r>
          </a:p>
        </p:txBody>
      </p:sp>
    </p:spTree>
    <p:extLst>
      <p:ext uri="{BB962C8B-B14F-4D97-AF65-F5344CB8AC3E}">
        <p14:creationId xmlns:p14="http://schemas.microsoft.com/office/powerpoint/2010/main" val="3970814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80FFD1-971F-9332-AA30-D597FC162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04" y="0"/>
            <a:ext cx="504361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575C57-7CCC-0B32-FE60-C4C2A94DF947}"/>
              </a:ext>
            </a:extLst>
          </p:cNvPr>
          <p:cNvSpPr txBox="1"/>
          <p:nvPr/>
        </p:nvSpPr>
        <p:spPr>
          <a:xfrm>
            <a:off x="3757613" y="300038"/>
            <a:ext cx="26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Ritratto  di</a:t>
            </a:r>
          </a:p>
          <a:p>
            <a:r>
              <a:rPr lang="it-IT" dirty="0"/>
              <a:t>Giulio Cesare Macinata</a:t>
            </a:r>
          </a:p>
          <a:p>
            <a:r>
              <a:rPr lang="it-IT" dirty="0"/>
              <a:t>1590</a:t>
            </a:r>
          </a:p>
          <a:p>
            <a:r>
              <a:rPr lang="it-IT" dirty="0"/>
              <a:t>Ospedali Riuniti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EFC449-22A2-FC49-69F4-B3B98C7F5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11" y="1628776"/>
            <a:ext cx="3964887" cy="465772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7F4544-17F3-CD7F-3432-F761891311C9}"/>
              </a:ext>
            </a:extLst>
          </p:cNvPr>
          <p:cNvSpPr txBox="1"/>
          <p:nvPr/>
        </p:nvSpPr>
        <p:spPr>
          <a:xfrm>
            <a:off x="300038" y="6286500"/>
            <a:ext cx="610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Moroni – Ritratto del conte Alborghetti – Boston 1550 ca</a:t>
            </a:r>
          </a:p>
        </p:txBody>
      </p:sp>
    </p:spTree>
    <p:extLst>
      <p:ext uri="{BB962C8B-B14F-4D97-AF65-F5344CB8AC3E}">
        <p14:creationId xmlns:p14="http://schemas.microsoft.com/office/powerpoint/2010/main" val="3681872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AAF0B1-90B6-5A6D-8BD9-6513A14B7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3" y="97245"/>
            <a:ext cx="4988879" cy="60903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650868-3DB1-96D8-A708-C1290B964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199" y="3142405"/>
            <a:ext cx="2397125" cy="30694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FC6F7D-893B-31C8-FD0B-AD05342DC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738" y="-148401"/>
            <a:ext cx="2928936" cy="383292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50F50C-631F-3CC4-2355-0D933C7C220D}"/>
              </a:ext>
            </a:extLst>
          </p:cNvPr>
          <p:cNvSpPr txBox="1"/>
          <p:nvPr/>
        </p:nvSpPr>
        <p:spPr>
          <a:xfrm>
            <a:off x="6868633" y="4231758"/>
            <a:ext cx="1904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Ritratto di</a:t>
            </a:r>
          </a:p>
          <a:p>
            <a:r>
              <a:rPr lang="it-IT" dirty="0"/>
              <a:t>Alessandro Alberti</a:t>
            </a:r>
          </a:p>
          <a:p>
            <a:r>
              <a:rPr lang="it-IT" dirty="0"/>
              <a:t>National Gallery</a:t>
            </a:r>
          </a:p>
          <a:p>
            <a:r>
              <a:rPr lang="it-IT" dirty="0"/>
              <a:t>Washington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DE455A-C9DC-5DDA-2921-1C9AAD4813BD}"/>
              </a:ext>
            </a:extLst>
          </p:cNvPr>
          <p:cNvSpPr txBox="1"/>
          <p:nvPr/>
        </p:nvSpPr>
        <p:spPr>
          <a:xfrm>
            <a:off x="2327564" y="6317673"/>
            <a:ext cx="316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Lungamente attribuito a Tiziano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3CAE33-86E7-21DB-BD0C-617024AC3A3B}"/>
              </a:ext>
            </a:extLst>
          </p:cNvPr>
          <p:cNvSpPr txBox="1"/>
          <p:nvPr/>
        </p:nvSpPr>
        <p:spPr>
          <a:xfrm>
            <a:off x="9347199" y="514350"/>
            <a:ext cx="3386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Influsso tizianesco</a:t>
            </a:r>
          </a:p>
          <a:p>
            <a:r>
              <a:rPr lang="it-IT" dirty="0"/>
              <a:t>Innestato sulla tradizione </a:t>
            </a:r>
            <a:r>
              <a:rPr lang="it-IT" dirty="0" err="1"/>
              <a:t>moroniana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9294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277602-42B4-7173-0E3A-4BEF8959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1454324"/>
            <a:ext cx="6671848" cy="46035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8A7AED3-7994-528F-1BCC-766BA60F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822" y="370286"/>
            <a:ext cx="3315651" cy="41445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E837F3-51C8-339E-1E7F-D8FA42D81357}"/>
              </a:ext>
            </a:extLst>
          </p:cNvPr>
          <p:cNvSpPr txBox="1"/>
          <p:nvPr/>
        </p:nvSpPr>
        <p:spPr>
          <a:xfrm>
            <a:off x="2800350" y="170996"/>
            <a:ext cx="354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1592</a:t>
            </a:r>
          </a:p>
          <a:p>
            <a:r>
              <a:rPr lang="it-IT" dirty="0"/>
              <a:t>Ex voto </a:t>
            </a:r>
            <a:r>
              <a:rPr lang="it-IT" dirty="0" err="1"/>
              <a:t>Berlendis</a:t>
            </a:r>
            <a:r>
              <a:rPr lang="it-IT" dirty="0"/>
              <a:t> alla Madonna di</a:t>
            </a:r>
          </a:p>
          <a:p>
            <a:r>
              <a:rPr lang="it-IT" dirty="0"/>
              <a:t>Borgo Santa Caterina</a:t>
            </a:r>
          </a:p>
          <a:p>
            <a:r>
              <a:rPr lang="it-IT" dirty="0"/>
              <a:t>Accademia Carrara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6E5A71-5353-4B2B-785B-BAEF11EE6C1D}"/>
              </a:ext>
            </a:extLst>
          </p:cNvPr>
          <p:cNvSpPr txBox="1"/>
          <p:nvPr/>
        </p:nvSpPr>
        <p:spPr>
          <a:xfrm>
            <a:off x="9505507" y="4827181"/>
            <a:ext cx="152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Berlendis</a:t>
            </a:r>
            <a:r>
              <a:rPr lang="it-IT" dirty="0"/>
              <a:t> </a:t>
            </a:r>
          </a:p>
          <a:p>
            <a:r>
              <a:rPr lang="it-IT" dirty="0"/>
              <a:t>Biblioteca Mai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EA9086-5998-87E2-4185-DF9780CFD108}"/>
              </a:ext>
            </a:extLst>
          </p:cNvPr>
          <p:cNvSpPr txBox="1"/>
          <p:nvPr/>
        </p:nvSpPr>
        <p:spPr>
          <a:xfrm>
            <a:off x="3602182" y="6317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899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1034BA-E79B-E8A7-9F29-E6CD986ACCAE}"/>
              </a:ext>
            </a:extLst>
          </p:cNvPr>
          <p:cNvSpPr txBox="1"/>
          <p:nvPr/>
        </p:nvSpPr>
        <p:spPr>
          <a:xfrm>
            <a:off x="214313" y="128588"/>
            <a:ext cx="775811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1551 – primo processo a Roma al vescovo Soranzo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1561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inizia la costruzione delle mura di Bergamo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24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1563 – Chiusura del Concilio di Trento – </a:t>
            </a:r>
          </a:p>
          <a:p>
            <a:pPr lvl="1"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Contrasti nella Curia romana tra </a:t>
            </a:r>
          </a:p>
          <a:p>
            <a:pPr lvl="1"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ala pauperista e ala conservatrice 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1564 -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fidei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tridentinae</a:t>
            </a:r>
            <a:endParaRPr lang="it-IT" sz="24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1568 – a Bergamo divieto di accesso al Collegio dei Giuristi </a:t>
            </a:r>
          </a:p>
          <a:p>
            <a:pPr lvl="0"/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ai dottori in legge nati da padre che avesse esercitato</a:t>
            </a:r>
          </a:p>
          <a:p>
            <a:pPr lvl="0"/>
            <a:r>
              <a:rPr lang="it-IT" sz="24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personalmente arte vile o meccanica, </a:t>
            </a:r>
          </a:p>
          <a:p>
            <a:pPr lvl="0"/>
            <a:r>
              <a:rPr lang="it-IT" sz="24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 esempio la mercatura di panni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59A6EAE-BA13-8674-FBF7-86C9FF02A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24" y="28575"/>
            <a:ext cx="4105276" cy="615791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73BFE0-FF25-1FA2-3E5A-F5B5EB06AB5F}"/>
              </a:ext>
            </a:extLst>
          </p:cNvPr>
          <p:cNvSpPr txBox="1"/>
          <p:nvPr/>
        </p:nvSpPr>
        <p:spPr>
          <a:xfrm>
            <a:off x="9244014" y="6300788"/>
            <a:ext cx="198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Alvise Cima  - 1693</a:t>
            </a:r>
          </a:p>
        </p:txBody>
      </p:sp>
    </p:spTree>
    <p:extLst>
      <p:ext uri="{BB962C8B-B14F-4D97-AF65-F5344CB8AC3E}">
        <p14:creationId xmlns:p14="http://schemas.microsoft.com/office/powerpoint/2010/main" val="356782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B7AB1F-7B29-CF2F-B971-7C513A249ABA}"/>
              </a:ext>
            </a:extLst>
          </p:cNvPr>
          <p:cNvSpPr txBox="1"/>
          <p:nvPr/>
        </p:nvSpPr>
        <p:spPr>
          <a:xfrm>
            <a:off x="285751" y="242888"/>
            <a:ext cx="116667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1571 – capitolazione di Famagosta – 5 agosto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1571 - battaglia di Lepanto 7 ottobre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1577 </a:t>
            </a:r>
            <a:r>
              <a:rPr lang="it-IT" sz="24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it-IT" sz="2400" b="1" i="1" kern="1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Instructiones</a:t>
            </a:r>
            <a:r>
              <a:rPr lang="it-IT" sz="2400" b="1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Carlo Borromeo </a:t>
            </a:r>
            <a:r>
              <a:rPr lang="it-IT" sz="24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Milano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1582 – </a:t>
            </a:r>
            <a:r>
              <a:rPr lang="it-IT" sz="2400" b="1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Discorso intorno alle immagini sacre</a:t>
            </a:r>
          </a:p>
          <a:p>
            <a:pPr lvl="0"/>
            <a:r>
              <a:rPr lang="it-IT" sz="2400" b="1" i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lang="it-IT" sz="2400" b="1" i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profane</a:t>
            </a:r>
            <a:r>
              <a:rPr lang="it-IT" sz="24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2400" b="1" kern="1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Paleotti</a:t>
            </a:r>
            <a:r>
              <a:rPr lang="it-IT" sz="24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Bologna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24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2400" b="1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24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2400" b="1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it-IT" sz="24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it-IT" sz="24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it-IT" sz="2400" b="1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1584 – Morte di Carlo Borromeo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1593 – Strada Priula per la penetrazione economico politica nei Grigioni</a:t>
            </a:r>
          </a:p>
          <a:p>
            <a:pPr marL="1257300" lvl="2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Venezia in concorrenza con la Spagna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 con la Svizzera che pone fine a restrizioni di rapporti con i protestanti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3F446E-9C60-4975-AAAF-A43625C95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063" y="385763"/>
            <a:ext cx="2875488" cy="43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76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1E69C9-30C4-810A-8D42-53F8C29F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7158" cy="52521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35282F-830C-3BE7-DD3A-1D405693B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165100"/>
            <a:ext cx="45720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3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FA8AE3-5FDC-FAB2-74F1-45E6E945CE26}"/>
              </a:ext>
            </a:extLst>
          </p:cNvPr>
          <p:cNvSpPr txBox="1"/>
          <p:nvPr/>
        </p:nvSpPr>
        <p:spPr>
          <a:xfrm>
            <a:off x="609601" y="1295400"/>
            <a:ext cx="11384280" cy="455509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La situazione del tardo cinquecento tra manierismo e Riforma Cattolica in area bergamasca</a:t>
            </a:r>
          </a:p>
          <a:p>
            <a:pPr algn="l"/>
            <a:endParaRPr lang="it-IT" sz="2400" dirty="0"/>
          </a:p>
          <a:p>
            <a:pPr algn="ctr"/>
            <a:r>
              <a:rPr lang="it-IT" sz="2400" dirty="0"/>
              <a:t>- rinnovamento e approfondimento di autenticità religiosa</a:t>
            </a:r>
          </a:p>
          <a:p>
            <a:pPr algn="ctr"/>
            <a:r>
              <a:rPr lang="it-IT" sz="2400" dirty="0"/>
              <a:t> </a:t>
            </a:r>
            <a:r>
              <a:rPr lang="it-IT" sz="2400" b="1" i="1" dirty="0">
                <a:solidFill>
                  <a:srgbClr val="FF0000"/>
                </a:solidFill>
              </a:rPr>
              <a:t>prima</a:t>
            </a:r>
            <a:r>
              <a:rPr lang="it-IT" sz="2400" dirty="0"/>
              <a:t> delle direttive dl Concilio  di Trento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- spontanea reazione alla cultura umanistica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- </a:t>
            </a:r>
            <a:r>
              <a:rPr lang="it-IT" sz="2400" i="1" dirty="0"/>
              <a:t>pietas</a:t>
            </a:r>
            <a:r>
              <a:rPr lang="it-IT" sz="2400" dirty="0"/>
              <a:t> religiosa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3172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E0CC559-67F7-50A6-FBB7-E0B241DBD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543" y="122022"/>
            <a:ext cx="4437882" cy="57091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456D6F-BA27-F52D-5C3A-11B8558EF254}"/>
              </a:ext>
            </a:extLst>
          </p:cNvPr>
          <p:cNvSpPr txBox="1"/>
          <p:nvPr/>
        </p:nvSpPr>
        <p:spPr>
          <a:xfrm>
            <a:off x="7005484" y="5831174"/>
            <a:ext cx="463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Antonio Marinoni – Ognissanti – Gromo 1537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5ADF97-E01E-B7C4-0B8A-2464EE3BD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15" y="296103"/>
            <a:ext cx="3514331" cy="55350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34DE5A-C9C8-F6E5-FD4B-2F7DC1E35BC1}"/>
              </a:ext>
            </a:extLst>
          </p:cNvPr>
          <p:cNvSpPr txBox="1"/>
          <p:nvPr/>
        </p:nvSpPr>
        <p:spPr>
          <a:xfrm>
            <a:off x="8111613" y="60320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A0C032-8765-B00C-6A18-7261F038A0A7}"/>
              </a:ext>
            </a:extLst>
          </p:cNvPr>
          <p:cNvSpPr txBox="1"/>
          <p:nvPr/>
        </p:nvSpPr>
        <p:spPr>
          <a:xfrm>
            <a:off x="1887794" y="5831174"/>
            <a:ext cx="288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Antonio Boselli – Ognissanti  </a:t>
            </a:r>
          </a:p>
          <a:p>
            <a:pPr algn="l"/>
            <a:r>
              <a:rPr lang="it-IT" dirty="0"/>
              <a:t>Santa Maria Maggiore, 1514</a:t>
            </a:r>
          </a:p>
        </p:txBody>
      </p:sp>
    </p:spTree>
    <p:extLst>
      <p:ext uri="{BB962C8B-B14F-4D97-AF65-F5344CB8AC3E}">
        <p14:creationId xmlns:p14="http://schemas.microsoft.com/office/powerpoint/2010/main" val="372391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47A1E3-8BCB-7AEC-D802-C87D683209D6}"/>
              </a:ext>
            </a:extLst>
          </p:cNvPr>
          <p:cNvSpPr txBox="1"/>
          <p:nvPr/>
        </p:nvSpPr>
        <p:spPr>
          <a:xfrm>
            <a:off x="443754" y="201706"/>
            <a:ext cx="2304608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SITUAZIONE RELIGIOSA A Bergamo dal 1575 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presenza di autentico e vivo fervore religioso delle masse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documento di riferimento: 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“INSTRUCTIONES FABRICAE ECCLESIAE ET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SUPELLECTILES ECCLESIASTICAE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 Borromeo (esigente) trova dopo visite pastorali più da lodare che da biasimare</a:t>
            </a:r>
          </a:p>
          <a:p>
            <a:pPr lvl="0"/>
            <a:r>
              <a:rPr lang="it-IT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vescovi riformatori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Pietro </a:t>
            </a:r>
            <a:r>
              <a:rPr lang="it-IT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Lipomanno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1517/ ’44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Vittore Soranzo 1544/ ’58 (deposto)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Federico </a:t>
            </a:r>
            <a:r>
              <a:rPr lang="it-IT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Cornaro 1561/ ’77 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 sinodi)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vengono presentati i cittadini 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 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popolo facile e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obedientee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sopra tuto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catolico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divoto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religioso …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lvl="2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“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immagine sacre siano ordinate a suscitare la pietà dei fedeli …</a:t>
            </a:r>
          </a:p>
          <a:p>
            <a:pPr lvl="2"/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evitare di esporre oggetti  ambigui o licenziosi in grado di inquinare</a:t>
            </a:r>
          </a:p>
          <a:p>
            <a:pPr lvl="2"/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il senso religioso …”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buFont typeface="Wingdings" pitchFamily="2" charset="2"/>
              <a:buChar char="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Promuove riforme in anticipo sui decreti tridentini coadiuvato</a:t>
            </a:r>
          </a:p>
          <a:p>
            <a:pPr lvl="2"/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dal canonico Guarneri che sostiene: </a:t>
            </a:r>
          </a:p>
          <a:p>
            <a:pPr lvl="2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“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antichi padri pascevano le pecore, noi le mungiamo e le tosiamo”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519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F13544-C2E2-6293-459E-6185BA81A793}"/>
              </a:ext>
            </a:extLst>
          </p:cNvPr>
          <p:cNvSpPr txBox="1"/>
          <p:nvPr/>
        </p:nvSpPr>
        <p:spPr>
          <a:xfrm>
            <a:off x="365760" y="530352"/>
            <a:ext cx="113934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1575 – </a:t>
            </a:r>
          </a:p>
          <a:p>
            <a:pPr lvl="1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Visita pastorale di Carlo Borromeo trova:</a:t>
            </a:r>
          </a:p>
          <a:p>
            <a:pPr lvl="1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più cose da lodare che da </a:t>
            </a:r>
            <a:r>
              <a:rPr lang="it-IT" sz="24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castigare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buFont typeface="Wingdings" pitchFamily="2" charset="2"/>
              <a:buChar char=""/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Conflitti per la traslazione delle reliquie di S. Fermo</a:t>
            </a:r>
          </a:p>
          <a:p>
            <a:pPr lvl="2"/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Borromeo PERO’</a:t>
            </a:r>
          </a:p>
          <a:p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trova la chiesa del Carmine “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consacrata,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satis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amplia sed non ad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modum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ornata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Chiesa di Entratico “…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ea </a:t>
            </a:r>
            <a:r>
              <a:rPr lang="it-IT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sunt</a:t>
            </a:r>
            <a:r>
              <a:rPr lang="it-IT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pulli gallinacei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it-IT" sz="2400" dirty="0">
                <a:effectLst/>
              </a:rPr>
              <a:t> </a:t>
            </a:r>
            <a:endParaRPr lang="it-IT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1584 Canonico Guarneri scrive in prefazione</a:t>
            </a:r>
          </a:p>
          <a:p>
            <a:pPr lvl="0"/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“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vita et rebus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gestis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sanctorum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bergomatum</a:t>
            </a:r>
            <a:r>
              <a:rPr lang="it-IT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commentarii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  <a:p>
            <a:pPr lvl="0"/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“…la nostra città supera gli altri popoli nella pietà e nella religione</a:t>
            </a:r>
            <a:endParaRPr lang="it-I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203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1068</Words>
  <Application>Microsoft Office PowerPoint</Application>
  <PresentationFormat>Widescreen</PresentationFormat>
  <Paragraphs>218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Courier New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Terzi Angiola</cp:lastModifiedBy>
  <cp:revision>49</cp:revision>
  <dcterms:created xsi:type="dcterms:W3CDTF">2024-09-13T14:20:45Z</dcterms:created>
  <dcterms:modified xsi:type="dcterms:W3CDTF">2024-09-25T09:57:32Z</dcterms:modified>
</cp:coreProperties>
</file>