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26" r:id="rId2"/>
    <p:sldId id="300" r:id="rId3"/>
    <p:sldId id="260" r:id="rId4"/>
    <p:sldId id="259" r:id="rId5"/>
    <p:sldId id="263" r:id="rId6"/>
    <p:sldId id="322" r:id="rId7"/>
    <p:sldId id="277" r:id="rId8"/>
    <p:sldId id="321" r:id="rId9"/>
    <p:sldId id="320" r:id="rId10"/>
    <p:sldId id="266" r:id="rId11"/>
    <p:sldId id="323" r:id="rId12"/>
    <p:sldId id="290" r:id="rId13"/>
    <p:sldId id="328" r:id="rId14"/>
    <p:sldId id="276" r:id="rId15"/>
    <p:sldId id="288" r:id="rId16"/>
    <p:sldId id="286" r:id="rId17"/>
    <p:sldId id="278" r:id="rId18"/>
    <p:sldId id="287" r:id="rId19"/>
    <p:sldId id="289" r:id="rId20"/>
    <p:sldId id="325" r:id="rId21"/>
    <p:sldId id="324" r:id="rId22"/>
    <p:sldId id="318" r:id="rId23"/>
    <p:sldId id="312" r:id="rId24"/>
    <p:sldId id="313" r:id="rId25"/>
    <p:sldId id="268" r:id="rId26"/>
    <p:sldId id="267" r:id="rId27"/>
    <p:sldId id="329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99"/>
  </p:normalViewPr>
  <p:slideViewPr>
    <p:cSldViewPr snapToGrid="0">
      <p:cViewPr varScale="1">
        <p:scale>
          <a:sx n="48" d="100"/>
          <a:sy n="48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0CA1-B246-6E41-AC27-3D7C3B8368EF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AF3AC-FC9E-0043-947A-9CD0D02829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53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C5039-59E4-47C8-979A-9FB74AA968B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57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AF3AC-FC9E-0043-947A-9CD0D028295B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38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60119-5683-A3C6-3A20-F8948B0B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8DF3FD-E993-4C85-008C-271A768E8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138E9A-E9E1-DEEA-9B0D-1CF79030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3E69E-9E82-2970-5A1F-64127634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C8CEC6-275A-530D-15BA-2C9C50B3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94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5FE55-E7DC-2314-1ABD-559921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4E0601-38D3-E605-C93A-860E138AC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20DB77-D8C9-5002-3737-A4EF219E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000762-24A6-9569-0875-15F18885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473E9A-81A1-21F0-7D55-C240EC02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4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9E4430-334F-BD45-434B-98D900320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1C350E-2167-FAED-5524-ED81AA3C0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8FC162-41C0-CC5D-62AD-F2F7E753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73979-C2B5-DEF3-3A52-D8C06B96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84A8EC-8876-BDF5-A9AD-D1B02CBA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97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874D3-207B-6F5A-D570-63E8075D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56A03-BB1B-6088-87DB-7002637AD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16EEAB-4A8D-B291-4965-07AF460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23A1BC-C1AB-B778-BB8A-C7150869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82D6C1-59EA-C0B5-4BA1-3B7A3E73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85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D08CD-FD9A-BA04-7E57-AFD87FFC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265C60-A7EF-0D7C-9ADB-D140FBAF8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3612D-7E7D-F40F-5AF3-14EFDF1A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55696-E533-949C-B482-01928118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02D7D8-9D3B-4B00-176C-D3D8932B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95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9494F-1E2B-75FE-FA50-617C7D3B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1C1FDA-0294-5CEA-A3BC-AE44BCAC5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BA476C-BB32-FA70-7371-154FDCA4E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EB9B39-FB97-62FB-0270-C8DA47C5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9289E3-447C-EB66-676E-40623140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FAB53B-9F65-6885-05E8-2BFCCF82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12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8F65C2-C498-485C-AB28-5B52B1F3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56CC8C-F935-42A3-6F4D-B453CF04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7DA389-A8CF-11C8-4463-10E5C7E3F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20850DB-A59E-8A37-EE91-21BA8D624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90DC51-71F1-37B8-5293-F441EC80D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223836-231D-8ED8-ED3A-E34F0498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8FF772-B331-4F9D-975E-07C255B7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C0748D-6EAC-9916-D810-9C6833C7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46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4D923-B236-C5CF-0F8B-997A4BF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EE7BEE-0748-2386-5DD9-BD479E49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E0A04D-13B8-F011-EF9F-4428EE4E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5D36D0-41E3-6089-D3B2-B9D3597D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62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FCF6F1-EAC7-A8A8-3544-F6EF19D5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EC7F2E-A9C4-FFEA-D63A-E4659F3E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2FC3C0-76C5-849E-B881-144B975F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10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D5ADA-9810-4725-39C1-E98D1157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AF9358-B4B0-5686-6688-7339AF5B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3CD558-C0AD-82E0-CEAC-DDBA1F22F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DD3635-E288-D94A-9944-C465DF8C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6471D2-71D8-C818-1BD7-9DC5644D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D71EA5-9835-8909-F630-D73BA1E2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1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38B58-EE2B-D498-796D-11711C70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1F7D796-B2C4-97F7-AE82-D4245CC91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0E9F75-8EA8-2821-FF89-06473430B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2E4124-0F99-BF5A-9F97-4F477396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ACEB2B-BAEB-0ACF-885C-65D924B2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BB14D-3903-2BE2-0411-7ADFA729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51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AB9F51-C7A7-17CB-695A-1D337777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1EAF7E-2D70-6726-5524-EFB50B23A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D28B96-EE0C-140C-89BA-FAD88D4B8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8056-8C06-CF42-89BD-80A545ACB7D1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EC2EE7-01E2-9D2E-B34A-BA327BA31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88E2AF-D249-B441-A68E-4FA1DEE0A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1454-6412-4942-8BA2-13DEBC525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F5CE4-7D63-8EFE-89DC-1073454BF26D}"/>
              </a:ext>
            </a:extLst>
          </p:cNvPr>
          <p:cNvSpPr txBox="1"/>
          <p:nvPr/>
        </p:nvSpPr>
        <p:spPr>
          <a:xfrm>
            <a:off x="1025912" y="769435"/>
            <a:ext cx="1009185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it-IT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CRITICA</a:t>
            </a:r>
          </a:p>
          <a:p>
            <a:pPr algn="just"/>
            <a:r>
              <a:rPr lang="it-IT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1596 Muzio</a:t>
            </a:r>
          </a:p>
          <a:p>
            <a:pPr algn="just"/>
            <a:r>
              <a:rPr lang="it-IT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 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saper </a:t>
            </a:r>
            <a:r>
              <a:rPr lang="it-IT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pinger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l’Iliade d’Omero nel guscio di noce o la vastissima Roma sotto l’ali di una mosca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…”</a:t>
            </a:r>
          </a:p>
          <a:p>
            <a:pPr algn="just"/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Tassi 179</a:t>
            </a:r>
            <a:r>
              <a:rPr lang="it-IT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just"/>
            <a:r>
              <a:rPr lang="it-IT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 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mosse le figure con bona grazia ricercando il nudo con diligenza … che no si </a:t>
            </a:r>
            <a:r>
              <a:rPr lang="it-IT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vegga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tutto quel pastoso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…”.</a:t>
            </a:r>
          </a:p>
          <a:p>
            <a:pPr algn="just"/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Venturi </a:t>
            </a:r>
          </a:p>
          <a:p>
            <a:pPr algn="just"/>
            <a:r>
              <a:rPr lang="it-IT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 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stampatore di immagini meschino e volgare, che non meriterebbe ricordo alcuno.”</a:t>
            </a:r>
          </a:p>
          <a:p>
            <a:pPr algn="just"/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Pagnoni 1972</a:t>
            </a:r>
          </a:p>
          <a:p>
            <a:pPr algn="just"/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“…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importanza locale …riempie Bergamo tra la morte di Moroni  e l’inizio di Salmeggia e Cavagna..”</a:t>
            </a:r>
          </a:p>
          <a:p>
            <a:pPr algn="just"/>
            <a:endParaRPr lang="it-IT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2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05DF86-9559-78D0-D2CB-A6287794ACE1}"/>
              </a:ext>
            </a:extLst>
          </p:cNvPr>
          <p:cNvSpPr txBox="1"/>
          <p:nvPr/>
        </p:nvSpPr>
        <p:spPr>
          <a:xfrm>
            <a:off x="228600" y="5050971"/>
            <a:ext cx="4680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Antonio Campi</a:t>
            </a:r>
          </a:p>
          <a:p>
            <a:pPr algn="l"/>
            <a:r>
              <a:rPr lang="it-IT" dirty="0"/>
              <a:t>L’imperatrice Faustina visita in carcere</a:t>
            </a:r>
          </a:p>
          <a:p>
            <a:pPr algn="l"/>
            <a:r>
              <a:rPr lang="it-IT" dirty="0"/>
              <a:t>Santa Caterina</a:t>
            </a:r>
          </a:p>
          <a:p>
            <a:pPr algn="l"/>
            <a:r>
              <a:rPr lang="it-IT" dirty="0"/>
              <a:t>Milano – Chiesa di Santa Maria degli angeli, 1584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0E2F12-18C5-BD62-A050-9ABE82E8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01600"/>
            <a:ext cx="74295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5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2FECFE-090F-4DD1-0BE5-29F105B6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0"/>
            <a:ext cx="4652777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589697-8D47-601C-C424-DEC54C55B402}"/>
              </a:ext>
            </a:extLst>
          </p:cNvPr>
          <p:cNvSpPr txBox="1"/>
          <p:nvPr/>
        </p:nvSpPr>
        <p:spPr>
          <a:xfrm>
            <a:off x="1486396" y="2165577"/>
            <a:ext cx="2283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Vincenzo Campi</a:t>
            </a:r>
          </a:p>
          <a:p>
            <a:pPr algn="l"/>
            <a:r>
              <a:rPr lang="it-IT" dirty="0"/>
              <a:t>San Matteo</a:t>
            </a:r>
          </a:p>
          <a:p>
            <a:pPr algn="l"/>
            <a:r>
              <a:rPr lang="it-IT" dirty="0"/>
              <a:t>Ispirato dall’angelo</a:t>
            </a:r>
          </a:p>
          <a:p>
            <a:pPr algn="l"/>
            <a:r>
              <a:rPr lang="it-IT" dirty="0"/>
              <a:t>Pavia</a:t>
            </a:r>
          </a:p>
          <a:p>
            <a:pPr algn="l"/>
            <a:r>
              <a:rPr lang="it-IT" dirty="0"/>
              <a:t>Chiesa di S. Francesco,</a:t>
            </a:r>
          </a:p>
          <a:p>
            <a:pPr algn="l"/>
            <a:r>
              <a:rPr lang="it-IT" dirty="0"/>
              <a:t>1588</a:t>
            </a:r>
          </a:p>
        </p:txBody>
      </p:sp>
    </p:spTree>
    <p:extLst>
      <p:ext uri="{BB962C8B-B14F-4D97-AF65-F5344CB8AC3E}">
        <p14:creationId xmlns:p14="http://schemas.microsoft.com/office/powerpoint/2010/main" val="340697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08168" y="3284984"/>
            <a:ext cx="2304256" cy="2880320"/>
          </a:xfrm>
        </p:spPr>
        <p:txBody>
          <a:bodyPr>
            <a:normAutofit/>
          </a:bodyPr>
          <a:lstStyle/>
          <a:p>
            <a:r>
              <a:rPr lang="it-IT" sz="3100" dirty="0"/>
              <a:t>Autoritratto</a:t>
            </a:r>
            <a:br>
              <a:rPr lang="it-IT" sz="3100" dirty="0"/>
            </a:br>
            <a:r>
              <a:rPr lang="it-IT" sz="3100" dirty="0"/>
              <a:t>1589</a:t>
            </a:r>
            <a:br>
              <a:rPr lang="it-IT" sz="3100" dirty="0"/>
            </a:br>
            <a:br>
              <a:rPr lang="it-IT" sz="3100" dirty="0"/>
            </a:br>
            <a:r>
              <a:rPr lang="it-IT" sz="2000" b="1" dirty="0"/>
              <a:t>(ritrovato nel 1999)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V="1">
            <a:off x="8184232" y="5638800"/>
            <a:ext cx="1112168" cy="94456"/>
          </a:xfrm>
        </p:spPr>
        <p:txBody>
          <a:bodyPr>
            <a:noAutofit/>
          </a:bodyPr>
          <a:lstStyle/>
          <a:p>
            <a:endParaRPr lang="it-IT" sz="4000" b="1" dirty="0">
              <a:latin typeface="Arial" pitchFamily="34" charset="0"/>
              <a:cs typeface="Arial" pitchFamily="34" charset="0"/>
            </a:endParaRPr>
          </a:p>
          <a:p>
            <a:endParaRPr lang="it-IT" sz="4000" b="1" dirty="0">
              <a:latin typeface="Arial" pitchFamily="34" charset="0"/>
              <a:cs typeface="Arial" pitchFamily="34" charset="0"/>
            </a:endParaRPr>
          </a:p>
          <a:p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PER TU 3 quadri in MOSTRA  PETERZANO\sel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224424"/>
            <a:ext cx="4752528" cy="6633577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A58DA4-EB25-2E6A-F387-B1D9D6A153D1}"/>
              </a:ext>
            </a:extLst>
          </p:cNvPr>
          <p:cNvSpPr txBox="1"/>
          <p:nvPr/>
        </p:nvSpPr>
        <p:spPr>
          <a:xfrm>
            <a:off x="8801100" y="485775"/>
            <a:ext cx="249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Simone </a:t>
            </a:r>
            <a:r>
              <a:rPr lang="it-IT" sz="2400" b="1" dirty="0" err="1">
                <a:solidFill>
                  <a:srgbClr val="FF0000"/>
                </a:solidFill>
              </a:rPr>
              <a:t>Peterzano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9D9C54-2ECD-B524-4776-B09634F78B40}"/>
              </a:ext>
            </a:extLst>
          </p:cNvPr>
          <p:cNvSpPr txBox="1"/>
          <p:nvPr/>
        </p:nvSpPr>
        <p:spPr>
          <a:xfrm>
            <a:off x="7958138" y="1200150"/>
            <a:ext cx="344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(detto a Milano </a:t>
            </a:r>
            <a:r>
              <a:rPr lang="it-IT" i="1" dirty="0">
                <a:solidFill>
                  <a:srgbClr val="FF0000"/>
                </a:solidFill>
              </a:rPr>
              <a:t>Simone veneziano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699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AEB9DA-8794-C8A6-F89F-3DA0A4E5A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07" y="141515"/>
            <a:ext cx="51435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BA5038-C0C2-DE2A-545B-3E91DB05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5" y="718458"/>
            <a:ext cx="5429250" cy="40683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85E0A8-1E39-B3C9-A7C8-CF7920EACDEA}"/>
              </a:ext>
            </a:extLst>
          </p:cNvPr>
          <p:cNvSpPr txBox="1"/>
          <p:nvPr/>
        </p:nvSpPr>
        <p:spPr>
          <a:xfrm>
            <a:off x="468086" y="5018314"/>
            <a:ext cx="99059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Tiziano</a:t>
            </a:r>
          </a:p>
          <a:p>
            <a:pPr algn="l"/>
            <a:r>
              <a:rPr lang="it-IT" dirty="0"/>
              <a:t>1535 a</a:t>
            </a:r>
          </a:p>
          <a:p>
            <a:pPr algn="l"/>
            <a:r>
              <a:rPr lang="it-IT" dirty="0"/>
              <a:t>San Rocco</a:t>
            </a:r>
          </a:p>
          <a:p>
            <a:pPr algn="l"/>
            <a:r>
              <a:rPr lang="it-IT" dirty="0"/>
              <a:t>Venezia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8ECA22-3531-F287-4FB0-AC608B618C94}"/>
              </a:ext>
            </a:extLst>
          </p:cNvPr>
          <p:cNvSpPr txBox="1"/>
          <p:nvPr/>
        </p:nvSpPr>
        <p:spPr>
          <a:xfrm>
            <a:off x="5388429" y="5464629"/>
            <a:ext cx="117756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it-IT" dirty="0" err="1"/>
              <a:t>Peterzano</a:t>
            </a:r>
            <a:r>
              <a:rPr lang="it-IT" dirty="0"/>
              <a:t> </a:t>
            </a:r>
          </a:p>
          <a:p>
            <a:pPr algn="l"/>
            <a:r>
              <a:rPr lang="it-IT" dirty="0"/>
              <a:t>La </a:t>
            </a:r>
            <a:r>
              <a:rPr lang="it-IT" dirty="0" err="1"/>
              <a:t>Fére</a:t>
            </a:r>
            <a:endParaRPr lang="it-IT" dirty="0"/>
          </a:p>
          <a:p>
            <a:pPr algn="l"/>
            <a:r>
              <a:rPr lang="it-IT" dirty="0"/>
              <a:t>1560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BDD86A-1C33-EB41-E66C-23DF28169174}"/>
              </a:ext>
            </a:extLst>
          </p:cNvPr>
          <p:cNvSpPr txBox="1"/>
          <p:nvPr/>
        </p:nvSpPr>
        <p:spPr>
          <a:xfrm>
            <a:off x="359229" y="337457"/>
            <a:ext cx="31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(</a:t>
            </a:r>
            <a:r>
              <a:rPr lang="it-IT" dirty="0" err="1"/>
              <a:t>Vadasi</a:t>
            </a:r>
            <a:r>
              <a:rPr lang="it-IT" dirty="0"/>
              <a:t> mela cotogna e pernice)</a:t>
            </a:r>
          </a:p>
        </p:txBody>
      </p:sp>
    </p:spTree>
    <p:extLst>
      <p:ext uri="{BB962C8B-B14F-4D97-AF65-F5344CB8AC3E}">
        <p14:creationId xmlns:p14="http://schemas.microsoft.com/office/powerpoint/2010/main" val="367118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1B8E2A-BF6F-0387-C218-38CA6FB7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3" y="118552"/>
            <a:ext cx="3876674" cy="67394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B711D8-D551-1800-2B94-7DDD1502DED4}"/>
              </a:ext>
            </a:extLst>
          </p:cNvPr>
          <p:cNvSpPr txBox="1"/>
          <p:nvPr/>
        </p:nvSpPr>
        <p:spPr>
          <a:xfrm>
            <a:off x="514350" y="328614"/>
            <a:ext cx="2071688" cy="1241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Peterzano</a:t>
            </a:r>
            <a:endParaRPr lang="it-IT" dirty="0"/>
          </a:p>
          <a:p>
            <a:r>
              <a:rPr lang="it-IT" dirty="0"/>
              <a:t>Annunciazione</a:t>
            </a:r>
          </a:p>
          <a:p>
            <a:r>
              <a:rPr lang="it-IT" dirty="0"/>
              <a:t>Milano,</a:t>
            </a:r>
          </a:p>
          <a:p>
            <a:r>
              <a:rPr lang="it-IT" dirty="0"/>
              <a:t>1578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2F71AB7-6220-8C33-D8E9-377E889FD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289" y="523620"/>
            <a:ext cx="3793661" cy="552926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9FD15A-520C-28C5-95C1-37BDF0C2B567}"/>
              </a:ext>
            </a:extLst>
          </p:cNvPr>
          <p:cNvSpPr txBox="1"/>
          <p:nvPr/>
        </p:nvSpPr>
        <p:spPr>
          <a:xfrm>
            <a:off x="9415463" y="6315075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Tiziano 1557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650239-D094-6A4C-91E4-8154981A0DD9}"/>
              </a:ext>
            </a:extLst>
          </p:cNvPr>
          <p:cNvSpPr txBox="1"/>
          <p:nvPr/>
        </p:nvSpPr>
        <p:spPr>
          <a:xfrm>
            <a:off x="785814" y="6052882"/>
            <a:ext cx="2271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(</a:t>
            </a:r>
            <a:r>
              <a:rPr lang="it-IT" i="1" dirty="0"/>
              <a:t>iconografia imposta)</a:t>
            </a:r>
          </a:p>
        </p:txBody>
      </p:sp>
    </p:spTree>
    <p:extLst>
      <p:ext uri="{BB962C8B-B14F-4D97-AF65-F5344CB8AC3E}">
        <p14:creationId xmlns:p14="http://schemas.microsoft.com/office/powerpoint/2010/main" val="169780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F6D65-AB21-68BE-5E75-8B9E9404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034" y="206829"/>
            <a:ext cx="7772400" cy="582690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A7B4B9-B2A5-1D42-B387-E3F3DA69D545}"/>
              </a:ext>
            </a:extLst>
          </p:cNvPr>
          <p:cNvSpPr txBox="1"/>
          <p:nvPr/>
        </p:nvSpPr>
        <p:spPr>
          <a:xfrm>
            <a:off x="1415143" y="1001486"/>
            <a:ext cx="19193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Milano</a:t>
            </a:r>
          </a:p>
          <a:p>
            <a:r>
              <a:rPr lang="it-IT" dirty="0"/>
              <a:t>6 aprile 1584</a:t>
            </a:r>
          </a:p>
          <a:p>
            <a:r>
              <a:rPr lang="it-IT" b="1" i="1" dirty="0">
                <a:solidFill>
                  <a:srgbClr val="FF0000"/>
                </a:solidFill>
              </a:rPr>
              <a:t>Contratto di</a:t>
            </a:r>
          </a:p>
          <a:p>
            <a:r>
              <a:rPr lang="it-IT" b="1" i="1" dirty="0">
                <a:solidFill>
                  <a:srgbClr val="FF0000"/>
                </a:solidFill>
              </a:rPr>
              <a:t>Apprendistato  </a:t>
            </a:r>
            <a:r>
              <a:rPr lang="it-IT" dirty="0"/>
              <a:t>tra</a:t>
            </a:r>
          </a:p>
          <a:p>
            <a:r>
              <a:rPr lang="it-IT" dirty="0"/>
              <a:t>Simone </a:t>
            </a:r>
          </a:p>
          <a:p>
            <a:r>
              <a:rPr lang="it-IT" dirty="0" err="1"/>
              <a:t>Peterzano</a:t>
            </a:r>
            <a:r>
              <a:rPr lang="it-IT" dirty="0"/>
              <a:t> e</a:t>
            </a:r>
          </a:p>
          <a:p>
            <a:r>
              <a:rPr lang="it-IT" dirty="0"/>
              <a:t>Michelangelo</a:t>
            </a:r>
          </a:p>
          <a:p>
            <a:r>
              <a:rPr lang="it-IT" dirty="0" err="1"/>
              <a:t>Merisi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531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8361" y="4653136"/>
            <a:ext cx="2811415" cy="1584176"/>
          </a:xfrm>
        </p:spPr>
        <p:txBody>
          <a:bodyPr>
            <a:normAutofit/>
          </a:bodyPr>
          <a:lstStyle/>
          <a:p>
            <a:r>
              <a:rPr lang="it-IT" sz="1800" b="1" dirty="0" err="1">
                <a:solidFill>
                  <a:srgbClr val="FF0000"/>
                </a:solidFill>
              </a:rPr>
              <a:t>Peterzano</a:t>
            </a:r>
            <a:br>
              <a:rPr lang="it-IT" sz="1800" b="1" dirty="0"/>
            </a:br>
            <a:r>
              <a:rPr lang="it-IT" sz="1800" b="1" dirty="0"/>
              <a:t>Milano – San Fedele</a:t>
            </a:r>
            <a:br>
              <a:rPr lang="it-IT" sz="3600" b="1" dirty="0"/>
            </a:br>
            <a:r>
              <a:rPr lang="it-IT" sz="1800" b="1" dirty="0"/>
              <a:t>1583</a:t>
            </a:r>
          </a:p>
        </p:txBody>
      </p:sp>
      <p:pic>
        <p:nvPicPr>
          <p:cNvPr id="25602" name="Picture 2" descr="C:\Users\Utente\Desktop\PER TU 3 quadri in MOSTRA  PETERZANO\entomb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188640"/>
            <a:ext cx="3853028" cy="6438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017F9C-06F1-8AE6-6338-0FE092AF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362" y="0"/>
            <a:ext cx="409127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F40B53-EC5D-3227-FC47-43AC204D7D90}"/>
              </a:ext>
            </a:extLst>
          </p:cNvPr>
          <p:cNvSpPr txBox="1"/>
          <p:nvPr/>
        </p:nvSpPr>
        <p:spPr>
          <a:xfrm>
            <a:off x="1710813" y="3429000"/>
            <a:ext cx="19893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b="1" dirty="0" err="1">
                <a:solidFill>
                  <a:srgbClr val="FF0000"/>
                </a:solidFill>
              </a:rPr>
              <a:t>Peterzano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  <a:p>
            <a:r>
              <a:rPr lang="it-IT" dirty="0"/>
              <a:t>Deposizione  con il </a:t>
            </a:r>
          </a:p>
          <a:p>
            <a:r>
              <a:rPr lang="it-IT" dirty="0"/>
              <a:t>Canonico Tirone</a:t>
            </a:r>
          </a:p>
          <a:p>
            <a:r>
              <a:rPr lang="it-IT" dirty="0"/>
              <a:t>Bernate,</a:t>
            </a:r>
          </a:p>
          <a:p>
            <a:r>
              <a:rPr lang="it-IT" dirty="0"/>
              <a:t>1584</a:t>
            </a:r>
          </a:p>
        </p:txBody>
      </p:sp>
    </p:spTree>
    <p:extLst>
      <p:ext uri="{BB962C8B-B14F-4D97-AF65-F5344CB8AC3E}">
        <p14:creationId xmlns:p14="http://schemas.microsoft.com/office/powerpoint/2010/main" val="353627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4509120"/>
            <a:ext cx="2195736" cy="2016224"/>
          </a:xfrm>
        </p:spPr>
        <p:txBody>
          <a:bodyPr>
            <a:normAutofit/>
          </a:bodyPr>
          <a:lstStyle/>
          <a:p>
            <a:r>
              <a:rPr lang="it-IT" sz="2800" b="1" dirty="0"/>
              <a:t>Caravaggio</a:t>
            </a:r>
            <a:br>
              <a:rPr lang="it-IT" sz="2800" b="1" dirty="0"/>
            </a:br>
            <a:r>
              <a:rPr lang="it-IT" sz="2800" b="1" dirty="0"/>
              <a:t>1602</a:t>
            </a:r>
          </a:p>
        </p:txBody>
      </p:sp>
      <p:pic>
        <p:nvPicPr>
          <p:cNvPr id="26626" name="Picture 2" descr="C:\Users\Utente\Desktop\PER TU 3 quadri in MOSTRA  PETERZANO\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404664"/>
            <a:ext cx="4389988" cy="624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76732" y="4017248"/>
            <a:ext cx="2816249" cy="2004040"/>
          </a:xfrm>
        </p:spPr>
        <p:txBody>
          <a:bodyPr>
            <a:no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Peterzano</a:t>
            </a:r>
            <a:br>
              <a:rPr lang="it-IT" sz="2800" b="1" dirty="0"/>
            </a:br>
            <a:r>
              <a:rPr lang="it-IT" sz="2800" b="1" dirty="0"/>
              <a:t>1585</a:t>
            </a:r>
            <a:br>
              <a:rPr lang="it-IT" sz="2800" b="1" dirty="0"/>
            </a:br>
            <a:r>
              <a:rPr lang="it-IT" sz="2800" b="1" dirty="0"/>
              <a:t>Roma</a:t>
            </a:r>
            <a:br>
              <a:rPr lang="it-IT" sz="2800" b="1" dirty="0"/>
            </a:br>
            <a:r>
              <a:rPr lang="it-IT" sz="2800" b="1" dirty="0"/>
              <a:t>Santa </a:t>
            </a:r>
            <a:r>
              <a:rPr lang="it-IT" sz="2800" b="1" dirty="0" err="1"/>
              <a:t>Prassede</a:t>
            </a:r>
            <a:endParaRPr lang="it-IT" sz="2800" b="1" dirty="0"/>
          </a:p>
        </p:txBody>
      </p:sp>
      <p:pic>
        <p:nvPicPr>
          <p:cNvPr id="1026" name="Picture 2" descr="F:\Flagellazione1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88640"/>
            <a:ext cx="4320480" cy="6408712"/>
          </a:xfrm>
          <a:prstGeom prst="rect">
            <a:avLst/>
          </a:prstGeom>
          <a:noFill/>
        </p:spPr>
      </p:pic>
      <p:pic>
        <p:nvPicPr>
          <p:cNvPr id="3" name="Picture 2" descr="F:\Caravaggio.jpg">
            <a:extLst>
              <a:ext uri="{FF2B5EF4-FFF2-40B4-BE49-F238E27FC236}">
                <a16:creationId xmlns:a16="http://schemas.microsoft.com/office/drawing/2014/main" id="{2C5C2B0B-C28E-04B1-1DA6-581CF7A0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1671" y="188640"/>
            <a:ext cx="2816249" cy="38286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E0B7C3-121C-2547-628F-2A9B2C6FE67D}"/>
              </a:ext>
            </a:extLst>
          </p:cNvPr>
          <p:cNvSpPr txBox="1"/>
          <p:nvPr/>
        </p:nvSpPr>
        <p:spPr>
          <a:xfrm>
            <a:off x="3269672" y="304801"/>
            <a:ext cx="139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/>
              <a:t>Caravaggio</a:t>
            </a:r>
            <a:br>
              <a:rPr lang="it-IT" sz="1800" b="1" dirty="0"/>
            </a:br>
            <a:r>
              <a:rPr lang="it-IT" sz="1800" b="1" dirty="0"/>
              <a:t>1607/’8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CB58CC-A3FA-F925-582B-180869D99113}"/>
              </a:ext>
            </a:extLst>
          </p:cNvPr>
          <p:cNvSpPr txBox="1"/>
          <p:nvPr/>
        </p:nvSpPr>
        <p:spPr>
          <a:xfrm>
            <a:off x="4279392" y="1490008"/>
            <a:ext cx="2278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INTANTO</a:t>
            </a:r>
          </a:p>
          <a:p>
            <a:pPr algn="ctr"/>
            <a:r>
              <a:rPr lang="it-IT" sz="4000" dirty="0"/>
              <a:t>Intorno a </a:t>
            </a:r>
          </a:p>
          <a:p>
            <a:pPr algn="ctr"/>
            <a:r>
              <a:rPr lang="it-IT" sz="4000" dirty="0"/>
              <a:t>Bergamo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5793ED-93C4-F03B-7080-E4AF56763FF2}"/>
              </a:ext>
            </a:extLst>
          </p:cNvPr>
          <p:cNvSpPr txBox="1"/>
          <p:nvPr/>
        </p:nvSpPr>
        <p:spPr>
          <a:xfrm>
            <a:off x="8138161" y="2798064"/>
            <a:ext cx="1353312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A</a:t>
            </a:r>
          </a:p>
          <a:p>
            <a:r>
              <a:rPr lang="it-IT" sz="2400" dirty="0"/>
              <a:t>Venezia</a:t>
            </a:r>
          </a:p>
          <a:p>
            <a:r>
              <a:rPr lang="it-IT" sz="2400" dirty="0"/>
              <a:t>Milano</a:t>
            </a:r>
          </a:p>
          <a:p>
            <a:r>
              <a:rPr lang="it-IT" sz="2400" dirty="0"/>
              <a:t>Cremona</a:t>
            </a:r>
          </a:p>
          <a:p>
            <a:r>
              <a:rPr lang="it-IT" sz="2400" dirty="0"/>
              <a:t>Brescia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58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05DE37-108C-7CCF-007D-4892B1B6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79" y="0"/>
            <a:ext cx="4554141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CE8805-4A77-81B9-C6E5-16C647D18E82}"/>
              </a:ext>
            </a:extLst>
          </p:cNvPr>
          <p:cNvSpPr txBox="1"/>
          <p:nvPr/>
        </p:nvSpPr>
        <p:spPr>
          <a:xfrm>
            <a:off x="6096000" y="442913"/>
            <a:ext cx="30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Giovanni Ambrogio </a:t>
            </a:r>
            <a:r>
              <a:rPr lang="it-IT" b="1" dirty="0">
                <a:solidFill>
                  <a:srgbClr val="FF0000"/>
                </a:solidFill>
              </a:rPr>
              <a:t>Figino</a:t>
            </a:r>
          </a:p>
          <a:p>
            <a:pPr algn="l"/>
            <a:r>
              <a:rPr lang="it-IT" dirty="0"/>
              <a:t>Madonna della serpe</a:t>
            </a:r>
          </a:p>
          <a:p>
            <a:pPr algn="l"/>
            <a:r>
              <a:rPr lang="it-IT" dirty="0"/>
              <a:t>Milano – San Nazzario in Brolo,</a:t>
            </a:r>
          </a:p>
          <a:p>
            <a:pPr algn="l"/>
            <a:r>
              <a:rPr lang="it-IT" dirty="0"/>
              <a:t>1583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6D4B4DF-0BE4-ECA5-366B-1D74DE2B4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547" y="1643242"/>
            <a:ext cx="3292778" cy="435750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F95A6E-CAFA-5A4F-5B34-D962B8C29300}"/>
              </a:ext>
            </a:extLst>
          </p:cNvPr>
          <p:cNvSpPr txBox="1"/>
          <p:nvPr/>
        </p:nvSpPr>
        <p:spPr>
          <a:xfrm>
            <a:off x="8815388" y="6286500"/>
            <a:ext cx="17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Caravaggio 1606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2146A6-0B16-C32D-7D5F-6B981A4D77EF}"/>
              </a:ext>
            </a:extLst>
          </p:cNvPr>
          <p:cNvSpPr txBox="1"/>
          <p:nvPr/>
        </p:nvSpPr>
        <p:spPr>
          <a:xfrm>
            <a:off x="6096000" y="2771775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b="1" i="1" dirty="0">
                <a:solidFill>
                  <a:srgbClr val="FF0000"/>
                </a:solidFill>
              </a:rPr>
              <a:t>Figino</a:t>
            </a:r>
          </a:p>
        </p:txBody>
      </p:sp>
    </p:spTree>
    <p:extLst>
      <p:ext uri="{BB962C8B-B14F-4D97-AF65-F5344CB8AC3E}">
        <p14:creationId xmlns:p14="http://schemas.microsoft.com/office/powerpoint/2010/main" val="172311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CBBED2D-432D-1BD6-8828-2598EF2B6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550" y="228600"/>
            <a:ext cx="4741851" cy="64579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83876C-E046-C610-4B21-AA541A727F7E}"/>
              </a:ext>
            </a:extLst>
          </p:cNvPr>
          <p:cNvSpPr txBox="1"/>
          <p:nvPr/>
        </p:nvSpPr>
        <p:spPr>
          <a:xfrm>
            <a:off x="900113" y="500063"/>
            <a:ext cx="19863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Giovanni Ambrogio</a:t>
            </a:r>
          </a:p>
          <a:p>
            <a:pPr algn="l"/>
            <a:r>
              <a:rPr lang="it-IT" b="1" dirty="0">
                <a:solidFill>
                  <a:srgbClr val="FF0000"/>
                </a:solidFill>
              </a:rPr>
              <a:t>Figino</a:t>
            </a:r>
          </a:p>
          <a:p>
            <a:pPr algn="l"/>
            <a:r>
              <a:rPr lang="it-IT" dirty="0"/>
              <a:t>Milano</a:t>
            </a:r>
          </a:p>
          <a:p>
            <a:pPr algn="l"/>
            <a:r>
              <a:rPr lang="it-IT" dirty="0"/>
              <a:t>Chiesa di </a:t>
            </a:r>
          </a:p>
          <a:p>
            <a:pPr algn="l"/>
            <a:r>
              <a:rPr lang="it-IT" dirty="0"/>
              <a:t>San Raffaele,</a:t>
            </a:r>
          </a:p>
          <a:p>
            <a:pPr algn="l"/>
            <a:r>
              <a:rPr lang="it-IT" dirty="0"/>
              <a:t>1588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52CD5D-BD73-E869-2D5B-E4D73B822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525" y="2757488"/>
            <a:ext cx="2592140" cy="33146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33D803-C03D-F6EF-41CA-DFC03D54BC27}"/>
              </a:ext>
            </a:extLst>
          </p:cNvPr>
          <p:cNvSpPr txBox="1"/>
          <p:nvPr/>
        </p:nvSpPr>
        <p:spPr>
          <a:xfrm>
            <a:off x="10015538" y="6257925"/>
            <a:ext cx="17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Caravaggio 1600</a:t>
            </a:r>
          </a:p>
        </p:txBody>
      </p:sp>
    </p:spTree>
    <p:extLst>
      <p:ext uri="{BB962C8B-B14F-4D97-AF65-F5344CB8AC3E}">
        <p14:creationId xmlns:p14="http://schemas.microsoft.com/office/powerpoint/2010/main" val="185974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8D7249-147C-C576-A882-08467D01C400}"/>
              </a:ext>
            </a:extLst>
          </p:cNvPr>
          <p:cNvSpPr txBox="1"/>
          <p:nvPr/>
        </p:nvSpPr>
        <p:spPr>
          <a:xfrm>
            <a:off x="842963" y="5386388"/>
            <a:ext cx="4448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Pier Francesco Mazzucchelli detto </a:t>
            </a:r>
            <a:r>
              <a:rPr lang="it-IT" b="1" dirty="0">
                <a:solidFill>
                  <a:srgbClr val="FF0000"/>
                </a:solidFill>
              </a:rPr>
              <a:t>Morazzone</a:t>
            </a:r>
          </a:p>
          <a:p>
            <a:pPr algn="l"/>
            <a:r>
              <a:rPr lang="it-IT" dirty="0"/>
              <a:t>Pentecoste</a:t>
            </a:r>
          </a:p>
          <a:p>
            <a:pPr algn="l"/>
            <a:r>
              <a:rPr lang="it-IT" dirty="0"/>
              <a:t>Castello Sforzesco, 1605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80D463A-0BA6-0DEB-740C-950679BA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22" y="-100013"/>
            <a:ext cx="4138706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F191F7-5FFB-4BC1-0CD7-124A52F53943}"/>
              </a:ext>
            </a:extLst>
          </p:cNvPr>
          <p:cNvSpPr txBox="1"/>
          <p:nvPr/>
        </p:nvSpPr>
        <p:spPr>
          <a:xfrm>
            <a:off x="2085975" y="1257300"/>
            <a:ext cx="160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b="1" i="1" dirty="0">
                <a:solidFill>
                  <a:srgbClr val="FF0000"/>
                </a:solidFill>
              </a:rPr>
              <a:t>Morazzone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B443F4-6815-BEA7-ABD7-B9182973F586}"/>
              </a:ext>
            </a:extLst>
          </p:cNvPr>
          <p:cNvSpPr txBox="1"/>
          <p:nvPr/>
        </p:nvSpPr>
        <p:spPr>
          <a:xfrm>
            <a:off x="1814513" y="2614613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Nuove sensibilità incombono</a:t>
            </a:r>
          </a:p>
        </p:txBody>
      </p:sp>
    </p:spTree>
    <p:extLst>
      <p:ext uri="{BB962C8B-B14F-4D97-AF65-F5344CB8AC3E}">
        <p14:creationId xmlns:p14="http://schemas.microsoft.com/office/powerpoint/2010/main" val="196496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3CD105-8719-2D4A-DC9A-D4FE2E6C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8357"/>
            <a:ext cx="4154309" cy="636128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86CFE3-1EA8-6807-A118-68C449CF762C}"/>
              </a:ext>
            </a:extLst>
          </p:cNvPr>
          <p:cNvSpPr txBox="1"/>
          <p:nvPr/>
        </p:nvSpPr>
        <p:spPr>
          <a:xfrm>
            <a:off x="5486400" y="5500688"/>
            <a:ext cx="3687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Giovanni Battista Crespi detto </a:t>
            </a:r>
            <a:r>
              <a:rPr lang="it-IT" b="1" dirty="0">
                <a:solidFill>
                  <a:srgbClr val="FF0000"/>
                </a:solidFill>
              </a:rPr>
              <a:t>Cerano</a:t>
            </a:r>
          </a:p>
          <a:p>
            <a:pPr algn="l"/>
            <a:r>
              <a:rPr lang="it-IT" dirty="0"/>
              <a:t>San Gregorio libera le anime</a:t>
            </a:r>
          </a:p>
          <a:p>
            <a:pPr algn="l"/>
            <a:r>
              <a:rPr lang="it-IT" dirty="0"/>
              <a:t> del Purgatorio</a:t>
            </a:r>
          </a:p>
          <a:p>
            <a:pPr algn="l"/>
            <a:r>
              <a:rPr lang="it-IT" dirty="0"/>
              <a:t>Varese, 1614</a:t>
            </a:r>
          </a:p>
        </p:txBody>
      </p:sp>
    </p:spTree>
    <p:extLst>
      <p:ext uri="{BB962C8B-B14F-4D97-AF65-F5344CB8AC3E}">
        <p14:creationId xmlns:p14="http://schemas.microsoft.com/office/powerpoint/2010/main" val="421681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3349AA-A72F-09BF-F70D-F62BE586AC42}"/>
              </a:ext>
            </a:extLst>
          </p:cNvPr>
          <p:cNvSpPr txBox="1"/>
          <p:nvPr/>
        </p:nvSpPr>
        <p:spPr>
          <a:xfrm>
            <a:off x="428625" y="1100138"/>
            <a:ext cx="113299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scuola pittorica bergamasco del ‘600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succederà nel nuovo secolo?</a:t>
            </a:r>
          </a:p>
          <a:p>
            <a:pPr algn="ctr"/>
            <a:endParaRPr lang="it-IT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libertà creativa nelle tematiche religiose andrà via via inaridendosi</a:t>
            </a:r>
            <a:endParaRPr lang="it-IT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sensibilità alla realtà del quotidiano vivere porterà laicizzazione dell’arte:</a:t>
            </a:r>
          </a:p>
          <a:p>
            <a:pPr algn="just"/>
            <a:r>
              <a:rPr lang="it-IT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it-IT" sz="28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mondo delle cose</a:t>
            </a:r>
          </a:p>
          <a:p>
            <a:pPr algn="just"/>
            <a:r>
              <a:rPr lang="it-IT" sz="2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profana</a:t>
            </a:r>
          </a:p>
          <a:p>
            <a:pPr algn="just"/>
            <a:r>
              <a:rPr lang="it-IT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ritratti 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pittura di genere … e non solo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307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52A84E-C297-BAA5-0B44-6EC48CE7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018313" cy="67990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31AA1F-9915-9979-4397-14A902B491A4}"/>
              </a:ext>
            </a:extLst>
          </p:cNvPr>
          <p:cNvSpPr txBox="1"/>
          <p:nvPr/>
        </p:nvSpPr>
        <p:spPr>
          <a:xfrm>
            <a:off x="725263" y="900114"/>
            <a:ext cx="50183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ritratti </a:t>
            </a:r>
          </a:p>
          <a:p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restano emblematici i due dipinti anonimi dal punto di vista documentario, ma unanimemente riferiti dalla critica a</a:t>
            </a:r>
          </a:p>
          <a:p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it-IT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ambito bergamasco»</a:t>
            </a:r>
            <a:r>
              <a:rPr lang="it-IT" sz="2400" b="1" i="1" dirty="0">
                <a:effectLst/>
              </a:rPr>
              <a:t> </a:t>
            </a:r>
            <a:endParaRPr lang="it-IT" sz="2400" b="1" i="1" dirty="0"/>
          </a:p>
        </p:txBody>
      </p:sp>
    </p:spTree>
    <p:extLst>
      <p:ext uri="{BB962C8B-B14F-4D97-AF65-F5344CB8AC3E}">
        <p14:creationId xmlns:p14="http://schemas.microsoft.com/office/powerpoint/2010/main" val="3545229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2F0E3E-ADD5-C1F5-74AC-1A07EDF3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1" y="297669"/>
            <a:ext cx="8621485" cy="65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50CF90-AE43-CF5A-74CB-636D9421B568}"/>
              </a:ext>
            </a:extLst>
          </p:cNvPr>
          <p:cNvSpPr txBox="1"/>
          <p:nvPr/>
        </p:nvSpPr>
        <p:spPr>
          <a:xfrm>
            <a:off x="1" y="642937"/>
            <a:ext cx="12191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Bibliografia:</a:t>
            </a:r>
          </a:p>
          <a:p>
            <a:pPr algn="l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Massimo Firpo –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Vittore Soranzo vescovo ed eretico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  Laterza – 2006</a:t>
            </a: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Atti dell’Ateneo  ‘88/’89 –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mura di Bergamo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1588 / 1988 - 1989</a:t>
            </a: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Guglielmi, Cappellini –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strada Priula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– Ferrari – 1985</a:t>
            </a: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Ernest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Gombrich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significato delle opere d’arte in Sentieri verso l’arte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Leonardo 				Arte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- 1996</a:t>
            </a: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Erwin Panofsky –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Tiziano, problemi di iconografia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– Marsilio  - 1990</a:t>
            </a: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Gian Paolo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Lolmo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Pittori bergamaschi  -volume IV del ‘500</a:t>
            </a:r>
          </a:p>
          <a:p>
            <a:pPr algn="l"/>
            <a:r>
              <a:rPr lang="it-IT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Silvana Milesi -  </a:t>
            </a:r>
            <a:r>
              <a:rPr lang="it-IT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Cavagna, Salmeggia Zucco, Palma il giovane  e il secondo cinquecento        			bergamasco </a:t>
            </a:r>
            <a:r>
              <a:rPr lang="it-IT" sz="2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Corponove</a:t>
            </a:r>
            <a:r>
              <a:rPr lang="it-IT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Editrice -1992</a:t>
            </a:r>
            <a:endParaRPr lang="it-IT" sz="2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Tanzi - </a:t>
            </a:r>
            <a:r>
              <a:rPr lang="it-IT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Campi</a:t>
            </a:r>
            <a:r>
              <a:rPr lang="it-IT" sz="2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Milano, 5 </a:t>
            </a:r>
            <a:r>
              <a:rPr lang="it-IT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Continents</a:t>
            </a:r>
            <a:r>
              <a:rPr lang="it-IT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Editions</a:t>
            </a:r>
            <a:r>
              <a:rPr lang="it-IT" sz="2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2005</a:t>
            </a:r>
          </a:p>
          <a:p>
            <a:pPr algn="l"/>
            <a:r>
              <a:rPr lang="it-IT" sz="2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CATALOGO -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Caravaggio e la luce nella pittura lombarda</a:t>
            </a:r>
            <a:r>
              <a:rPr lang="it-IT" sz="2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Electa 2000</a:t>
            </a:r>
          </a:p>
          <a:p>
            <a:pPr algn="l"/>
            <a:r>
              <a:rPr lang="it-IT" sz="2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CATALOGO –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Peterzano</a:t>
            </a:r>
            <a:r>
              <a:rPr lang="it-IT" sz="2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Skira 2020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8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AF7E0D-B2C4-DF21-2A30-6AF3F3029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4" y="2398077"/>
            <a:ext cx="3454083" cy="345408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390E04B-F730-D74E-020E-81FBA6383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97" y="1683385"/>
            <a:ext cx="3418205" cy="51288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12FB08-E5D1-53AC-B4FD-6F8BEF0C7A4B}"/>
              </a:ext>
            </a:extLst>
          </p:cNvPr>
          <p:cNvSpPr txBox="1"/>
          <p:nvPr/>
        </p:nvSpPr>
        <p:spPr>
          <a:xfrm>
            <a:off x="605790" y="388620"/>
            <a:ext cx="86982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 il Giovane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1544/1628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bagliore della grande pittura veneta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Riaffiorano le radici lombarde nell’oratorio dei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Crociferi 1592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se le raccomandazioni di Carlo Borromeo, su come l’arte sacra dovesse esprimersi, l’avessero raggiunto a Venezia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A1FD40-DF4E-2B52-C045-1678F0EF446B}"/>
              </a:ext>
            </a:extLst>
          </p:cNvPr>
          <p:cNvSpPr txBox="1"/>
          <p:nvPr/>
        </p:nvSpPr>
        <p:spPr>
          <a:xfrm>
            <a:off x="9886950" y="217170"/>
            <a:ext cx="152650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it-IT" sz="2400" dirty="0"/>
              <a:t>a VENEZIA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5B16A1-3964-8BF0-B7DB-F4B8BE5E16DD}"/>
              </a:ext>
            </a:extLst>
          </p:cNvPr>
          <p:cNvSpPr txBox="1"/>
          <p:nvPr/>
        </p:nvSpPr>
        <p:spPr>
          <a:xfrm>
            <a:off x="9144000" y="708660"/>
            <a:ext cx="293751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Tiziano     –    muore nel 1576</a:t>
            </a:r>
          </a:p>
          <a:p>
            <a:r>
              <a:rPr lang="it-IT" dirty="0"/>
              <a:t>Veronese -    muore nel 1588</a:t>
            </a:r>
          </a:p>
          <a:p>
            <a:r>
              <a:rPr lang="it-IT" dirty="0"/>
              <a:t>Tintoretto  -  muore nel 1594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56E232-458C-8D08-94C2-0FFA70EEC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268" y="1902330"/>
            <a:ext cx="1780386" cy="178038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7F61461-5030-DB8D-1E96-CC3E5EC6D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617" y="3996096"/>
            <a:ext cx="3320423" cy="21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6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3D0F89-1CE5-780F-0345-22F885EBE885}"/>
              </a:ext>
            </a:extLst>
          </p:cNvPr>
          <p:cNvSpPr txBox="1"/>
          <p:nvPr/>
        </p:nvSpPr>
        <p:spPr>
          <a:xfrm>
            <a:off x="800100" y="605790"/>
            <a:ext cx="632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PALMA IL GIOVANE – 1544/1628 – presenza pubblica a Bergamo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5C48B5-811F-722B-8EB1-5D1A8AE8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89422"/>
            <a:ext cx="2705100" cy="42397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321AEB5-F64D-314A-ED81-E8AFEBB9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9" y="2548890"/>
            <a:ext cx="4268471" cy="240101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F6089CE-F735-8B42-FC09-E101EBC11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613" y="1516357"/>
            <a:ext cx="3224530" cy="381278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BC7C06-0DB1-42AA-AA1C-727D38FF67AF}"/>
              </a:ext>
            </a:extLst>
          </p:cNvPr>
          <p:cNvSpPr txBox="1"/>
          <p:nvPr/>
        </p:nvSpPr>
        <p:spPr>
          <a:xfrm>
            <a:off x="4720590" y="4880611"/>
            <a:ext cx="342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chiesa dei Cappuccini</a:t>
            </a:r>
          </a:p>
          <a:p>
            <a:r>
              <a:rPr lang="it-IT" dirty="0"/>
              <a:t>Ex cappella </a:t>
            </a:r>
            <a:r>
              <a:rPr lang="it-IT" dirty="0" err="1"/>
              <a:t>Adelafi</a:t>
            </a:r>
            <a:r>
              <a:rPr lang="it-IT" dirty="0"/>
              <a:t>, 1572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82F10C-E7B7-08D6-86CB-9DD0E97C3958}"/>
              </a:ext>
            </a:extLst>
          </p:cNvPr>
          <p:cNvSpPr txBox="1"/>
          <p:nvPr/>
        </p:nvSpPr>
        <p:spPr>
          <a:xfrm>
            <a:off x="8481614" y="5526942"/>
            <a:ext cx="342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Chiesa di S. Alessandro in Colonna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CCED3B-4C43-3A2C-234C-BE902C145961}"/>
              </a:ext>
            </a:extLst>
          </p:cNvPr>
          <p:cNvSpPr txBox="1"/>
          <p:nvPr/>
        </p:nvSpPr>
        <p:spPr>
          <a:xfrm>
            <a:off x="3600450" y="2068830"/>
            <a:ext cx="24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Nella chiesa di S. Andrea</a:t>
            </a:r>
          </a:p>
        </p:txBody>
      </p:sp>
    </p:spTree>
    <p:extLst>
      <p:ext uri="{BB962C8B-B14F-4D97-AF65-F5344CB8AC3E}">
        <p14:creationId xmlns:p14="http://schemas.microsoft.com/office/powerpoint/2010/main" val="20181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52BCB3-ECF7-6334-82D8-FD99CFD9D71B}"/>
              </a:ext>
            </a:extLst>
          </p:cNvPr>
          <p:cNvSpPr txBox="1"/>
          <p:nvPr/>
        </p:nvSpPr>
        <p:spPr>
          <a:xfrm>
            <a:off x="4786313" y="842963"/>
            <a:ext cx="2285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Intorno</a:t>
            </a:r>
          </a:p>
          <a:p>
            <a:pPr algn="ctr"/>
            <a:r>
              <a:rPr lang="it-IT" sz="4400" b="1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it-IT" sz="4400" b="1" dirty="0">
                <a:solidFill>
                  <a:srgbClr val="FF0000"/>
                </a:solidFill>
              </a:rPr>
              <a:t>Milano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88E0FA-F6D3-D2F9-0ABE-567DB658B0D6}"/>
              </a:ext>
            </a:extLst>
          </p:cNvPr>
          <p:cNvSpPr txBox="1"/>
          <p:nvPr/>
        </p:nvSpPr>
        <p:spPr>
          <a:xfrm>
            <a:off x="5501898" y="3905573"/>
            <a:ext cx="61063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Antonio Campi </a:t>
            </a:r>
            <a:r>
              <a:rPr lang="it-IT" dirty="0"/>
              <a:t>– 1524 /’87</a:t>
            </a:r>
          </a:p>
          <a:p>
            <a:pPr algn="l"/>
            <a:r>
              <a:rPr lang="it-IT" b="1" dirty="0">
                <a:solidFill>
                  <a:srgbClr val="FF0000"/>
                </a:solidFill>
              </a:rPr>
              <a:t>Vincenzo Campi </a:t>
            </a:r>
            <a:r>
              <a:rPr lang="it-IT" dirty="0"/>
              <a:t>– 1530/’91</a:t>
            </a:r>
          </a:p>
          <a:p>
            <a:pPr algn="l"/>
            <a:r>
              <a:rPr lang="it-IT" dirty="0"/>
              <a:t>Simone </a:t>
            </a:r>
            <a:r>
              <a:rPr lang="it-IT" b="1" dirty="0" err="1">
                <a:solidFill>
                  <a:srgbClr val="FF0000"/>
                </a:solidFill>
              </a:rPr>
              <a:t>Peterzano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– notizie dal 1535 al ’99</a:t>
            </a:r>
          </a:p>
          <a:p>
            <a:pPr algn="l"/>
            <a:r>
              <a:rPr lang="it-IT" dirty="0"/>
              <a:t>Giovanni Ambrogio </a:t>
            </a:r>
            <a:r>
              <a:rPr lang="it-IT" b="1" dirty="0">
                <a:solidFill>
                  <a:srgbClr val="FF0000"/>
                </a:solidFill>
              </a:rPr>
              <a:t>Figino</a:t>
            </a:r>
            <a:r>
              <a:rPr lang="it-IT" dirty="0"/>
              <a:t> – 1548/1608</a:t>
            </a:r>
          </a:p>
          <a:p>
            <a:pPr algn="l"/>
            <a:r>
              <a:rPr lang="it-IT" dirty="0"/>
              <a:t>Giovani Battista Crespi detto </a:t>
            </a:r>
            <a:r>
              <a:rPr lang="it-IT" b="1" dirty="0">
                <a:solidFill>
                  <a:srgbClr val="FF0000"/>
                </a:solidFill>
              </a:rPr>
              <a:t>Cerano </a:t>
            </a:r>
            <a:r>
              <a:rPr lang="it-IT" dirty="0"/>
              <a:t>– 1568/1632</a:t>
            </a:r>
          </a:p>
          <a:p>
            <a:pPr algn="l"/>
            <a:r>
              <a:rPr lang="it-IT" dirty="0"/>
              <a:t>Pier Francesco Mazzucchelli detto </a:t>
            </a:r>
            <a:r>
              <a:rPr lang="it-IT" b="1" dirty="0">
                <a:solidFill>
                  <a:srgbClr val="FF0000"/>
                </a:solidFill>
              </a:rPr>
              <a:t>Morazzone </a:t>
            </a:r>
            <a:r>
              <a:rPr lang="it-IT" dirty="0"/>
              <a:t> -  1573/1626</a:t>
            </a:r>
          </a:p>
          <a:p>
            <a:pPr algn="l"/>
            <a:endParaRPr lang="it-IT" dirty="0"/>
          </a:p>
          <a:p>
            <a:pPr algn="l"/>
            <a:r>
              <a:rPr lang="it-IT" b="1" i="1" dirty="0"/>
              <a:t>Michelangelo </a:t>
            </a:r>
            <a:r>
              <a:rPr lang="it-IT" b="1" i="1" dirty="0" err="1"/>
              <a:t>Merisi</a:t>
            </a:r>
            <a:r>
              <a:rPr lang="it-IT" b="1" i="1" dirty="0"/>
              <a:t> detto Caravaggio  lascia Milano nel 1592 circa – risulta a Roma dal 1593 (stabilmente dal ‘96) </a:t>
            </a:r>
          </a:p>
        </p:txBody>
      </p:sp>
    </p:spTree>
    <p:extLst>
      <p:ext uri="{BB962C8B-B14F-4D97-AF65-F5344CB8AC3E}">
        <p14:creationId xmlns:p14="http://schemas.microsoft.com/office/powerpoint/2010/main" val="320104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F15C07-7ACF-E9C3-9ADA-A31BF8893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823" y="0"/>
            <a:ext cx="461772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D30487-A61C-905C-80DF-C25C16CBD890}"/>
              </a:ext>
            </a:extLst>
          </p:cNvPr>
          <p:cNvSpPr txBox="1"/>
          <p:nvPr/>
        </p:nvSpPr>
        <p:spPr>
          <a:xfrm>
            <a:off x="1861457" y="2928257"/>
            <a:ext cx="2791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Antonio Campi</a:t>
            </a:r>
          </a:p>
          <a:p>
            <a:pPr algn="l"/>
            <a:r>
              <a:rPr lang="it-IT" dirty="0"/>
              <a:t>Decollazione del Battista</a:t>
            </a:r>
          </a:p>
          <a:p>
            <a:pPr algn="l"/>
            <a:r>
              <a:rPr lang="it-IT" dirty="0"/>
              <a:t>Milano</a:t>
            </a:r>
          </a:p>
          <a:p>
            <a:pPr algn="l"/>
            <a:r>
              <a:rPr lang="it-IT" dirty="0"/>
              <a:t>Chiesa di S. Paolo Converso,</a:t>
            </a:r>
          </a:p>
          <a:p>
            <a:pPr algn="l"/>
            <a:r>
              <a:rPr lang="it-IT" dirty="0"/>
              <a:t>1571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42FD95-77E2-F8F8-7CEA-FA96458AAC32}"/>
              </a:ext>
            </a:extLst>
          </p:cNvPr>
          <p:cNvSpPr txBox="1"/>
          <p:nvPr/>
        </p:nvSpPr>
        <p:spPr>
          <a:xfrm>
            <a:off x="771525" y="442913"/>
            <a:ext cx="383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b="1" i="1" dirty="0">
                <a:solidFill>
                  <a:srgbClr val="FF0000"/>
                </a:solidFill>
              </a:rPr>
              <a:t>I fratelli CAMPI di CREMONA</a:t>
            </a:r>
          </a:p>
        </p:txBody>
      </p:sp>
    </p:spTree>
    <p:extLst>
      <p:ext uri="{BB962C8B-B14F-4D97-AF65-F5344CB8AC3E}">
        <p14:creationId xmlns:p14="http://schemas.microsoft.com/office/powerpoint/2010/main" val="94238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6677" y="5353877"/>
            <a:ext cx="2103493" cy="1409803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+mn-lt"/>
              </a:rPr>
              <a:t>Antonio Campi</a:t>
            </a:r>
            <a:br>
              <a:rPr lang="it-IT" sz="1800" dirty="0">
                <a:latin typeface="+mn-lt"/>
              </a:rPr>
            </a:br>
            <a:r>
              <a:rPr lang="it-IT" sz="1800" dirty="0">
                <a:latin typeface="+mn-lt"/>
              </a:rPr>
              <a:t>San Sebastiano</a:t>
            </a:r>
            <a:br>
              <a:rPr lang="it-IT" sz="1800" dirty="0">
                <a:latin typeface="+mn-lt"/>
              </a:rPr>
            </a:br>
            <a:r>
              <a:rPr lang="it-IT" sz="1800" dirty="0">
                <a:latin typeface="+mn-lt"/>
              </a:rPr>
              <a:t>Castello Sforzesco,</a:t>
            </a:r>
            <a:br>
              <a:rPr lang="it-IT" sz="1800" dirty="0">
                <a:latin typeface="+mn-lt"/>
              </a:rPr>
            </a:br>
            <a:r>
              <a:rPr lang="it-IT" sz="1800" dirty="0">
                <a:latin typeface="+mn-lt"/>
              </a:rPr>
              <a:t>1575</a:t>
            </a:r>
          </a:p>
        </p:txBody>
      </p:sp>
      <p:pic>
        <p:nvPicPr>
          <p:cNvPr id="18434" name="Picture 2" descr="C:\Users\Utente\Desktop\PER TU 3 quadri in MOSTRA  PETERZANO\Antonio_campi,_martirio_di_san_sebastiano,_1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524" y="94320"/>
            <a:ext cx="4349341" cy="6669360"/>
          </a:xfrm>
          <a:prstGeom prst="rect">
            <a:avLst/>
          </a:prstGeom>
          <a:noFill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A0AFFF6-8483-616D-0287-05F547F1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713" y="192731"/>
            <a:ext cx="3248287" cy="62870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313B1D-E133-26AE-57F6-94BC269C7C23}"/>
              </a:ext>
            </a:extLst>
          </p:cNvPr>
          <p:cNvSpPr txBox="1"/>
          <p:nvPr/>
        </p:nvSpPr>
        <p:spPr>
          <a:xfrm>
            <a:off x="7713865" y="1285461"/>
            <a:ext cx="1229848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Dosso</a:t>
            </a:r>
          </a:p>
          <a:p>
            <a:pPr algn="l"/>
            <a:r>
              <a:rPr lang="it-IT" dirty="0"/>
              <a:t>Dossi</a:t>
            </a:r>
          </a:p>
          <a:p>
            <a:pPr algn="l"/>
            <a:r>
              <a:rPr lang="it-IT" dirty="0"/>
              <a:t>Brera,</a:t>
            </a:r>
          </a:p>
          <a:p>
            <a:pPr algn="l"/>
            <a:r>
              <a:rPr lang="it-IT" dirty="0"/>
              <a:t>1527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(da Cremona)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B3400E-64A3-ABDA-FC5E-D63FB702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713" y="173282"/>
            <a:ext cx="3248287" cy="62870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50E655E-6D8C-3F49-660D-EC048C58B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7" y="318053"/>
            <a:ext cx="3155223" cy="250840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CC3207-77E9-AFE9-FEF3-8F93672B001A}"/>
              </a:ext>
            </a:extLst>
          </p:cNvPr>
          <p:cNvSpPr txBox="1"/>
          <p:nvPr/>
        </p:nvSpPr>
        <p:spPr>
          <a:xfrm>
            <a:off x="1219200" y="2968487"/>
            <a:ext cx="138872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dirty="0" err="1"/>
              <a:t>Peterzano</a:t>
            </a:r>
            <a:endParaRPr lang="it-IT" dirty="0"/>
          </a:p>
          <a:p>
            <a:pPr algn="l"/>
            <a:r>
              <a:rPr lang="it-IT" dirty="0"/>
              <a:t>Medoro</a:t>
            </a:r>
          </a:p>
          <a:p>
            <a:pPr algn="l"/>
            <a:r>
              <a:rPr lang="it-IT" dirty="0"/>
              <a:t>Parigi,1571</a:t>
            </a:r>
          </a:p>
        </p:txBody>
      </p:sp>
    </p:spTree>
    <p:extLst>
      <p:ext uri="{BB962C8B-B14F-4D97-AF65-F5344CB8AC3E}">
        <p14:creationId xmlns:p14="http://schemas.microsoft.com/office/powerpoint/2010/main" val="233861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F31FD1F-F89B-A884-4BFC-06194BFF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5583" cy="54149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767B6-A6B0-2781-9DB5-632BEAE6C52D}"/>
              </a:ext>
            </a:extLst>
          </p:cNvPr>
          <p:cNvSpPr txBox="1"/>
          <p:nvPr/>
        </p:nvSpPr>
        <p:spPr>
          <a:xfrm>
            <a:off x="242888" y="5150642"/>
            <a:ext cx="3071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  <a:p>
            <a:pPr algn="l"/>
            <a:r>
              <a:rPr lang="it-IT" dirty="0">
                <a:solidFill>
                  <a:srgbClr val="FF0000"/>
                </a:solidFill>
              </a:rPr>
              <a:t>Vincenzo Campi</a:t>
            </a:r>
          </a:p>
          <a:p>
            <a:pPr algn="l"/>
            <a:r>
              <a:rPr lang="it-IT" dirty="0"/>
              <a:t>Cristo inchiodato alla croce</a:t>
            </a:r>
          </a:p>
          <a:p>
            <a:pPr algn="l"/>
            <a:r>
              <a:rPr lang="it-IT" dirty="0"/>
              <a:t>Museo del Prado,</a:t>
            </a:r>
          </a:p>
          <a:p>
            <a:pPr algn="l"/>
            <a:r>
              <a:rPr lang="it-IT" dirty="0"/>
              <a:t>1577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B7B2E0-0BE8-D8E9-D4A6-8BF14076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41057"/>
            <a:ext cx="4245366" cy="65869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BA2370-24EA-61E0-73F4-C062D4D08670}"/>
              </a:ext>
            </a:extLst>
          </p:cNvPr>
          <p:cNvSpPr txBox="1"/>
          <p:nvPr/>
        </p:nvSpPr>
        <p:spPr>
          <a:xfrm>
            <a:off x="10086975" y="3971925"/>
            <a:ext cx="166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!575</a:t>
            </a:r>
          </a:p>
          <a:p>
            <a:pPr algn="l"/>
            <a:r>
              <a:rPr lang="it-IT" dirty="0"/>
              <a:t>Certosa di Pavia</a:t>
            </a:r>
          </a:p>
        </p:txBody>
      </p:sp>
    </p:spTree>
    <p:extLst>
      <p:ext uri="{BB962C8B-B14F-4D97-AF65-F5344CB8AC3E}">
        <p14:creationId xmlns:p14="http://schemas.microsoft.com/office/powerpoint/2010/main" val="279389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9AD427-A2C9-7A74-289C-9DD81B41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72" y="0"/>
            <a:ext cx="502765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711C05-E9E0-1172-8683-F9427FFBA5F1}"/>
              </a:ext>
            </a:extLst>
          </p:cNvPr>
          <p:cNvSpPr txBox="1"/>
          <p:nvPr/>
        </p:nvSpPr>
        <p:spPr>
          <a:xfrm>
            <a:off x="1197429" y="3929743"/>
            <a:ext cx="1605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Antonio Campi</a:t>
            </a:r>
          </a:p>
          <a:p>
            <a:pPr algn="l"/>
            <a:r>
              <a:rPr lang="it-IT" dirty="0"/>
              <a:t>Cristo nell’orto</a:t>
            </a:r>
          </a:p>
          <a:p>
            <a:pPr algn="l"/>
            <a:r>
              <a:rPr lang="it-IT" dirty="0"/>
              <a:t>Inverigo,</a:t>
            </a:r>
          </a:p>
          <a:p>
            <a:pPr algn="l"/>
            <a:r>
              <a:rPr lang="it-IT" dirty="0"/>
              <a:t>1581</a:t>
            </a:r>
          </a:p>
        </p:txBody>
      </p:sp>
    </p:spTree>
    <p:extLst>
      <p:ext uri="{BB962C8B-B14F-4D97-AF65-F5344CB8AC3E}">
        <p14:creationId xmlns:p14="http://schemas.microsoft.com/office/powerpoint/2010/main" val="448423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720</Words>
  <Application>Microsoft Office PowerPoint</Application>
  <PresentationFormat>Widescreen</PresentationFormat>
  <Paragraphs>166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Antonio Campi San Sebastiano Castello Sforzesco, 1575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Autoritratto 1589  (ritrovato nel 1999)</vt:lpstr>
      <vt:lpstr>Presentazione standard di PowerPoint</vt:lpstr>
      <vt:lpstr>Presentazione standard di PowerPoint</vt:lpstr>
      <vt:lpstr>Presentazione standard di PowerPoint</vt:lpstr>
      <vt:lpstr>Peterzano Milano – San Fedele 1583</vt:lpstr>
      <vt:lpstr>Presentazione standard di PowerPoint</vt:lpstr>
      <vt:lpstr>Caravaggio 1602</vt:lpstr>
      <vt:lpstr>Peterzano 1585 Roma Santa Prassede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Terzi Angiola</cp:lastModifiedBy>
  <cp:revision>49</cp:revision>
  <dcterms:created xsi:type="dcterms:W3CDTF">2024-09-13T14:20:45Z</dcterms:created>
  <dcterms:modified xsi:type="dcterms:W3CDTF">2024-09-25T09:58:31Z</dcterms:modified>
</cp:coreProperties>
</file>