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357" r:id="rId2"/>
    <p:sldId id="358" r:id="rId3"/>
    <p:sldId id="259" r:id="rId4"/>
    <p:sldId id="260" r:id="rId5"/>
    <p:sldId id="261" r:id="rId6"/>
    <p:sldId id="262" r:id="rId7"/>
    <p:sldId id="263" r:id="rId8"/>
    <p:sldId id="537" r:id="rId9"/>
    <p:sldId id="414" r:id="rId10"/>
    <p:sldId id="413" r:id="rId11"/>
    <p:sldId id="412" r:id="rId12"/>
    <p:sldId id="264" r:id="rId13"/>
    <p:sldId id="355" r:id="rId14"/>
    <p:sldId id="369" r:id="rId15"/>
    <p:sldId id="359" r:id="rId16"/>
    <p:sldId id="410" r:id="rId17"/>
    <p:sldId id="266" r:id="rId18"/>
    <p:sldId id="354" r:id="rId19"/>
    <p:sldId id="353" r:id="rId20"/>
    <p:sldId id="267" r:id="rId21"/>
    <p:sldId id="269" r:id="rId22"/>
    <p:sldId id="416" r:id="rId23"/>
    <p:sldId id="271" r:id="rId24"/>
    <p:sldId id="415" r:id="rId25"/>
    <p:sldId id="352" r:id="rId26"/>
    <p:sldId id="273" r:id="rId27"/>
    <p:sldId id="370" r:id="rId28"/>
    <p:sldId id="360" r:id="rId29"/>
    <p:sldId id="275" r:id="rId30"/>
    <p:sldId id="380" r:id="rId31"/>
    <p:sldId id="442" r:id="rId32"/>
    <p:sldId id="276" r:id="rId33"/>
    <p:sldId id="277" r:id="rId34"/>
    <p:sldId id="456" r:id="rId35"/>
    <p:sldId id="278" r:id="rId36"/>
    <p:sldId id="444" r:id="rId37"/>
    <p:sldId id="445" r:id="rId38"/>
    <p:sldId id="279" r:id="rId39"/>
    <p:sldId id="446" r:id="rId40"/>
    <p:sldId id="532" r:id="rId41"/>
    <p:sldId id="280" r:id="rId42"/>
    <p:sldId id="533" r:id="rId43"/>
    <p:sldId id="443" r:id="rId44"/>
    <p:sldId id="447" r:id="rId45"/>
    <p:sldId id="386" r:id="rId46"/>
    <p:sldId id="387" r:id="rId47"/>
    <p:sldId id="281" r:id="rId48"/>
    <p:sldId id="384" r:id="rId49"/>
    <p:sldId id="398" r:id="rId50"/>
  </p:sldIdLst>
  <p:sldSz cx="9144000" cy="6858000" type="screen4x3"/>
  <p:notesSz cx="6858000" cy="9144000"/>
  <p:custDataLst>
    <p:tags r:id="rId52"/>
  </p:custData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298" userDrawn="1">
          <p15:clr>
            <a:srgbClr val="A4A3A4"/>
          </p15:clr>
        </p15:guide>
        <p15:guide id="4" pos="3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3" autoAdjust="0"/>
    <p:restoredTop sz="94662" autoAdjust="0"/>
  </p:normalViewPr>
  <p:slideViewPr>
    <p:cSldViewPr>
      <p:cViewPr varScale="1">
        <p:scale>
          <a:sx n="82" d="100"/>
          <a:sy n="82" d="100"/>
        </p:scale>
        <p:origin x="1454" y="58"/>
      </p:cViewPr>
      <p:guideLst>
        <p:guide orient="horz" pos="2160"/>
        <p:guide pos="2880"/>
        <p:guide orient="horz" pos="1298"/>
        <p:guide pos="38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86201F-75B2-4637-8B14-5D7141F92A45}" type="datetimeFigureOut">
              <a:rPr lang="it-IT" smtClean="0"/>
              <a:t>12/02/2025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972CF1-BC66-4705-AC99-FC1089EB6BCF}" type="slidenum">
              <a:rPr lang="it-IT" smtClean="0"/>
              <a:t>‹N›</a:t>
            </a:fld>
            <a:endParaRPr lang="it-IT"/>
          </a:p>
        </p:txBody>
      </p:sp>
    </p:spTree>
    <p:extLst>
      <p:ext uri="{BB962C8B-B14F-4D97-AF65-F5344CB8AC3E}">
        <p14:creationId xmlns:p14="http://schemas.microsoft.com/office/powerpoint/2010/main" val="3112671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a:t>Fare clic per modificare lo stile del titolo</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7" name="Date Placeholder 6"/>
          <p:cNvSpPr>
            <a:spLocks noGrp="1"/>
          </p:cNvSpPr>
          <p:nvPr>
            <p:ph type="dt" sz="half" idx="10"/>
          </p:nvPr>
        </p:nvSpPr>
        <p:spPr/>
        <p:txBody>
          <a:bodyPr/>
          <a:lstStyle/>
          <a:p>
            <a:fld id="{768B92DB-EA61-423F-B603-22FE513C1134}" type="datetimeFigureOut">
              <a:rPr lang="it-IT" smtClean="0"/>
              <a:t>12/02/2025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2563764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68B92DB-EA61-423F-B603-22FE513C1134}" type="datetimeFigureOut">
              <a:rPr lang="it-IT" smtClean="0"/>
              <a:t>12/02/2025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2931218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it-IT"/>
              <a:t>Fare clic per modificare lo stile del titolo</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68B92DB-EA61-423F-B603-22FE513C1134}" type="datetimeFigureOut">
              <a:rPr lang="it-IT" smtClean="0"/>
              <a:t>12/02/2025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3935616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it-IT"/>
              <a:t>Fare clic per modificare lo stile del titolo</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68B92DB-EA61-423F-B603-22FE513C1134}" type="datetimeFigureOut">
              <a:rPr lang="it-IT" smtClean="0"/>
              <a:t>12/02/2025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AA2A8B-7663-42D8-A940-D5E371843C69}" type="slidenum">
              <a:rPr lang="it-IT" smtClean="0"/>
              <a:t>‹N›</a:t>
            </a:fld>
            <a:endParaRPr lang="it-IT"/>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7288431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it-IT"/>
              <a:t>Fare clic per modificare lo stile del titolo</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68B92DB-EA61-423F-B603-22FE513C1134}" type="datetimeFigureOut">
              <a:rPr lang="it-IT" smtClean="0"/>
              <a:t>12/02/2025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2850575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stili del testo dello schema</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stili del testo dello schema</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768B92DB-EA61-423F-B603-22FE513C1134}" type="datetimeFigureOut">
              <a:rPr lang="it-IT" smtClean="0"/>
              <a:t>12/02/2025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4082035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it-IT"/>
              <a:t>Fare clic per modificare lo stile del titolo</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it-IT"/>
              <a:t>Fare clic per modificare stili del testo dello schema</a:t>
            </a:r>
          </a:p>
        </p:txBody>
      </p:sp>
      <p:sp>
        <p:nvSpPr>
          <p:cNvPr id="3" name="Date Placeholder 2"/>
          <p:cNvSpPr>
            <a:spLocks noGrp="1"/>
          </p:cNvSpPr>
          <p:nvPr>
            <p:ph type="dt" sz="half" idx="10"/>
          </p:nvPr>
        </p:nvSpPr>
        <p:spPr/>
        <p:txBody>
          <a:bodyPr/>
          <a:lstStyle/>
          <a:p>
            <a:fld id="{768B92DB-EA61-423F-B603-22FE513C1134}" type="datetimeFigureOut">
              <a:rPr lang="it-IT" smtClean="0"/>
              <a:t>12/02/2025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3752228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68B92DB-EA61-423F-B603-22FE513C1134}" type="datetimeFigureOut">
              <a:rPr lang="it-IT" smtClean="0"/>
              <a:t>12/02/2025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3171349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68B92DB-EA61-423F-B603-22FE513C1134}" type="datetimeFigureOut">
              <a:rPr lang="it-IT" smtClean="0"/>
              <a:t>12/02/2025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1860145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768B92DB-EA61-423F-B603-22FE513C1134}" type="datetimeFigureOut">
              <a:rPr lang="it-IT" smtClean="0"/>
              <a:t>12/02/2025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999911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it-IT"/>
              <a:t>Fare clic per modificare lo stile del titolo</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68B92DB-EA61-423F-B603-22FE513C1134}" type="datetimeFigureOut">
              <a:rPr lang="it-IT" smtClean="0"/>
              <a:t>12/02/2025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311229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768B92DB-EA61-423F-B603-22FE513C1134}" type="datetimeFigureOut">
              <a:rPr lang="it-IT" smtClean="0"/>
              <a:t>12/02/2025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2531502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it-IT"/>
              <a:t>Fare clic per modificare lo stile del titolo</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it-IT"/>
              <a:t>Fare clic per modificare stili del testo dello schema</a:t>
            </a:r>
          </a:p>
        </p:txBody>
      </p:sp>
      <p:sp>
        <p:nvSpPr>
          <p:cNvPr id="4" name="Content Placeholder 3"/>
          <p:cNvSpPr>
            <a:spLocks noGrp="1"/>
          </p:cNvSpPr>
          <p:nvPr>
            <p:ph sz="half" idx="2"/>
          </p:nvPr>
        </p:nvSpPr>
        <p:spPr>
          <a:xfrm>
            <a:off x="840000" y="2505075"/>
            <a:ext cx="3768912"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it-IT"/>
              <a:t>Fare clic per modificare stili del testo dello schema</a:t>
            </a:r>
          </a:p>
        </p:txBody>
      </p:sp>
      <p:sp>
        <p:nvSpPr>
          <p:cNvPr id="6" name="Content Placeholder 5"/>
          <p:cNvSpPr>
            <a:spLocks noGrp="1"/>
          </p:cNvSpPr>
          <p:nvPr>
            <p:ph sz="quarter" idx="4"/>
          </p:nvPr>
        </p:nvSpPr>
        <p:spPr>
          <a:xfrm>
            <a:off x="4739880" y="2505075"/>
            <a:ext cx="3776661" cy="36845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768B92DB-EA61-423F-B603-22FE513C1134}" type="datetimeFigureOut">
              <a:rPr lang="it-IT" smtClean="0"/>
              <a:t>12/02/2025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2635576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768B92DB-EA61-423F-B603-22FE513C1134}" type="datetimeFigureOut">
              <a:rPr lang="it-IT" smtClean="0"/>
              <a:t>12/02/2025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3306339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8B92DB-EA61-423F-B603-22FE513C1134}" type="datetimeFigureOut">
              <a:rPr lang="it-IT" smtClean="0"/>
              <a:t>12/02/2025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2902112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68B92DB-EA61-423F-B603-22FE513C1134}" type="datetimeFigureOut">
              <a:rPr lang="it-IT" smtClean="0"/>
              <a:t>12/02/2025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1716088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it-IT"/>
              <a:t>Fare clic per modificare lo stile del titolo</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it-IT"/>
              <a:t>Fare clic sull'icona per inserire un'immagine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768B92DB-EA61-423F-B603-22FE513C1134}" type="datetimeFigureOut">
              <a:rPr lang="it-IT" smtClean="0"/>
              <a:t>12/02/2025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EAA2A8B-7663-42D8-A940-D5E371843C69}" type="slidenum">
              <a:rPr lang="it-IT" smtClean="0"/>
              <a:t>‹N›</a:t>
            </a:fld>
            <a:endParaRPr lang="it-IT"/>
          </a:p>
        </p:txBody>
      </p:sp>
    </p:spTree>
    <p:extLst>
      <p:ext uri="{BB962C8B-B14F-4D97-AF65-F5344CB8AC3E}">
        <p14:creationId xmlns:p14="http://schemas.microsoft.com/office/powerpoint/2010/main" val="35778039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a:lum/>
          </a:blip>
          <a:srcRect/>
          <a:stretch>
            <a:fillRect l="-17000" r="-17000"/>
          </a:stretch>
        </a:blipFill>
        <a:effectLst/>
      </p:bgPr>
    </p:bg>
    <p:spTree>
      <p:nvGrpSpPr>
        <p:cNvPr id="1" name=""/>
        <p:cNvGrpSpPr/>
        <p:nvPr/>
      </p:nvGrpSpPr>
      <p:grpSpPr>
        <a:xfrm>
          <a:off x="0" y="0"/>
          <a:ext cx="0" cy="0"/>
          <a:chOff x="0" y="0"/>
          <a:chExt cx="0" cy="0"/>
        </a:xfrm>
      </p:grpSpPr>
      <p:graphicFrame>
        <p:nvGraphicFramePr>
          <p:cNvPr id="8" name="Oggetto 7" hidden="1"/>
          <p:cNvGraphicFramePr>
            <a:graphicFrameLocks noChangeAspect="1"/>
          </p:cNvGraphicFramePr>
          <p:nvPr>
            <p:custDataLst>
              <p:tags r:id="rId19"/>
            </p:custDataLst>
            <p:extLst>
              <p:ext uri="{D42A27DB-BD31-4B8C-83A1-F6EECF244321}">
                <p14:modId xmlns:p14="http://schemas.microsoft.com/office/powerpoint/2010/main" val="2432689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21" imgW="366" imgH="343" progId="TCLayout.ActiveDocument.1">
                  <p:embed/>
                </p:oleObj>
              </mc:Choice>
              <mc:Fallback>
                <p:oleObj name="Diapositiva think-cell" r:id="rId21" imgW="366" imgH="343" progId="TCLayout.ActiveDocument.1">
                  <p:embed/>
                  <p:pic>
                    <p:nvPicPr>
                      <p:cNvPr id="0" name=""/>
                      <p:cNvPicPr/>
                      <p:nvPr/>
                    </p:nvPicPr>
                    <p:blipFill>
                      <a:blip r:embed="rId22"/>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68B92DB-EA61-423F-B603-22FE513C1134}" type="datetimeFigureOut">
              <a:rPr lang="it-IT" smtClean="0"/>
              <a:t>12/02/2025</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2EAA2A8B-7663-42D8-A940-D5E371843C69}" type="slidenum">
              <a:rPr lang="it-IT" smtClean="0"/>
              <a:t>‹N›</a:t>
            </a:fld>
            <a:endParaRPr lang="it-IT"/>
          </a:p>
        </p:txBody>
      </p:sp>
    </p:spTree>
    <p:extLst>
      <p:ext uri="{BB962C8B-B14F-4D97-AF65-F5344CB8AC3E}">
        <p14:creationId xmlns:p14="http://schemas.microsoft.com/office/powerpoint/2010/main" val="409096253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tags" Target="../tags/tag12.xml"/><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tags" Target="../tags/tag13.x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tags" Target="../tags/tag23.xml"/><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e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2.emf"/></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2.emf"/></Relationships>
</file>

<file path=ppt/slides/_rels/slide3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2.emf"/></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2.emf"/></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2.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1"/>
            </p:custDataLst>
            <p:extLst>
              <p:ext uri="{D42A27DB-BD31-4B8C-83A1-F6EECF244321}">
                <p14:modId xmlns:p14="http://schemas.microsoft.com/office/powerpoint/2010/main" val="231570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ctrTitle"/>
          </p:nvPr>
        </p:nvSpPr>
        <p:spPr>
          <a:xfrm>
            <a:off x="350912" y="2060848"/>
            <a:ext cx="8442176" cy="1194650"/>
          </a:xfrm>
        </p:spPr>
        <p:txBody>
          <a:bodyPr vert="horz">
            <a:normAutofit/>
          </a:bodyPr>
          <a:lstStyle/>
          <a:p>
            <a:r>
              <a:rPr lang="it-IT" sz="6600" dirty="0">
                <a:solidFill>
                  <a:schemeClr val="accent6"/>
                </a:solidFill>
              </a:rPr>
              <a:t>Mito, Religione, filosofia</a:t>
            </a:r>
          </a:p>
        </p:txBody>
      </p:sp>
      <p:sp>
        <p:nvSpPr>
          <p:cNvPr id="3" name="Sottotitolo 2"/>
          <p:cNvSpPr>
            <a:spLocks noGrp="1"/>
          </p:cNvSpPr>
          <p:nvPr>
            <p:ph type="subTitle" idx="1"/>
          </p:nvPr>
        </p:nvSpPr>
        <p:spPr>
          <a:xfrm>
            <a:off x="1103345" y="3645024"/>
            <a:ext cx="6937310" cy="618523"/>
          </a:xfrm>
        </p:spPr>
        <p:txBody>
          <a:bodyPr>
            <a:normAutofit/>
          </a:bodyPr>
          <a:lstStyle/>
          <a:p>
            <a:pPr algn="ctr"/>
            <a:r>
              <a:rPr lang="it-IT" sz="2800" b="1" dirty="0">
                <a:solidFill>
                  <a:schemeClr val="accent1">
                    <a:lumMod val="60000"/>
                    <a:lumOff val="40000"/>
                  </a:schemeClr>
                </a:solidFill>
              </a:rPr>
              <a:t>Corso n.155</a:t>
            </a:r>
          </a:p>
        </p:txBody>
      </p:sp>
      <p:sp>
        <p:nvSpPr>
          <p:cNvPr id="5" name="Titolo 1"/>
          <p:cNvSpPr txBox="1">
            <a:spLocks/>
          </p:cNvSpPr>
          <p:nvPr/>
        </p:nvSpPr>
        <p:spPr>
          <a:xfrm>
            <a:off x="566936" y="5085184"/>
            <a:ext cx="8010128" cy="936104"/>
          </a:xfrm>
          <a:prstGeom prst="rect">
            <a:avLst/>
          </a:prstGeom>
        </p:spPr>
        <p:txBody>
          <a:bodyPr vert="horz" wrap="none" lIns="91440" tIns="45720" rIns="91440" bIns="45720" rtlCol="0" anchor="t">
            <a:normAutofit/>
          </a:bodyPr>
          <a:lstStyle>
            <a:lvl1pPr algn="r" defTabSz="685800" rtl="0" eaLnBrk="1" latinLnBrk="0" hangingPunct="1">
              <a:lnSpc>
                <a:spcPct val="90000"/>
              </a:lnSpc>
              <a:spcBef>
                <a:spcPct val="0"/>
              </a:spcBef>
              <a:buNone/>
              <a:defRPr sz="7200" b="0" kern="120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it-IT" sz="4400" i="1" dirty="0">
                <a:solidFill>
                  <a:schemeClr val="accent1">
                    <a:lumMod val="60000"/>
                    <a:lumOff val="40000"/>
                  </a:schemeClr>
                </a:solidFill>
              </a:rPr>
              <a:t>Mariella Valenti</a:t>
            </a:r>
          </a:p>
        </p:txBody>
      </p:sp>
    </p:spTree>
    <p:extLst>
      <p:ext uri="{BB962C8B-B14F-4D97-AF65-F5344CB8AC3E}">
        <p14:creationId xmlns:p14="http://schemas.microsoft.com/office/powerpoint/2010/main" val="3314734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7904" y="332656"/>
            <a:ext cx="5373343" cy="6264696"/>
          </a:xfrm>
          <a:prstGeom prst="rect">
            <a:avLst/>
          </a:prstGeom>
        </p:spPr>
      </p:pic>
      <p:sp>
        <p:nvSpPr>
          <p:cNvPr id="6" name="CasellaDiTesto 5"/>
          <p:cNvSpPr txBox="1"/>
          <p:nvPr/>
        </p:nvSpPr>
        <p:spPr>
          <a:xfrm>
            <a:off x="261053" y="2348880"/>
            <a:ext cx="3336747" cy="646331"/>
          </a:xfrm>
          <a:prstGeom prst="rect">
            <a:avLst/>
          </a:prstGeom>
          <a:noFill/>
        </p:spPr>
        <p:txBody>
          <a:bodyPr wrap="none" rtlCol="0">
            <a:spAutoFit/>
          </a:bodyPr>
          <a:lstStyle/>
          <a:p>
            <a:r>
              <a:rPr lang="it-IT" sz="3600" dirty="0">
                <a:solidFill>
                  <a:srgbClr val="FFC000"/>
                </a:solidFill>
              </a:rPr>
              <a:t>Il mito di Atlante</a:t>
            </a:r>
          </a:p>
        </p:txBody>
      </p:sp>
    </p:spTree>
    <p:extLst>
      <p:ext uri="{BB962C8B-B14F-4D97-AF65-F5344CB8AC3E}">
        <p14:creationId xmlns:p14="http://schemas.microsoft.com/office/powerpoint/2010/main" val="1542877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420888"/>
            <a:ext cx="5715000" cy="3566160"/>
          </a:xfrm>
          <a:prstGeom prst="rect">
            <a:avLst/>
          </a:prstGeom>
        </p:spPr>
      </p:pic>
      <p:sp>
        <p:nvSpPr>
          <p:cNvPr id="5" name="CasellaDiTesto 4"/>
          <p:cNvSpPr txBox="1"/>
          <p:nvPr/>
        </p:nvSpPr>
        <p:spPr>
          <a:xfrm>
            <a:off x="899592" y="908720"/>
            <a:ext cx="6537367" cy="646331"/>
          </a:xfrm>
          <a:prstGeom prst="rect">
            <a:avLst/>
          </a:prstGeom>
          <a:noFill/>
        </p:spPr>
        <p:txBody>
          <a:bodyPr wrap="none" rtlCol="0">
            <a:spAutoFit/>
          </a:bodyPr>
          <a:lstStyle/>
          <a:p>
            <a:r>
              <a:rPr lang="it-IT" sz="3600" dirty="0">
                <a:solidFill>
                  <a:srgbClr val="FFC000"/>
                </a:solidFill>
              </a:rPr>
              <a:t>Insegnamenti ad un imprenditore</a:t>
            </a:r>
          </a:p>
        </p:txBody>
      </p:sp>
    </p:spTree>
    <p:extLst>
      <p:ext uri="{BB962C8B-B14F-4D97-AF65-F5344CB8AC3E}">
        <p14:creationId xmlns:p14="http://schemas.microsoft.com/office/powerpoint/2010/main" val="3657950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12225886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p:txBody>
          <a:bodyPr vert="horz">
            <a:normAutofit/>
          </a:bodyPr>
          <a:lstStyle/>
          <a:p>
            <a:pPr algn="ctr"/>
            <a:r>
              <a:rPr lang="it-IT" sz="4000" dirty="0">
                <a:solidFill>
                  <a:schemeClr val="accent6"/>
                </a:solidFill>
              </a:rPr>
              <a:t>Il mito come testo scritto</a:t>
            </a:r>
            <a:endParaRPr lang="it-IT" sz="4000" dirty="0"/>
          </a:p>
        </p:txBody>
      </p:sp>
      <p:sp>
        <p:nvSpPr>
          <p:cNvPr id="3" name="Segnaposto contenuto 2"/>
          <p:cNvSpPr>
            <a:spLocks noGrp="1"/>
          </p:cNvSpPr>
          <p:nvPr>
            <p:ph idx="1"/>
          </p:nvPr>
        </p:nvSpPr>
        <p:spPr>
          <a:xfrm>
            <a:off x="827584" y="1412776"/>
            <a:ext cx="7531334" cy="1014249"/>
          </a:xfrm>
        </p:spPr>
        <p:txBody>
          <a:bodyPr>
            <a:normAutofit/>
          </a:bodyPr>
          <a:lstStyle/>
          <a:p>
            <a:r>
              <a:rPr lang="it-IT" sz="2800" dirty="0"/>
              <a:t>Conosciamo questi miti con la comparsa della scrittura,  attraverso  poemi, parabole, racconti.</a:t>
            </a:r>
          </a:p>
          <a:p>
            <a:endParaRPr lang="it-IT" sz="2800" dirty="0"/>
          </a:p>
          <a:p>
            <a:endParaRPr lang="it-IT" sz="2800" dirty="0"/>
          </a:p>
          <a:p>
            <a:endParaRPr lang="it-IT" sz="2800" dirty="0"/>
          </a:p>
        </p:txBody>
      </p:sp>
      <p:pic>
        <p:nvPicPr>
          <p:cNvPr id="4" name="Immagin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193" y="3113584"/>
            <a:ext cx="2808312" cy="3744416"/>
          </a:xfrm>
          <a:prstGeom prst="rect">
            <a:avLst/>
          </a:prstGeom>
        </p:spPr>
      </p:pic>
      <p:sp>
        <p:nvSpPr>
          <p:cNvPr id="6" name="CasellaDiTesto 5"/>
          <p:cNvSpPr txBox="1"/>
          <p:nvPr/>
        </p:nvSpPr>
        <p:spPr>
          <a:xfrm>
            <a:off x="1187624" y="2594445"/>
            <a:ext cx="2501390" cy="523220"/>
          </a:xfrm>
          <a:prstGeom prst="rect">
            <a:avLst/>
          </a:prstGeom>
          <a:noFill/>
        </p:spPr>
        <p:txBody>
          <a:bodyPr wrap="none" rtlCol="0">
            <a:spAutoFit/>
          </a:bodyPr>
          <a:lstStyle/>
          <a:p>
            <a:r>
              <a:rPr lang="it-IT" sz="2800" dirty="0">
                <a:solidFill>
                  <a:srgbClr val="FFC000"/>
                </a:solidFill>
              </a:rPr>
              <a:t>Busto di Omero</a:t>
            </a:r>
          </a:p>
        </p:txBody>
      </p:sp>
      <p:pic>
        <p:nvPicPr>
          <p:cNvPr id="9" name="Immagin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88141" y="2420888"/>
            <a:ext cx="3123024" cy="3900593"/>
          </a:xfrm>
          <a:prstGeom prst="rect">
            <a:avLst/>
          </a:prstGeom>
        </p:spPr>
      </p:pic>
      <p:sp>
        <p:nvSpPr>
          <p:cNvPr id="7" name="CasellaDiTesto 6"/>
          <p:cNvSpPr txBox="1"/>
          <p:nvPr/>
        </p:nvSpPr>
        <p:spPr>
          <a:xfrm>
            <a:off x="3275856" y="4438691"/>
            <a:ext cx="3007524" cy="523220"/>
          </a:xfrm>
          <a:prstGeom prst="rect">
            <a:avLst/>
          </a:prstGeom>
          <a:noFill/>
        </p:spPr>
        <p:txBody>
          <a:bodyPr wrap="square" rtlCol="0">
            <a:spAutoFit/>
          </a:bodyPr>
          <a:lstStyle/>
          <a:p>
            <a:r>
              <a:rPr lang="it-IT" sz="2800" dirty="0">
                <a:solidFill>
                  <a:srgbClr val="FFC000"/>
                </a:solidFill>
              </a:rPr>
              <a:t>Busto di Esiodo</a:t>
            </a:r>
          </a:p>
        </p:txBody>
      </p:sp>
    </p:spTree>
    <p:extLst>
      <p:ext uri="{BB962C8B-B14F-4D97-AF65-F5344CB8AC3E}">
        <p14:creationId xmlns:p14="http://schemas.microsoft.com/office/powerpoint/2010/main" val="1321008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ggetto 5" hidden="1"/>
          <p:cNvGraphicFramePr>
            <a:graphicFrameLocks noChangeAspect="1"/>
          </p:cNvGraphicFramePr>
          <p:nvPr>
            <p:custDataLst>
              <p:tags r:id="rId1"/>
            </p:custDataLst>
            <p:extLst>
              <p:ext uri="{D42A27DB-BD31-4B8C-83A1-F6EECF244321}">
                <p14:modId xmlns:p14="http://schemas.microsoft.com/office/powerpoint/2010/main" val="3033120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899592" y="365127"/>
            <a:ext cx="7615758" cy="1119658"/>
          </a:xfrm>
        </p:spPr>
        <p:txBody>
          <a:bodyPr vert="horz">
            <a:normAutofit/>
          </a:bodyPr>
          <a:lstStyle/>
          <a:p>
            <a:pPr algn="ctr"/>
            <a:r>
              <a:rPr lang="it-IT" sz="4000" dirty="0">
                <a:solidFill>
                  <a:schemeClr val="accent6"/>
                </a:solidFill>
              </a:rPr>
              <a:t>Mito e filosofia</a:t>
            </a:r>
            <a:endParaRPr lang="it-IT" sz="4000" dirty="0"/>
          </a:p>
        </p:txBody>
      </p:sp>
      <p:sp>
        <p:nvSpPr>
          <p:cNvPr id="3" name="Segnaposto contenuto 2"/>
          <p:cNvSpPr>
            <a:spLocks noGrp="1"/>
          </p:cNvSpPr>
          <p:nvPr>
            <p:ph idx="1"/>
          </p:nvPr>
        </p:nvSpPr>
        <p:spPr>
          <a:xfrm>
            <a:off x="539552" y="1484784"/>
            <a:ext cx="8086147" cy="4351338"/>
          </a:xfrm>
        </p:spPr>
        <p:txBody>
          <a:bodyPr>
            <a:noAutofit/>
          </a:bodyPr>
          <a:lstStyle/>
          <a:p>
            <a:pPr algn="just"/>
            <a:r>
              <a:rPr lang="it-IT" sz="2800" dirty="0"/>
              <a:t>Nel VI sec. </a:t>
            </a:r>
            <a:r>
              <a:rPr lang="it-IT" sz="2800" dirty="0" err="1"/>
              <a:t>a.c.</a:t>
            </a:r>
            <a:r>
              <a:rPr lang="it-IT" sz="2800" dirty="0"/>
              <a:t> compare un’altra forma di sapere che polemizza duramente con il sapere del mito. Sono i Filosofi (Sapienti) che rompono il monopolio detenuto dal mito</a:t>
            </a:r>
          </a:p>
          <a:p>
            <a:pPr algn="just"/>
            <a:r>
              <a:rPr lang="it-IT" sz="2800" dirty="0"/>
              <a:t>Il nuovo sapere non accetta verità rivelate: vero è ciò che è dimostrabile attraverso l’uso della ragione</a:t>
            </a:r>
          </a:p>
          <a:p>
            <a:pPr algn="just"/>
            <a:r>
              <a:rPr lang="it-IT" sz="2800" dirty="0"/>
              <a:t>Il nuovo sapere  non nega l’esistenza degli dei, i culti , ma li ritiene non più appartenenti alla sfera del sapere</a:t>
            </a:r>
          </a:p>
          <a:p>
            <a:pPr algn="just"/>
            <a:r>
              <a:rPr lang="it-IT" sz="2800" dirty="0"/>
              <a:t>Solo nel IV sec. il mito riduce la sua sfera di influenza nel sapere pur mantenendo un ruolo importante nella letteratura, arte, politica.</a:t>
            </a:r>
          </a:p>
        </p:txBody>
      </p:sp>
      <p:sp>
        <p:nvSpPr>
          <p:cNvPr id="4" name="Rettangolo 3"/>
          <p:cNvSpPr/>
          <p:nvPr/>
        </p:nvSpPr>
        <p:spPr>
          <a:xfrm>
            <a:off x="2627784" y="1628800"/>
            <a:ext cx="4572000" cy="923330"/>
          </a:xfrm>
          <a:prstGeom prst="rect">
            <a:avLst/>
          </a:prstGeom>
        </p:spPr>
        <p:txBody>
          <a:bodyPr>
            <a:spAutoFit/>
          </a:bodyPr>
          <a:lstStyle/>
          <a:p>
            <a:endParaRPr lang="it-IT" dirty="0"/>
          </a:p>
          <a:p>
            <a:endParaRPr lang="it-IT" dirty="0"/>
          </a:p>
          <a:p>
            <a:endParaRPr lang="it-IT" dirty="0"/>
          </a:p>
        </p:txBody>
      </p:sp>
    </p:spTree>
    <p:extLst>
      <p:ext uri="{BB962C8B-B14F-4D97-AF65-F5344CB8AC3E}">
        <p14:creationId xmlns:p14="http://schemas.microsoft.com/office/powerpoint/2010/main" val="2552783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ottotitolo 5"/>
          <p:cNvSpPr>
            <a:spLocks noGrp="1"/>
          </p:cNvSpPr>
          <p:nvPr>
            <p:ph type="subTitle" idx="1"/>
          </p:nvPr>
        </p:nvSpPr>
        <p:spPr>
          <a:xfrm>
            <a:off x="1187624" y="908720"/>
            <a:ext cx="6858000" cy="618523"/>
          </a:xfrm>
        </p:spPr>
        <p:txBody>
          <a:bodyPr>
            <a:normAutofit/>
          </a:bodyPr>
          <a:lstStyle/>
          <a:p>
            <a:pPr algn="ctr"/>
            <a:r>
              <a:rPr lang="it-IT" sz="3600" b="1" dirty="0"/>
              <a:t>Mito, religione , filosofia</a:t>
            </a:r>
          </a:p>
        </p:txBody>
      </p:sp>
      <p:sp>
        <p:nvSpPr>
          <p:cNvPr id="9" name="Sottotitolo 5"/>
          <p:cNvSpPr txBox="1">
            <a:spLocks/>
          </p:cNvSpPr>
          <p:nvPr/>
        </p:nvSpPr>
        <p:spPr>
          <a:xfrm>
            <a:off x="852535" y="2420888"/>
            <a:ext cx="6858000" cy="618523"/>
          </a:xfrm>
          <a:prstGeom prst="rect">
            <a:avLst/>
          </a:prstGeom>
        </p:spPr>
        <p:txBody>
          <a:bodyPr vert="horz" lIns="91440" tIns="45720" rIns="91440" bIns="45720" rtlCol="0" anchor="b">
            <a:no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it-IT" sz="4800" dirty="0">
                <a:solidFill>
                  <a:srgbClr val="FFC000"/>
                </a:solidFill>
              </a:rPr>
              <a:t>Riflessioni sul mito</a:t>
            </a:r>
          </a:p>
        </p:txBody>
      </p:sp>
      <p:sp>
        <p:nvSpPr>
          <p:cNvPr id="5" name="CasellaDiTesto 4"/>
          <p:cNvSpPr txBox="1"/>
          <p:nvPr/>
        </p:nvSpPr>
        <p:spPr>
          <a:xfrm>
            <a:off x="539552" y="5989241"/>
            <a:ext cx="2016224" cy="677108"/>
          </a:xfrm>
          <a:prstGeom prst="rect">
            <a:avLst/>
          </a:prstGeom>
          <a:noFill/>
        </p:spPr>
        <p:txBody>
          <a:bodyPr wrap="square" rtlCol="0">
            <a:spAutoFit/>
          </a:bodyPr>
          <a:lstStyle/>
          <a:p>
            <a:r>
              <a:rPr lang="it-IT" sz="2000" i="1" dirty="0">
                <a:solidFill>
                  <a:schemeClr val="accent1">
                    <a:lumMod val="60000"/>
                    <a:lumOff val="40000"/>
                  </a:schemeClr>
                </a:solidFill>
              </a:rPr>
              <a:t>Mariella Valenti</a:t>
            </a:r>
            <a:endParaRPr lang="it-IT" sz="2000" dirty="0">
              <a:solidFill>
                <a:schemeClr val="accent1">
                  <a:lumMod val="60000"/>
                  <a:lumOff val="40000"/>
                </a:schemeClr>
              </a:solidFill>
            </a:endParaRPr>
          </a:p>
          <a:p>
            <a:endParaRPr lang="it-IT" dirty="0"/>
          </a:p>
        </p:txBody>
      </p:sp>
      <p:sp>
        <p:nvSpPr>
          <p:cNvPr id="10" name="CasellaDiTesto 9"/>
          <p:cNvSpPr txBox="1"/>
          <p:nvPr/>
        </p:nvSpPr>
        <p:spPr>
          <a:xfrm>
            <a:off x="6660232" y="6127740"/>
            <a:ext cx="2125352" cy="400110"/>
          </a:xfrm>
          <a:prstGeom prst="rect">
            <a:avLst/>
          </a:prstGeom>
          <a:noFill/>
        </p:spPr>
        <p:txBody>
          <a:bodyPr wrap="square" rtlCol="0">
            <a:spAutoFit/>
          </a:bodyPr>
          <a:lstStyle/>
          <a:p>
            <a:r>
              <a:rPr lang="it-IT" sz="2000" b="1" i="1" dirty="0">
                <a:solidFill>
                  <a:schemeClr val="accent1">
                    <a:lumMod val="60000"/>
                    <a:lumOff val="40000"/>
                  </a:schemeClr>
                </a:solidFill>
              </a:rPr>
              <a:t>Corso n.155</a:t>
            </a:r>
            <a:endParaRPr lang="it-IT" sz="2000" b="1" dirty="0">
              <a:solidFill>
                <a:schemeClr val="accent1">
                  <a:lumMod val="60000"/>
                  <a:lumOff val="40000"/>
                </a:schemeClr>
              </a:solidFill>
            </a:endParaRPr>
          </a:p>
        </p:txBody>
      </p:sp>
      <p:sp>
        <p:nvSpPr>
          <p:cNvPr id="7" name="CasellaDiTesto 6"/>
          <p:cNvSpPr txBox="1"/>
          <p:nvPr/>
        </p:nvSpPr>
        <p:spPr>
          <a:xfrm>
            <a:off x="1668496" y="3616989"/>
            <a:ext cx="6042039" cy="646331"/>
          </a:xfrm>
          <a:prstGeom prst="rect">
            <a:avLst/>
          </a:prstGeom>
          <a:noFill/>
        </p:spPr>
        <p:txBody>
          <a:bodyPr wrap="none" rtlCol="0">
            <a:spAutoFit/>
          </a:bodyPr>
          <a:lstStyle/>
          <a:p>
            <a:r>
              <a:rPr lang="it-IT" sz="3600" dirty="0">
                <a:solidFill>
                  <a:srgbClr val="FFC000"/>
                </a:solidFill>
              </a:rPr>
              <a:t>Fine della prima conversazione</a:t>
            </a:r>
          </a:p>
        </p:txBody>
      </p:sp>
      <p:sp>
        <p:nvSpPr>
          <p:cNvPr id="8" name="CasellaDiTesto 7"/>
          <p:cNvSpPr txBox="1"/>
          <p:nvPr/>
        </p:nvSpPr>
        <p:spPr>
          <a:xfrm>
            <a:off x="3419872" y="5085184"/>
            <a:ext cx="1552028" cy="707886"/>
          </a:xfrm>
          <a:prstGeom prst="rect">
            <a:avLst/>
          </a:prstGeom>
          <a:noFill/>
        </p:spPr>
        <p:txBody>
          <a:bodyPr wrap="none" rtlCol="0">
            <a:spAutoFit/>
          </a:bodyPr>
          <a:lstStyle/>
          <a:p>
            <a:r>
              <a:rPr lang="it-IT" sz="4000" dirty="0">
                <a:solidFill>
                  <a:srgbClr val="FFC000"/>
                </a:solidFill>
              </a:rPr>
              <a:t>Grazie</a:t>
            </a:r>
          </a:p>
        </p:txBody>
      </p:sp>
    </p:spTree>
    <p:extLst>
      <p:ext uri="{BB962C8B-B14F-4D97-AF65-F5344CB8AC3E}">
        <p14:creationId xmlns:p14="http://schemas.microsoft.com/office/powerpoint/2010/main" val="1785652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1"/>
            </p:custDataLst>
            <p:extLst>
              <p:ext uri="{D42A27DB-BD31-4B8C-83A1-F6EECF244321}">
                <p14:modId xmlns:p14="http://schemas.microsoft.com/office/powerpoint/2010/main" val="30434213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ctrTitle"/>
          </p:nvPr>
        </p:nvSpPr>
        <p:spPr>
          <a:xfrm>
            <a:off x="350912" y="2060575"/>
            <a:ext cx="8442176" cy="1194650"/>
          </a:xfrm>
        </p:spPr>
        <p:txBody>
          <a:bodyPr vert="horz">
            <a:noAutofit/>
          </a:bodyPr>
          <a:lstStyle/>
          <a:p>
            <a:pPr algn="ctr"/>
            <a:r>
              <a:rPr lang="it-IT" sz="4800" dirty="0">
                <a:solidFill>
                  <a:schemeClr val="accent6"/>
                </a:solidFill>
              </a:rPr>
              <a:t>Dal  Mito alla  religione ;</a:t>
            </a:r>
            <a:br>
              <a:rPr lang="it-IT" sz="4800" dirty="0">
                <a:solidFill>
                  <a:schemeClr val="accent6"/>
                </a:solidFill>
              </a:rPr>
            </a:br>
            <a:r>
              <a:rPr lang="it-IT" sz="4800" dirty="0">
                <a:solidFill>
                  <a:schemeClr val="accent6"/>
                </a:solidFill>
              </a:rPr>
              <a:t>un esempio di politeismo</a:t>
            </a:r>
          </a:p>
        </p:txBody>
      </p:sp>
      <p:sp>
        <p:nvSpPr>
          <p:cNvPr id="6" name="Sottotitolo 5"/>
          <p:cNvSpPr>
            <a:spLocks noGrp="1"/>
          </p:cNvSpPr>
          <p:nvPr>
            <p:ph type="subTitle" idx="1"/>
          </p:nvPr>
        </p:nvSpPr>
        <p:spPr>
          <a:xfrm>
            <a:off x="1187624" y="3789040"/>
            <a:ext cx="6858000" cy="618523"/>
          </a:xfrm>
        </p:spPr>
        <p:txBody>
          <a:bodyPr>
            <a:normAutofit/>
          </a:bodyPr>
          <a:lstStyle/>
          <a:p>
            <a:pPr algn="ctr"/>
            <a:r>
              <a:rPr lang="it-IT" sz="2800" i="1" dirty="0">
                <a:solidFill>
                  <a:schemeClr val="tx2"/>
                </a:solidFill>
              </a:rPr>
              <a:t>Seconda conversazione</a:t>
            </a:r>
            <a:endParaRPr lang="it-IT" sz="2800" dirty="0"/>
          </a:p>
        </p:txBody>
      </p:sp>
      <p:sp>
        <p:nvSpPr>
          <p:cNvPr id="5" name="Sottotitolo 5"/>
          <p:cNvSpPr txBox="1">
            <a:spLocks/>
          </p:cNvSpPr>
          <p:nvPr/>
        </p:nvSpPr>
        <p:spPr>
          <a:xfrm>
            <a:off x="1143000" y="1217498"/>
            <a:ext cx="6858000" cy="618523"/>
          </a:xfrm>
          <a:prstGeom prst="rect">
            <a:avLst/>
          </a:prstGeom>
        </p:spPr>
        <p:txBody>
          <a:bodyPr vert="horz" lIns="91440" tIns="45720" rIns="91440" bIns="45720" rtlCol="0" anchor="b">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it-IT" sz="3600" dirty="0">
                <a:solidFill>
                  <a:schemeClr val="accent1">
                    <a:lumMod val="60000"/>
                    <a:lumOff val="40000"/>
                  </a:schemeClr>
                </a:solidFill>
              </a:rPr>
              <a:t>Mito, Religione, Filosofia</a:t>
            </a:r>
          </a:p>
        </p:txBody>
      </p:sp>
      <p:sp>
        <p:nvSpPr>
          <p:cNvPr id="7" name="Sottotitolo 5"/>
          <p:cNvSpPr txBox="1">
            <a:spLocks/>
          </p:cNvSpPr>
          <p:nvPr/>
        </p:nvSpPr>
        <p:spPr>
          <a:xfrm>
            <a:off x="6344411" y="6021288"/>
            <a:ext cx="2473830" cy="474507"/>
          </a:xfrm>
          <a:prstGeom prst="rect">
            <a:avLst/>
          </a:prstGeom>
        </p:spPr>
        <p:txBody>
          <a:bodyPr vert="horz" lIns="91440" tIns="45720" rIns="91440" bIns="45720" rtlCol="0" anchor="b">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it-IT" b="1" i="1" dirty="0">
                <a:solidFill>
                  <a:schemeClr val="accent1">
                    <a:lumMod val="60000"/>
                    <a:lumOff val="40000"/>
                  </a:schemeClr>
                </a:solidFill>
              </a:rPr>
              <a:t>Corso n. 155</a:t>
            </a:r>
            <a:endParaRPr lang="it-IT" b="1" dirty="0">
              <a:solidFill>
                <a:schemeClr val="accent1">
                  <a:lumMod val="60000"/>
                  <a:lumOff val="40000"/>
                </a:schemeClr>
              </a:solidFill>
            </a:endParaRPr>
          </a:p>
        </p:txBody>
      </p:sp>
      <p:sp>
        <p:nvSpPr>
          <p:cNvPr id="8" name="Sottotitolo 5"/>
          <p:cNvSpPr txBox="1">
            <a:spLocks/>
          </p:cNvSpPr>
          <p:nvPr/>
        </p:nvSpPr>
        <p:spPr>
          <a:xfrm>
            <a:off x="395536" y="6033865"/>
            <a:ext cx="2473830" cy="474507"/>
          </a:xfrm>
          <a:prstGeom prst="rect">
            <a:avLst/>
          </a:prstGeom>
        </p:spPr>
        <p:txBody>
          <a:bodyPr vert="horz" lIns="91440" tIns="45720" rIns="91440" bIns="45720" rtlCol="0" anchor="b">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it-IT" i="1" dirty="0">
                <a:solidFill>
                  <a:schemeClr val="accent1">
                    <a:lumMod val="60000"/>
                    <a:lumOff val="40000"/>
                  </a:schemeClr>
                </a:solidFill>
              </a:rPr>
              <a:t>Mariella Valenti</a:t>
            </a:r>
            <a:endParaRPr lang="it-IT" dirty="0">
              <a:solidFill>
                <a:schemeClr val="accent1">
                  <a:lumMod val="60000"/>
                  <a:lumOff val="40000"/>
                </a:schemeClr>
              </a:solidFill>
            </a:endParaRPr>
          </a:p>
        </p:txBody>
      </p:sp>
    </p:spTree>
    <p:extLst>
      <p:ext uri="{BB962C8B-B14F-4D97-AF65-F5344CB8AC3E}">
        <p14:creationId xmlns:p14="http://schemas.microsoft.com/office/powerpoint/2010/main" val="520426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6"/>
                </a:solidFill>
              </a:rPr>
              <a:t>		</a:t>
            </a:r>
            <a:r>
              <a:rPr lang="it-IT" sz="4000" dirty="0">
                <a:solidFill>
                  <a:schemeClr val="accent6"/>
                </a:solidFill>
              </a:rPr>
              <a:t>La religione è un mito</a:t>
            </a:r>
            <a:endParaRPr lang="it-IT" sz="4000" dirty="0"/>
          </a:p>
        </p:txBody>
      </p:sp>
      <p:sp>
        <p:nvSpPr>
          <p:cNvPr id="3" name="Segnaposto contenuto 2"/>
          <p:cNvSpPr>
            <a:spLocks noGrp="1"/>
          </p:cNvSpPr>
          <p:nvPr>
            <p:ph idx="1"/>
          </p:nvPr>
        </p:nvSpPr>
        <p:spPr>
          <a:xfrm>
            <a:off x="899592" y="1628800"/>
            <a:ext cx="7603342" cy="5112568"/>
          </a:xfrm>
        </p:spPr>
        <p:txBody>
          <a:bodyPr>
            <a:noAutofit/>
          </a:bodyPr>
          <a:lstStyle/>
          <a:p>
            <a:pPr algn="just"/>
            <a:r>
              <a:rPr lang="it-IT" sz="3200" dirty="0"/>
              <a:t>David Strauss nel 1835 pubblicò un testo «La vita di Gesù» con cui sosteneva che la religione è un mito: cioè da una parte la religione esprime i bisogni dell’uomo in un determinato periodo : ha dunque un fondamento storico, ma dall’altra introduce elementi miracolistici, errori geografici e temporali.</a:t>
            </a:r>
          </a:p>
          <a:p>
            <a:pPr algn="just"/>
            <a:r>
              <a:rPr lang="it-IT" sz="3200" dirty="0"/>
              <a:t>Il mito è un singolo aspetto dell’ambito religioso che si occupa del culto e della teologia.</a:t>
            </a:r>
          </a:p>
          <a:p>
            <a:pPr marL="0" indent="0" algn="just">
              <a:buNone/>
            </a:pPr>
            <a:endParaRPr lang="it-IT" sz="3200" dirty="0"/>
          </a:p>
          <a:p>
            <a:pPr algn="just"/>
            <a:endParaRPr lang="it-IT" sz="3200" dirty="0"/>
          </a:p>
        </p:txBody>
      </p:sp>
    </p:spTree>
    <p:extLst>
      <p:ext uri="{BB962C8B-B14F-4D97-AF65-F5344CB8AC3E}">
        <p14:creationId xmlns:p14="http://schemas.microsoft.com/office/powerpoint/2010/main" val="983641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12314156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egnaposto contenuto 2"/>
          <p:cNvSpPr>
            <a:spLocks noGrp="1"/>
          </p:cNvSpPr>
          <p:nvPr>
            <p:ph idx="1"/>
          </p:nvPr>
        </p:nvSpPr>
        <p:spPr>
          <a:xfrm>
            <a:off x="755576" y="1772816"/>
            <a:ext cx="7675350" cy="4351338"/>
          </a:xfrm>
        </p:spPr>
        <p:txBody>
          <a:bodyPr>
            <a:noAutofit/>
          </a:bodyPr>
          <a:lstStyle/>
          <a:p>
            <a:pPr marL="0" indent="0" algn="just">
              <a:buNone/>
            </a:pPr>
            <a:r>
              <a:rPr lang="it-IT" sz="3200" dirty="0"/>
              <a:t>Il termine religione ha due derivazione  dal latino:</a:t>
            </a:r>
          </a:p>
          <a:p>
            <a:pPr lvl="1" algn="just"/>
            <a:r>
              <a:rPr lang="it-IT" sz="3200" dirty="0"/>
              <a:t>dal verbo </a:t>
            </a:r>
            <a:r>
              <a:rPr lang="it-IT" sz="3200" dirty="0" err="1">
                <a:solidFill>
                  <a:srgbClr val="FFC000"/>
                </a:solidFill>
              </a:rPr>
              <a:t>relegere</a:t>
            </a:r>
            <a:r>
              <a:rPr lang="it-IT" sz="3200" dirty="0"/>
              <a:t>: considerare attentamente le cose che riguardano il culto degli dei   (Cicerone)</a:t>
            </a:r>
          </a:p>
          <a:p>
            <a:pPr lvl="1" algn="just"/>
            <a:r>
              <a:rPr lang="it-IT" sz="3200" dirty="0"/>
              <a:t>dal verbo   </a:t>
            </a:r>
            <a:r>
              <a:rPr lang="it-IT" sz="3200" dirty="0" err="1">
                <a:solidFill>
                  <a:srgbClr val="FFC000"/>
                </a:solidFill>
              </a:rPr>
              <a:t>religere</a:t>
            </a:r>
            <a:r>
              <a:rPr lang="it-IT" sz="3200" dirty="0">
                <a:solidFill>
                  <a:schemeClr val="accent6">
                    <a:lumMod val="40000"/>
                    <a:lumOff val="60000"/>
                  </a:schemeClr>
                </a:solidFill>
              </a:rPr>
              <a:t> </a:t>
            </a:r>
            <a:r>
              <a:rPr lang="it-IT" sz="3200" dirty="0"/>
              <a:t>: il vincolo che lega l’uomo a Dio    (Lattanzio)</a:t>
            </a:r>
          </a:p>
          <a:p>
            <a:pPr marL="0" indent="0" algn="just">
              <a:buNone/>
            </a:pPr>
            <a:r>
              <a:rPr lang="it-IT" sz="3200" dirty="0"/>
              <a:t>  Non c’è accordo fra gli studiosi sulla origine              	della  definizione</a:t>
            </a:r>
          </a:p>
        </p:txBody>
      </p:sp>
      <p:sp>
        <p:nvSpPr>
          <p:cNvPr id="6" name="Titolo 5"/>
          <p:cNvSpPr>
            <a:spLocks noGrp="1"/>
          </p:cNvSpPr>
          <p:nvPr>
            <p:ph type="title"/>
          </p:nvPr>
        </p:nvSpPr>
        <p:spPr/>
        <p:txBody>
          <a:bodyPr vert="horz">
            <a:normAutofit/>
          </a:bodyPr>
          <a:lstStyle/>
          <a:p>
            <a:pPr algn="ctr"/>
            <a:r>
              <a:rPr lang="it-IT" sz="4000" dirty="0">
                <a:solidFill>
                  <a:schemeClr val="accent6"/>
                </a:solidFill>
              </a:rPr>
              <a:t>Il termine «religione»</a:t>
            </a:r>
            <a:endParaRPr lang="it-IT" sz="4000" dirty="0"/>
          </a:p>
        </p:txBody>
      </p:sp>
    </p:spTree>
    <p:extLst>
      <p:ext uri="{BB962C8B-B14F-4D97-AF65-F5344CB8AC3E}">
        <p14:creationId xmlns:p14="http://schemas.microsoft.com/office/powerpoint/2010/main" val="142683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19345060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1043608" y="365127"/>
            <a:ext cx="7471742" cy="1191666"/>
          </a:xfrm>
        </p:spPr>
        <p:txBody>
          <a:bodyPr vert="horz">
            <a:normAutofit/>
          </a:bodyPr>
          <a:lstStyle/>
          <a:p>
            <a:pPr algn="ctr"/>
            <a:r>
              <a:rPr lang="it-IT" sz="4000" dirty="0">
                <a:solidFill>
                  <a:schemeClr val="accent6"/>
                </a:solidFill>
              </a:rPr>
              <a:t>Forme storiche di «religione»</a:t>
            </a:r>
            <a:endParaRPr lang="it-IT" sz="4000" dirty="0"/>
          </a:p>
        </p:txBody>
      </p:sp>
      <p:sp>
        <p:nvSpPr>
          <p:cNvPr id="3" name="Segnaposto contenuto 2"/>
          <p:cNvSpPr>
            <a:spLocks noGrp="1"/>
          </p:cNvSpPr>
          <p:nvPr>
            <p:ph idx="1"/>
          </p:nvPr>
        </p:nvSpPr>
        <p:spPr>
          <a:xfrm>
            <a:off x="827584" y="1916832"/>
            <a:ext cx="7675350" cy="4351338"/>
          </a:xfrm>
        </p:spPr>
        <p:txBody>
          <a:bodyPr>
            <a:normAutofit/>
          </a:bodyPr>
          <a:lstStyle/>
          <a:p>
            <a:pPr algn="just"/>
            <a:r>
              <a:rPr lang="it-IT" sz="3200" dirty="0"/>
              <a:t>Religione naturale: legata alla ragione umana</a:t>
            </a:r>
          </a:p>
          <a:p>
            <a:pPr algn="just"/>
            <a:r>
              <a:rPr lang="it-IT" sz="3200" dirty="0"/>
              <a:t>Religione positiva : i dogmi e le regole a cui fa riferimento</a:t>
            </a:r>
          </a:p>
          <a:p>
            <a:pPr algn="just"/>
            <a:r>
              <a:rPr lang="it-IT" sz="3200" dirty="0"/>
              <a:t>Religione rivelata : fa riferimento al soprannaturale</a:t>
            </a:r>
          </a:p>
          <a:p>
            <a:pPr algn="just"/>
            <a:r>
              <a:rPr lang="it-IT" sz="3200" dirty="0"/>
              <a:t>Religioni  monoteiste- politeiste : che venerano una o più divinità</a:t>
            </a:r>
          </a:p>
        </p:txBody>
      </p:sp>
    </p:spTree>
    <p:extLst>
      <p:ext uri="{BB962C8B-B14F-4D97-AF65-F5344CB8AC3E}">
        <p14:creationId xmlns:p14="http://schemas.microsoft.com/office/powerpoint/2010/main" val="2081723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23704750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899592" y="365127"/>
            <a:ext cx="7615758" cy="1119657"/>
          </a:xfrm>
          <a:noFill/>
        </p:spPr>
        <p:txBody>
          <a:bodyPr vert="horz">
            <a:noAutofit/>
          </a:bodyPr>
          <a:lstStyle/>
          <a:p>
            <a:pPr algn="ctr"/>
            <a:r>
              <a:rPr lang="it-IT" sz="4000" dirty="0">
                <a:solidFill>
                  <a:srgbClr val="FFC000"/>
                </a:solidFill>
              </a:rPr>
              <a:t>Un esempio di politeismo: </a:t>
            </a:r>
            <a:br>
              <a:rPr lang="it-IT" sz="4000" dirty="0">
                <a:solidFill>
                  <a:srgbClr val="FFC000"/>
                </a:solidFill>
              </a:rPr>
            </a:br>
            <a:r>
              <a:rPr lang="it-IT" sz="4000" dirty="0">
                <a:solidFill>
                  <a:srgbClr val="FFC000"/>
                </a:solidFill>
              </a:rPr>
              <a:t>la formazione della religione greca </a:t>
            </a:r>
          </a:p>
        </p:txBody>
      </p:sp>
      <p:sp>
        <p:nvSpPr>
          <p:cNvPr id="3" name="Segnaposto contenuto 2"/>
          <p:cNvSpPr>
            <a:spLocks noGrp="1"/>
          </p:cNvSpPr>
          <p:nvPr>
            <p:ph idx="1"/>
          </p:nvPr>
        </p:nvSpPr>
        <p:spPr>
          <a:xfrm>
            <a:off x="683568" y="1772816"/>
            <a:ext cx="7675350" cy="4351338"/>
          </a:xfrm>
        </p:spPr>
        <p:txBody>
          <a:bodyPr>
            <a:normAutofit fontScale="92500" lnSpcReduction="10000"/>
          </a:bodyPr>
          <a:lstStyle/>
          <a:p>
            <a:pPr algn="just"/>
            <a:r>
              <a:rPr lang="it-IT" sz="3200" dirty="0"/>
              <a:t>Gli insediamenti nell’area continentale greca si collocano nel III° millennio; le popolazioni sono  dedite alla pastorizia e alla agricoltura</a:t>
            </a:r>
          </a:p>
          <a:p>
            <a:pPr algn="just"/>
            <a:r>
              <a:rPr lang="it-IT" sz="3200" dirty="0"/>
              <a:t>Le loro divinità, molteplici, antropomorfe vivono sulla terra o nelle sue  profondità, scompaiono e ricompaiono ciclicamente per permettere alla natura di soddisfare i bisogni degli uomini</a:t>
            </a:r>
          </a:p>
          <a:p>
            <a:pPr algn="just"/>
            <a:r>
              <a:rPr lang="it-IT" sz="3200" dirty="0"/>
              <a:t>Le divinità non sono sempre creature perfette dal punto di vista fisico, ma sono immortali come la natura che si ripete.</a:t>
            </a:r>
          </a:p>
          <a:p>
            <a:endParaRPr lang="it-IT" sz="2800" dirty="0"/>
          </a:p>
        </p:txBody>
      </p:sp>
    </p:spTree>
    <p:extLst>
      <p:ext uri="{BB962C8B-B14F-4D97-AF65-F5344CB8AC3E}">
        <p14:creationId xmlns:p14="http://schemas.microsoft.com/office/powerpoint/2010/main" val="2851349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1"/>
            </p:custDataLst>
            <p:extLst>
              <p:ext uri="{D42A27DB-BD31-4B8C-83A1-F6EECF244321}">
                <p14:modId xmlns:p14="http://schemas.microsoft.com/office/powerpoint/2010/main" val="14939228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ctrTitle"/>
          </p:nvPr>
        </p:nvSpPr>
        <p:spPr>
          <a:xfrm>
            <a:off x="350912" y="2276872"/>
            <a:ext cx="8442176" cy="1194650"/>
          </a:xfrm>
        </p:spPr>
        <p:txBody>
          <a:bodyPr vert="horz">
            <a:normAutofit/>
          </a:bodyPr>
          <a:lstStyle/>
          <a:p>
            <a:pPr algn="ctr"/>
            <a:r>
              <a:rPr lang="it-IT" sz="4800" dirty="0">
                <a:solidFill>
                  <a:schemeClr val="accent6"/>
                </a:solidFill>
              </a:rPr>
              <a:t>Riflessioni sul mito</a:t>
            </a:r>
          </a:p>
        </p:txBody>
      </p:sp>
      <p:sp>
        <p:nvSpPr>
          <p:cNvPr id="6" name="Sottotitolo 5"/>
          <p:cNvSpPr>
            <a:spLocks noGrp="1"/>
          </p:cNvSpPr>
          <p:nvPr>
            <p:ph type="subTitle" idx="1"/>
          </p:nvPr>
        </p:nvSpPr>
        <p:spPr>
          <a:xfrm>
            <a:off x="1187624" y="3789040"/>
            <a:ext cx="6858000" cy="618523"/>
          </a:xfrm>
        </p:spPr>
        <p:txBody>
          <a:bodyPr>
            <a:normAutofit/>
          </a:bodyPr>
          <a:lstStyle/>
          <a:p>
            <a:pPr algn="ctr"/>
            <a:r>
              <a:rPr lang="it-IT" sz="2800" b="1" i="1" dirty="0">
                <a:solidFill>
                  <a:schemeClr val="tx2"/>
                </a:solidFill>
              </a:rPr>
              <a:t>Prima </a:t>
            </a:r>
            <a:r>
              <a:rPr lang="it-IT" sz="2800" b="1" i="1" dirty="0">
                <a:solidFill>
                  <a:schemeClr val="accent1">
                    <a:lumMod val="60000"/>
                    <a:lumOff val="40000"/>
                  </a:schemeClr>
                </a:solidFill>
              </a:rPr>
              <a:t>conversazione</a:t>
            </a:r>
            <a:endParaRPr lang="it-IT" sz="2800" b="1" dirty="0">
              <a:solidFill>
                <a:schemeClr val="accent1">
                  <a:lumMod val="60000"/>
                  <a:lumOff val="40000"/>
                </a:schemeClr>
              </a:solidFill>
            </a:endParaRPr>
          </a:p>
        </p:txBody>
      </p:sp>
      <p:sp>
        <p:nvSpPr>
          <p:cNvPr id="7" name="Sottotitolo 5"/>
          <p:cNvSpPr txBox="1">
            <a:spLocks/>
          </p:cNvSpPr>
          <p:nvPr/>
        </p:nvSpPr>
        <p:spPr>
          <a:xfrm>
            <a:off x="1143000" y="1217498"/>
            <a:ext cx="6858000" cy="618523"/>
          </a:xfrm>
          <a:prstGeom prst="rect">
            <a:avLst/>
          </a:prstGeom>
        </p:spPr>
        <p:txBody>
          <a:bodyPr vert="horz" lIns="91440" tIns="45720" rIns="91440" bIns="45720" rtlCol="0" anchor="b">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it-IT" sz="3600" dirty="0">
                <a:solidFill>
                  <a:schemeClr val="accent1">
                    <a:lumMod val="60000"/>
                    <a:lumOff val="40000"/>
                  </a:schemeClr>
                </a:solidFill>
              </a:rPr>
              <a:t>Mito, Religione, Filosofia</a:t>
            </a:r>
          </a:p>
        </p:txBody>
      </p:sp>
      <p:sp>
        <p:nvSpPr>
          <p:cNvPr id="8" name="Sottotitolo 5"/>
          <p:cNvSpPr txBox="1">
            <a:spLocks/>
          </p:cNvSpPr>
          <p:nvPr/>
        </p:nvSpPr>
        <p:spPr>
          <a:xfrm>
            <a:off x="6084169" y="6021288"/>
            <a:ext cx="2376264" cy="474507"/>
          </a:xfrm>
          <a:prstGeom prst="rect">
            <a:avLst/>
          </a:prstGeom>
        </p:spPr>
        <p:txBody>
          <a:bodyPr vert="horz" lIns="91440" tIns="45720" rIns="91440" bIns="45720" rtlCol="0" anchor="b">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it-IT" b="1" i="1" dirty="0">
                <a:solidFill>
                  <a:schemeClr val="accent1">
                    <a:lumMod val="60000"/>
                    <a:lumOff val="40000"/>
                  </a:schemeClr>
                </a:solidFill>
              </a:rPr>
              <a:t>Corso n. 155</a:t>
            </a:r>
            <a:endParaRPr lang="it-IT" b="1" dirty="0">
              <a:solidFill>
                <a:schemeClr val="accent1">
                  <a:lumMod val="60000"/>
                  <a:lumOff val="40000"/>
                </a:schemeClr>
              </a:solidFill>
            </a:endParaRPr>
          </a:p>
        </p:txBody>
      </p:sp>
      <p:sp>
        <p:nvSpPr>
          <p:cNvPr id="9" name="Sottotitolo 5"/>
          <p:cNvSpPr txBox="1">
            <a:spLocks/>
          </p:cNvSpPr>
          <p:nvPr/>
        </p:nvSpPr>
        <p:spPr>
          <a:xfrm>
            <a:off x="395536" y="6033865"/>
            <a:ext cx="2473830" cy="474507"/>
          </a:xfrm>
          <a:prstGeom prst="rect">
            <a:avLst/>
          </a:prstGeom>
        </p:spPr>
        <p:txBody>
          <a:bodyPr vert="horz" lIns="91440" tIns="45720" rIns="91440" bIns="45720" rtlCol="0" anchor="b">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it-IT" i="1" dirty="0">
                <a:solidFill>
                  <a:schemeClr val="accent1">
                    <a:lumMod val="60000"/>
                    <a:lumOff val="40000"/>
                  </a:schemeClr>
                </a:solidFill>
              </a:rPr>
              <a:t>Mariella Valenti</a:t>
            </a:r>
            <a:endParaRPr lang="it-IT" dirty="0">
              <a:solidFill>
                <a:schemeClr val="accent1">
                  <a:lumMod val="60000"/>
                  <a:lumOff val="40000"/>
                </a:schemeClr>
              </a:solidFill>
            </a:endParaRPr>
          </a:p>
        </p:txBody>
      </p:sp>
    </p:spTree>
    <p:extLst>
      <p:ext uri="{BB962C8B-B14F-4D97-AF65-F5344CB8AC3E}">
        <p14:creationId xmlns:p14="http://schemas.microsoft.com/office/powerpoint/2010/main" val="18981655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789284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827584" y="116632"/>
            <a:ext cx="7759774" cy="1368152"/>
          </a:xfrm>
        </p:spPr>
        <p:txBody>
          <a:bodyPr vert="horz">
            <a:normAutofit fontScale="90000"/>
          </a:bodyPr>
          <a:lstStyle/>
          <a:p>
            <a:pPr algn="ctr"/>
            <a:r>
              <a:rPr lang="it-IT" dirty="0">
                <a:solidFill>
                  <a:schemeClr val="accent6"/>
                </a:solidFill>
              </a:rPr>
              <a:t>Altri contributi alla religione greca dalle migrazioni e colonizzazione</a:t>
            </a:r>
            <a:endParaRPr lang="it-IT" dirty="0"/>
          </a:p>
        </p:txBody>
      </p:sp>
      <p:sp>
        <p:nvSpPr>
          <p:cNvPr id="3" name="Segnaposto contenuto 2"/>
          <p:cNvSpPr>
            <a:spLocks noGrp="1"/>
          </p:cNvSpPr>
          <p:nvPr>
            <p:ph idx="1"/>
          </p:nvPr>
        </p:nvSpPr>
        <p:spPr>
          <a:xfrm>
            <a:off x="683568" y="1700808"/>
            <a:ext cx="7675350" cy="4351338"/>
          </a:xfrm>
        </p:spPr>
        <p:txBody>
          <a:bodyPr>
            <a:noAutofit/>
          </a:bodyPr>
          <a:lstStyle/>
          <a:p>
            <a:pPr algn="just"/>
            <a:r>
              <a:rPr lang="it-IT" sz="2800" dirty="0"/>
              <a:t>La discesa, nel II° millennio, di altri popoli guerrieri (Achei) e nel 1200 dei Dori,  piuttosto rozzi provenienti dall’Epiro, introduce nuove divinità, per lo più collocate sul monte Olimpo.</a:t>
            </a:r>
          </a:p>
          <a:p>
            <a:pPr algn="just"/>
            <a:r>
              <a:rPr lang="it-IT" sz="2800" dirty="0"/>
              <a:t>Le colonizzazioni dei greci verso l’Asia Minore (dall’VIII al VI sec a. c.)  mettono in contatto queste aree con le credenze del mondo orientale</a:t>
            </a:r>
          </a:p>
          <a:p>
            <a:pPr algn="just"/>
            <a:r>
              <a:rPr lang="it-IT" sz="2800" dirty="0"/>
              <a:t>La fusione di queste esperienze, ricostruita dagli storici e dagli antropologi , porta alla formazione del panteon Omerico del VI sec. di cui Iliade ed Odissea sono le prime testimonianze scritte</a:t>
            </a:r>
          </a:p>
          <a:p>
            <a:pPr marL="0" indent="0" algn="just">
              <a:buNone/>
            </a:pPr>
            <a:endParaRPr lang="it-IT" sz="2800" dirty="0"/>
          </a:p>
        </p:txBody>
      </p:sp>
    </p:spTree>
    <p:extLst>
      <p:ext uri="{BB962C8B-B14F-4D97-AF65-F5344CB8AC3E}">
        <p14:creationId xmlns:p14="http://schemas.microsoft.com/office/powerpoint/2010/main" val="3817054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3929325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683568" y="260648"/>
            <a:ext cx="7886700" cy="1325563"/>
          </a:xfrm>
        </p:spPr>
        <p:txBody>
          <a:bodyPr vert="horz">
            <a:normAutofit/>
          </a:bodyPr>
          <a:lstStyle/>
          <a:p>
            <a:pPr algn="ctr"/>
            <a:r>
              <a:rPr lang="it-IT" sz="4000" dirty="0">
                <a:solidFill>
                  <a:schemeClr val="accent6"/>
                </a:solidFill>
              </a:rPr>
              <a:t>Le divinità della religione greca</a:t>
            </a:r>
            <a:br>
              <a:rPr lang="it-IT" sz="4000" dirty="0">
                <a:solidFill>
                  <a:schemeClr val="accent6"/>
                </a:solidFill>
              </a:rPr>
            </a:br>
            <a:r>
              <a:rPr lang="it-IT" sz="4000" dirty="0">
                <a:solidFill>
                  <a:schemeClr val="accent6"/>
                </a:solidFill>
              </a:rPr>
              <a:t>la religione ufficiale</a:t>
            </a:r>
            <a:endParaRPr lang="it-IT" sz="4000" dirty="0"/>
          </a:p>
        </p:txBody>
      </p:sp>
      <p:sp>
        <p:nvSpPr>
          <p:cNvPr id="3" name="Segnaposto contenuto 2"/>
          <p:cNvSpPr>
            <a:spLocks noGrp="1"/>
          </p:cNvSpPr>
          <p:nvPr>
            <p:ph idx="1"/>
          </p:nvPr>
        </p:nvSpPr>
        <p:spPr>
          <a:xfrm>
            <a:off x="755576" y="1556792"/>
            <a:ext cx="7747358" cy="5157192"/>
          </a:xfrm>
        </p:spPr>
        <p:txBody>
          <a:bodyPr>
            <a:noAutofit/>
          </a:bodyPr>
          <a:lstStyle/>
          <a:p>
            <a:pPr marL="0" indent="0" algn="just">
              <a:buNone/>
            </a:pPr>
            <a:r>
              <a:rPr lang="it-IT" sz="2800" dirty="0"/>
              <a:t>Nell’età arcaica  si costituisce il panteon delle divinità costituito da 12 divinità : 6 maschili, 6 femminili:</a:t>
            </a:r>
          </a:p>
          <a:p>
            <a:pPr algn="just"/>
            <a:r>
              <a:rPr lang="it-IT" sz="2800" dirty="0">
                <a:solidFill>
                  <a:srgbClr val="FFC000"/>
                </a:solidFill>
              </a:rPr>
              <a:t>Zeus </a:t>
            </a:r>
            <a:r>
              <a:rPr lang="it-IT" sz="2800" dirty="0"/>
              <a:t>sovranità assoluta ; </a:t>
            </a:r>
            <a:r>
              <a:rPr lang="it-IT" sz="2800" dirty="0" err="1">
                <a:solidFill>
                  <a:srgbClr val="FFC000"/>
                </a:solidFill>
              </a:rPr>
              <a:t>Posidone</a:t>
            </a:r>
            <a:r>
              <a:rPr lang="it-IT" sz="2800" dirty="0"/>
              <a:t>  sovranità delle acque; </a:t>
            </a:r>
            <a:r>
              <a:rPr lang="it-IT" sz="2800" dirty="0">
                <a:solidFill>
                  <a:srgbClr val="FFC000"/>
                </a:solidFill>
              </a:rPr>
              <a:t>Ares</a:t>
            </a:r>
            <a:r>
              <a:rPr lang="it-IT" sz="2800" dirty="0"/>
              <a:t> della guerra ; </a:t>
            </a:r>
            <a:r>
              <a:rPr lang="it-IT" sz="2800" dirty="0" err="1">
                <a:solidFill>
                  <a:srgbClr val="FFC000"/>
                </a:solidFill>
              </a:rPr>
              <a:t>Efesto</a:t>
            </a:r>
            <a:r>
              <a:rPr lang="it-IT" sz="2800" dirty="0"/>
              <a:t> dio fallico; </a:t>
            </a:r>
            <a:r>
              <a:rPr lang="it-IT" sz="2800" dirty="0">
                <a:solidFill>
                  <a:srgbClr val="FFC000"/>
                </a:solidFill>
              </a:rPr>
              <a:t>Apollo </a:t>
            </a:r>
            <a:r>
              <a:rPr lang="it-IT" sz="2800" dirty="0"/>
              <a:t>dio solare; </a:t>
            </a:r>
            <a:r>
              <a:rPr lang="it-IT" sz="2800" dirty="0">
                <a:solidFill>
                  <a:srgbClr val="FFC000"/>
                </a:solidFill>
              </a:rPr>
              <a:t>Ermes </a:t>
            </a:r>
            <a:r>
              <a:rPr lang="it-IT" sz="2800" dirty="0"/>
              <a:t>svolge i compiti da cui gli altri debbono astenersi: scambio, furto, parola, comunicazione.</a:t>
            </a:r>
          </a:p>
          <a:p>
            <a:pPr algn="just"/>
            <a:r>
              <a:rPr lang="it-IT" sz="2800" dirty="0">
                <a:solidFill>
                  <a:srgbClr val="FFC000"/>
                </a:solidFill>
              </a:rPr>
              <a:t>Era</a:t>
            </a:r>
            <a:r>
              <a:rPr lang="it-IT" sz="2800" dirty="0"/>
              <a:t> la condizione matrimoniale della donna; </a:t>
            </a:r>
            <a:r>
              <a:rPr lang="it-IT" sz="2800" dirty="0">
                <a:solidFill>
                  <a:srgbClr val="FFC000"/>
                </a:solidFill>
              </a:rPr>
              <a:t>Demetra</a:t>
            </a:r>
            <a:r>
              <a:rPr lang="it-IT" sz="2800" dirty="0"/>
              <a:t> la maternità; </a:t>
            </a:r>
            <a:r>
              <a:rPr lang="it-IT" sz="2800" dirty="0">
                <a:solidFill>
                  <a:srgbClr val="FFC000"/>
                </a:solidFill>
              </a:rPr>
              <a:t>Estia</a:t>
            </a:r>
            <a:r>
              <a:rPr lang="it-IT" sz="2800" dirty="0"/>
              <a:t> la stabilità del focolare ; </a:t>
            </a:r>
            <a:r>
              <a:rPr lang="it-IT" sz="2800" dirty="0">
                <a:solidFill>
                  <a:srgbClr val="FFC000"/>
                </a:solidFill>
              </a:rPr>
              <a:t>Atena</a:t>
            </a:r>
            <a:r>
              <a:rPr lang="it-IT" sz="2800" dirty="0"/>
              <a:t> la sovranità statuale; </a:t>
            </a:r>
            <a:r>
              <a:rPr lang="it-IT" sz="2800" dirty="0">
                <a:solidFill>
                  <a:srgbClr val="FFC000"/>
                </a:solidFill>
              </a:rPr>
              <a:t>Afrodite</a:t>
            </a:r>
            <a:r>
              <a:rPr lang="it-IT" sz="2800" dirty="0"/>
              <a:t>, di origine siriana, amore sessuale; </a:t>
            </a:r>
            <a:r>
              <a:rPr lang="it-IT" sz="2800" dirty="0">
                <a:solidFill>
                  <a:srgbClr val="FFC000"/>
                </a:solidFill>
              </a:rPr>
              <a:t>Artemide</a:t>
            </a:r>
            <a:r>
              <a:rPr lang="it-IT" sz="2800" dirty="0"/>
              <a:t> la notturna, il mondo selvatico.</a:t>
            </a:r>
          </a:p>
          <a:p>
            <a:endParaRPr lang="it-IT" sz="2800" dirty="0"/>
          </a:p>
        </p:txBody>
      </p:sp>
    </p:spTree>
    <p:extLst>
      <p:ext uri="{BB962C8B-B14F-4D97-AF65-F5344CB8AC3E}">
        <p14:creationId xmlns:p14="http://schemas.microsoft.com/office/powerpoint/2010/main" val="144884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6" y="188640"/>
            <a:ext cx="6067041" cy="6423925"/>
          </a:xfrm>
          <a:prstGeom prst="rect">
            <a:avLst/>
          </a:prstGeom>
        </p:spPr>
      </p:pic>
      <p:sp>
        <p:nvSpPr>
          <p:cNvPr id="5" name="CasellaDiTesto 4"/>
          <p:cNvSpPr txBox="1"/>
          <p:nvPr/>
        </p:nvSpPr>
        <p:spPr>
          <a:xfrm>
            <a:off x="6065524" y="1484784"/>
            <a:ext cx="3033203" cy="1569660"/>
          </a:xfrm>
          <a:prstGeom prst="rect">
            <a:avLst/>
          </a:prstGeom>
          <a:noFill/>
        </p:spPr>
        <p:txBody>
          <a:bodyPr wrap="none" rtlCol="0">
            <a:spAutoFit/>
          </a:bodyPr>
          <a:lstStyle/>
          <a:p>
            <a:r>
              <a:rPr lang="it-IT" sz="3200" dirty="0">
                <a:solidFill>
                  <a:srgbClr val="FFC000"/>
                </a:solidFill>
              </a:rPr>
              <a:t>Alcune immagini</a:t>
            </a:r>
          </a:p>
          <a:p>
            <a:r>
              <a:rPr lang="it-IT" sz="3200" dirty="0">
                <a:solidFill>
                  <a:srgbClr val="FFC000"/>
                </a:solidFill>
              </a:rPr>
              <a:t> delle divinità </a:t>
            </a:r>
          </a:p>
          <a:p>
            <a:r>
              <a:rPr lang="it-IT" sz="3200" dirty="0">
                <a:solidFill>
                  <a:srgbClr val="FFC000"/>
                </a:solidFill>
              </a:rPr>
              <a:t>	greche</a:t>
            </a:r>
          </a:p>
        </p:txBody>
      </p:sp>
    </p:spTree>
    <p:extLst>
      <p:ext uri="{BB962C8B-B14F-4D97-AF65-F5344CB8AC3E}">
        <p14:creationId xmlns:p14="http://schemas.microsoft.com/office/powerpoint/2010/main" val="3409784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2137520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p:txBody>
          <a:bodyPr vert="horz">
            <a:normAutofit/>
          </a:bodyPr>
          <a:lstStyle/>
          <a:p>
            <a:pPr algn="ctr"/>
            <a:r>
              <a:rPr lang="it-IT" sz="4000" dirty="0">
                <a:solidFill>
                  <a:srgbClr val="FFC000"/>
                </a:solidFill>
              </a:rPr>
              <a:t>La religione non ufficiale</a:t>
            </a:r>
          </a:p>
        </p:txBody>
      </p:sp>
      <p:sp>
        <p:nvSpPr>
          <p:cNvPr id="3" name="Segnaposto contenuto 2"/>
          <p:cNvSpPr>
            <a:spLocks noGrp="1"/>
          </p:cNvSpPr>
          <p:nvPr>
            <p:ph idx="1"/>
          </p:nvPr>
        </p:nvSpPr>
        <p:spPr>
          <a:xfrm>
            <a:off x="755576" y="1556792"/>
            <a:ext cx="7675350" cy="4351338"/>
          </a:xfrm>
        </p:spPr>
        <p:txBody>
          <a:bodyPr>
            <a:normAutofit/>
          </a:bodyPr>
          <a:lstStyle/>
          <a:p>
            <a:pPr marL="0" indent="0" algn="just">
              <a:buNone/>
            </a:pPr>
            <a:r>
              <a:rPr lang="it-IT" sz="2800" dirty="0"/>
              <a:t>Esiste anche una religione non ufficiale, originariamente riservata ad un gruppo di iniziati.  In un primo tempo i riti sono visti con sospetto e vietati ; si svolgono in luoghi appartati.</a:t>
            </a:r>
          </a:p>
          <a:p>
            <a:pPr marL="0" indent="0" algn="just">
              <a:buNone/>
            </a:pPr>
            <a:r>
              <a:rPr lang="it-IT" sz="2800" dirty="0"/>
              <a:t>Questi riti sono visti, in quanto segreti, come una minaccia alla stabilità della polis.</a:t>
            </a:r>
          </a:p>
          <a:p>
            <a:pPr marL="0" indent="0" algn="just">
              <a:buNone/>
            </a:pPr>
            <a:r>
              <a:rPr lang="it-IT" sz="2800" dirty="0"/>
              <a:t>Con lo sviluppo delle città si ha una assimilazione di questi culti a quelli ufficiali, individuando certe divinità come protettrici della città stessa..</a:t>
            </a:r>
          </a:p>
        </p:txBody>
      </p:sp>
    </p:spTree>
    <p:extLst>
      <p:ext uri="{BB962C8B-B14F-4D97-AF65-F5344CB8AC3E}">
        <p14:creationId xmlns:p14="http://schemas.microsoft.com/office/powerpoint/2010/main" val="2870109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962526"/>
            <a:ext cx="4379572" cy="571984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5021" y="2780928"/>
            <a:ext cx="3383280" cy="3901440"/>
          </a:xfrm>
          <a:prstGeom prst="rect">
            <a:avLst/>
          </a:prstGeom>
        </p:spPr>
      </p:pic>
      <p:sp>
        <p:nvSpPr>
          <p:cNvPr id="6" name="CasellaDiTesto 5"/>
          <p:cNvSpPr txBox="1"/>
          <p:nvPr/>
        </p:nvSpPr>
        <p:spPr>
          <a:xfrm>
            <a:off x="2229533" y="292006"/>
            <a:ext cx="3050835" cy="646331"/>
          </a:xfrm>
          <a:prstGeom prst="rect">
            <a:avLst/>
          </a:prstGeom>
          <a:noFill/>
        </p:spPr>
        <p:txBody>
          <a:bodyPr wrap="none" rtlCol="0">
            <a:spAutoFit/>
          </a:bodyPr>
          <a:lstStyle/>
          <a:p>
            <a:r>
              <a:rPr lang="it-IT" sz="3600" dirty="0">
                <a:solidFill>
                  <a:srgbClr val="FFC000"/>
                </a:solidFill>
              </a:rPr>
              <a:t>Misteri eleusini</a:t>
            </a:r>
          </a:p>
        </p:txBody>
      </p:sp>
      <p:sp>
        <p:nvSpPr>
          <p:cNvPr id="7" name="CasellaDiTesto 6"/>
          <p:cNvSpPr txBox="1"/>
          <p:nvPr/>
        </p:nvSpPr>
        <p:spPr>
          <a:xfrm>
            <a:off x="4932040" y="1988840"/>
            <a:ext cx="4032448" cy="584775"/>
          </a:xfrm>
          <a:prstGeom prst="rect">
            <a:avLst/>
          </a:prstGeom>
          <a:noFill/>
        </p:spPr>
        <p:txBody>
          <a:bodyPr wrap="square" rtlCol="0">
            <a:spAutoFit/>
          </a:bodyPr>
          <a:lstStyle/>
          <a:p>
            <a:r>
              <a:rPr lang="it-IT" sz="3200" dirty="0">
                <a:solidFill>
                  <a:srgbClr val="FFC000"/>
                </a:solidFill>
              </a:rPr>
              <a:t>Demetra e </a:t>
            </a:r>
            <a:r>
              <a:rPr lang="it-IT" sz="3200" dirty="0" err="1">
                <a:solidFill>
                  <a:srgbClr val="FFC000"/>
                </a:solidFill>
              </a:rPr>
              <a:t>Persefone</a:t>
            </a:r>
            <a:endParaRPr lang="it-IT" sz="3200" dirty="0">
              <a:solidFill>
                <a:srgbClr val="FFC000"/>
              </a:solidFill>
            </a:endParaRPr>
          </a:p>
        </p:txBody>
      </p:sp>
    </p:spTree>
    <p:extLst>
      <p:ext uri="{BB962C8B-B14F-4D97-AF65-F5344CB8AC3E}">
        <p14:creationId xmlns:p14="http://schemas.microsoft.com/office/powerpoint/2010/main" val="3230522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ggetto 5" hidden="1"/>
          <p:cNvGraphicFramePr>
            <a:graphicFrameLocks noChangeAspect="1"/>
          </p:cNvGraphicFramePr>
          <p:nvPr>
            <p:custDataLst>
              <p:tags r:id="rId1"/>
            </p:custDataLst>
            <p:extLst>
              <p:ext uri="{D42A27DB-BD31-4B8C-83A1-F6EECF244321}">
                <p14:modId xmlns:p14="http://schemas.microsoft.com/office/powerpoint/2010/main" val="40333364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p:txBody>
          <a:bodyPr vert="horz">
            <a:normAutofit/>
          </a:bodyPr>
          <a:lstStyle/>
          <a:p>
            <a:pPr algn="ctr"/>
            <a:r>
              <a:rPr lang="it-IT" sz="4000" dirty="0">
                <a:solidFill>
                  <a:schemeClr val="accent6"/>
                </a:solidFill>
              </a:rPr>
              <a:t>Caratteri della religione greca</a:t>
            </a:r>
            <a:endParaRPr lang="it-IT" sz="4000" dirty="0"/>
          </a:p>
        </p:txBody>
      </p:sp>
      <p:sp>
        <p:nvSpPr>
          <p:cNvPr id="3" name="Segnaposto contenuto 2"/>
          <p:cNvSpPr>
            <a:spLocks noGrp="1"/>
          </p:cNvSpPr>
          <p:nvPr>
            <p:ph idx="1"/>
          </p:nvPr>
        </p:nvSpPr>
        <p:spPr>
          <a:xfrm>
            <a:off x="683568" y="1844824"/>
            <a:ext cx="7726107" cy="4608512"/>
          </a:xfrm>
        </p:spPr>
        <p:txBody>
          <a:bodyPr>
            <a:noAutofit/>
          </a:bodyPr>
          <a:lstStyle/>
          <a:p>
            <a:pPr algn="just"/>
            <a:r>
              <a:rPr lang="it-IT" sz="2800" dirty="0"/>
              <a:t>La fede non è una esperienza interiore, ma soprattutto la testimonianza di rispetto attraverso  riti di purificazione.</a:t>
            </a:r>
          </a:p>
          <a:p>
            <a:pPr algn="just"/>
            <a:r>
              <a:rPr lang="it-IT" sz="2800" dirty="0"/>
              <a:t>Non si parla di peccato, salvezza; dopo la morte c’è il regno delle ombre.</a:t>
            </a:r>
          </a:p>
          <a:p>
            <a:pPr algn="just"/>
            <a:r>
              <a:rPr lang="it-IT" sz="2800" dirty="0"/>
              <a:t>Non esiste una chiesa come istituzione che interpreta ed evangelizza; non esistono testi sacri,  né dogmi.</a:t>
            </a:r>
          </a:p>
          <a:p>
            <a:pPr algn="just"/>
            <a:r>
              <a:rPr lang="it-IT" sz="2800" dirty="0"/>
              <a:t>Non esistono gruppi professionali di sacerdoti eccetto che nei santuari , luoghi sacri ed inviolabili.</a:t>
            </a:r>
          </a:p>
          <a:p>
            <a:endParaRPr lang="it-IT" sz="2800" dirty="0"/>
          </a:p>
        </p:txBody>
      </p:sp>
      <p:sp>
        <p:nvSpPr>
          <p:cNvPr id="4" name="Rettangolo 3"/>
          <p:cNvSpPr/>
          <p:nvPr/>
        </p:nvSpPr>
        <p:spPr>
          <a:xfrm>
            <a:off x="2286000" y="2274838"/>
            <a:ext cx="4572000" cy="369332"/>
          </a:xfrm>
          <a:prstGeom prst="rect">
            <a:avLst/>
          </a:prstGeom>
        </p:spPr>
        <p:txBody>
          <a:bodyPr>
            <a:spAutoFit/>
          </a:bodyPr>
          <a:lstStyle/>
          <a:p>
            <a:pPr lvl="2"/>
            <a:r>
              <a:rPr lang="it-IT"/>
              <a:t>.</a:t>
            </a:r>
            <a:endParaRPr lang="it-IT" dirty="0"/>
          </a:p>
        </p:txBody>
      </p:sp>
    </p:spTree>
    <p:extLst>
      <p:ext uri="{BB962C8B-B14F-4D97-AF65-F5344CB8AC3E}">
        <p14:creationId xmlns:p14="http://schemas.microsoft.com/office/powerpoint/2010/main" val="1500020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1974011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p:txBody>
          <a:bodyPr vert="horz">
            <a:normAutofit/>
          </a:bodyPr>
          <a:lstStyle/>
          <a:p>
            <a:pPr marL="0" indent="0" algn="ctr"/>
            <a:r>
              <a:rPr lang="it-IT" sz="4000" dirty="0">
                <a:solidFill>
                  <a:schemeClr val="accent6"/>
                </a:solidFill>
              </a:rPr>
              <a:t>I filosofi antichi e la religione</a:t>
            </a:r>
            <a:endParaRPr lang="it-IT" sz="4000" dirty="0"/>
          </a:p>
        </p:txBody>
      </p:sp>
      <p:sp>
        <p:nvSpPr>
          <p:cNvPr id="3" name="Segnaposto contenuto 2"/>
          <p:cNvSpPr>
            <a:spLocks noGrp="1"/>
          </p:cNvSpPr>
          <p:nvPr>
            <p:ph idx="1"/>
          </p:nvPr>
        </p:nvSpPr>
        <p:spPr>
          <a:xfrm>
            <a:off x="457200" y="2042116"/>
            <a:ext cx="8229600" cy="4525963"/>
          </a:xfrm>
        </p:spPr>
        <p:txBody>
          <a:bodyPr>
            <a:normAutofit lnSpcReduction="10000"/>
          </a:bodyPr>
          <a:lstStyle/>
          <a:p>
            <a:pPr algn="just"/>
            <a:r>
              <a:rPr lang="it-IT" sz="2800" dirty="0"/>
              <a:t>Platone: colloca gli  dei  nell’Iperuranio, quindi sono immortali , perfetti e devono essere rispettati</a:t>
            </a:r>
          </a:p>
          <a:p>
            <a:pPr algn="just"/>
            <a:endParaRPr lang="it-IT" sz="2800" dirty="0"/>
          </a:p>
          <a:p>
            <a:pPr algn="just"/>
            <a:r>
              <a:rPr lang="it-IT" sz="2800" dirty="0"/>
              <a:t>Aristotele : ne afferma l’esistenza sulla base del senso comune. Li trasforma nei Motori Immobili che armonizzano l’ordine del mondo , eliminandone l’antropomorfismo.</a:t>
            </a:r>
          </a:p>
          <a:p>
            <a:pPr algn="just"/>
            <a:endParaRPr lang="it-IT" sz="2800" dirty="0"/>
          </a:p>
          <a:p>
            <a:pPr algn="just"/>
            <a:r>
              <a:rPr lang="it-IT" sz="2800" dirty="0"/>
              <a:t>Epicuro : colloca gli dei in una dimensione diversa dagli uomini e li considera indifferenti alle vicende del mondo.</a:t>
            </a:r>
          </a:p>
        </p:txBody>
      </p:sp>
    </p:spTree>
    <p:extLst>
      <p:ext uri="{BB962C8B-B14F-4D97-AF65-F5344CB8AC3E}">
        <p14:creationId xmlns:p14="http://schemas.microsoft.com/office/powerpoint/2010/main" val="2030577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Sottotitolo 5"/>
          <p:cNvSpPr>
            <a:spLocks noGrp="1"/>
          </p:cNvSpPr>
          <p:nvPr>
            <p:ph type="subTitle" idx="1"/>
          </p:nvPr>
        </p:nvSpPr>
        <p:spPr>
          <a:xfrm>
            <a:off x="1287679" y="2564904"/>
            <a:ext cx="6858000" cy="618523"/>
          </a:xfrm>
        </p:spPr>
        <p:txBody>
          <a:bodyPr>
            <a:noAutofit/>
          </a:bodyPr>
          <a:lstStyle/>
          <a:p>
            <a:pPr algn="ctr"/>
            <a:r>
              <a:rPr lang="it-IT" sz="4800" dirty="0">
                <a:solidFill>
                  <a:srgbClr val="FFC000"/>
                </a:solidFill>
              </a:rPr>
              <a:t>Dal mito alla religione; un esempio di politeismo</a:t>
            </a:r>
          </a:p>
        </p:txBody>
      </p:sp>
      <p:sp>
        <p:nvSpPr>
          <p:cNvPr id="7" name="Sottotitolo 5"/>
          <p:cNvSpPr txBox="1">
            <a:spLocks/>
          </p:cNvSpPr>
          <p:nvPr/>
        </p:nvSpPr>
        <p:spPr>
          <a:xfrm>
            <a:off x="6516216" y="5963183"/>
            <a:ext cx="2404173" cy="474507"/>
          </a:xfrm>
          <a:prstGeom prst="rect">
            <a:avLst/>
          </a:prstGeom>
        </p:spPr>
        <p:txBody>
          <a:bodyPr vert="horz" lIns="91440" tIns="45720" rIns="91440" bIns="45720" rtlCol="0" anchor="b">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it-IT" b="1" i="1" dirty="0">
                <a:solidFill>
                  <a:schemeClr val="accent1">
                    <a:lumMod val="60000"/>
                    <a:lumOff val="40000"/>
                  </a:schemeClr>
                </a:solidFill>
              </a:rPr>
              <a:t>Corso n. 155</a:t>
            </a:r>
            <a:endParaRPr lang="it-IT" b="1" dirty="0">
              <a:solidFill>
                <a:schemeClr val="accent1">
                  <a:lumMod val="60000"/>
                  <a:lumOff val="40000"/>
                </a:schemeClr>
              </a:solidFill>
            </a:endParaRPr>
          </a:p>
        </p:txBody>
      </p:sp>
      <p:sp>
        <p:nvSpPr>
          <p:cNvPr id="9" name="Sottotitolo 5"/>
          <p:cNvSpPr txBox="1">
            <a:spLocks/>
          </p:cNvSpPr>
          <p:nvPr/>
        </p:nvSpPr>
        <p:spPr>
          <a:xfrm>
            <a:off x="1143000" y="4005064"/>
            <a:ext cx="6858000" cy="618523"/>
          </a:xfrm>
          <a:prstGeom prst="rect">
            <a:avLst/>
          </a:prstGeom>
        </p:spPr>
        <p:txBody>
          <a:bodyPr vert="horz" lIns="91440" tIns="45720" rIns="91440" bIns="45720" rtlCol="0" anchor="b">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endParaRPr lang="it-IT" sz="2800" dirty="0">
              <a:solidFill>
                <a:schemeClr val="accent6">
                  <a:lumMod val="40000"/>
                  <a:lumOff val="60000"/>
                </a:schemeClr>
              </a:solidFill>
            </a:endParaRPr>
          </a:p>
        </p:txBody>
      </p:sp>
      <p:sp>
        <p:nvSpPr>
          <p:cNvPr id="5" name="CasellaDiTesto 4"/>
          <p:cNvSpPr txBox="1"/>
          <p:nvPr/>
        </p:nvSpPr>
        <p:spPr>
          <a:xfrm>
            <a:off x="539552" y="5877272"/>
            <a:ext cx="1872208" cy="646331"/>
          </a:xfrm>
          <a:prstGeom prst="rect">
            <a:avLst/>
          </a:prstGeom>
          <a:noFill/>
        </p:spPr>
        <p:txBody>
          <a:bodyPr wrap="square" rtlCol="0">
            <a:spAutoFit/>
          </a:bodyPr>
          <a:lstStyle/>
          <a:p>
            <a:r>
              <a:rPr lang="it-IT" i="1" dirty="0">
                <a:solidFill>
                  <a:schemeClr val="accent1">
                    <a:lumMod val="60000"/>
                    <a:lumOff val="40000"/>
                  </a:schemeClr>
                </a:solidFill>
              </a:rPr>
              <a:t>Mariella Valenti</a:t>
            </a:r>
            <a:endParaRPr lang="it-IT" dirty="0">
              <a:solidFill>
                <a:schemeClr val="accent1">
                  <a:lumMod val="60000"/>
                  <a:lumOff val="40000"/>
                </a:schemeClr>
              </a:solidFill>
            </a:endParaRPr>
          </a:p>
          <a:p>
            <a:endParaRPr lang="it-IT" dirty="0"/>
          </a:p>
        </p:txBody>
      </p:sp>
      <p:sp>
        <p:nvSpPr>
          <p:cNvPr id="3" name="CasellaDiTesto 2"/>
          <p:cNvSpPr txBox="1"/>
          <p:nvPr/>
        </p:nvSpPr>
        <p:spPr>
          <a:xfrm>
            <a:off x="2365715" y="694318"/>
            <a:ext cx="4701928" cy="646331"/>
          </a:xfrm>
          <a:prstGeom prst="rect">
            <a:avLst/>
          </a:prstGeom>
          <a:noFill/>
        </p:spPr>
        <p:txBody>
          <a:bodyPr wrap="none" rtlCol="0">
            <a:spAutoFit/>
          </a:bodyPr>
          <a:lstStyle/>
          <a:p>
            <a:r>
              <a:rPr lang="it-IT" sz="3600" dirty="0">
                <a:solidFill>
                  <a:schemeClr val="accent1">
                    <a:lumMod val="60000"/>
                    <a:lumOff val="40000"/>
                  </a:schemeClr>
                </a:solidFill>
              </a:rPr>
              <a:t>Mito, religione, filosofia</a:t>
            </a:r>
          </a:p>
        </p:txBody>
      </p:sp>
      <p:sp>
        <p:nvSpPr>
          <p:cNvPr id="10" name="CasellaDiTesto 9"/>
          <p:cNvSpPr txBox="1"/>
          <p:nvPr/>
        </p:nvSpPr>
        <p:spPr>
          <a:xfrm>
            <a:off x="1395315" y="3795137"/>
            <a:ext cx="6506909" cy="646331"/>
          </a:xfrm>
          <a:prstGeom prst="rect">
            <a:avLst/>
          </a:prstGeom>
          <a:noFill/>
        </p:spPr>
        <p:txBody>
          <a:bodyPr wrap="none" rtlCol="0">
            <a:spAutoFit/>
          </a:bodyPr>
          <a:lstStyle/>
          <a:p>
            <a:r>
              <a:rPr lang="it-IT" sz="3600" dirty="0">
                <a:solidFill>
                  <a:srgbClr val="FFC000"/>
                </a:solidFill>
              </a:rPr>
              <a:t>Fine della seconda conversazione</a:t>
            </a:r>
          </a:p>
        </p:txBody>
      </p:sp>
      <p:sp>
        <p:nvSpPr>
          <p:cNvPr id="11" name="CasellaDiTesto 10"/>
          <p:cNvSpPr txBox="1"/>
          <p:nvPr/>
        </p:nvSpPr>
        <p:spPr>
          <a:xfrm>
            <a:off x="3872756" y="5204575"/>
            <a:ext cx="1552028" cy="707886"/>
          </a:xfrm>
          <a:prstGeom prst="rect">
            <a:avLst/>
          </a:prstGeom>
          <a:noFill/>
        </p:spPr>
        <p:txBody>
          <a:bodyPr wrap="none" rtlCol="0">
            <a:spAutoFit/>
          </a:bodyPr>
          <a:lstStyle/>
          <a:p>
            <a:r>
              <a:rPr lang="it-IT" sz="4000" dirty="0">
                <a:solidFill>
                  <a:srgbClr val="FFC000"/>
                </a:solidFill>
              </a:rPr>
              <a:t>Grazie</a:t>
            </a:r>
          </a:p>
        </p:txBody>
      </p:sp>
    </p:spTree>
    <p:extLst>
      <p:ext uri="{BB962C8B-B14F-4D97-AF65-F5344CB8AC3E}">
        <p14:creationId xmlns:p14="http://schemas.microsoft.com/office/powerpoint/2010/main" val="39177318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ggetto 3" hidden="1"/>
          <p:cNvGraphicFramePr>
            <a:graphicFrameLocks noChangeAspect="1"/>
          </p:cNvGraphicFramePr>
          <p:nvPr>
            <p:custDataLst>
              <p:tags r:id="rId1"/>
            </p:custDataLst>
            <p:extLst>
              <p:ext uri="{D42A27DB-BD31-4B8C-83A1-F6EECF244321}">
                <p14:modId xmlns:p14="http://schemas.microsoft.com/office/powerpoint/2010/main" val="3637558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ctrTitle"/>
          </p:nvPr>
        </p:nvSpPr>
        <p:spPr>
          <a:xfrm>
            <a:off x="350912" y="2060575"/>
            <a:ext cx="8442176" cy="1194650"/>
          </a:xfrm>
        </p:spPr>
        <p:txBody>
          <a:bodyPr vert="horz">
            <a:noAutofit/>
          </a:bodyPr>
          <a:lstStyle/>
          <a:p>
            <a:pPr algn="ctr"/>
            <a:r>
              <a:rPr lang="it-IT" sz="4800" dirty="0">
                <a:solidFill>
                  <a:schemeClr val="accent6"/>
                </a:solidFill>
              </a:rPr>
              <a:t>Esempi di religioni monoteiste :</a:t>
            </a:r>
            <a:br>
              <a:rPr lang="it-IT" sz="4800" dirty="0">
                <a:solidFill>
                  <a:schemeClr val="accent6"/>
                </a:solidFill>
              </a:rPr>
            </a:br>
            <a:r>
              <a:rPr lang="it-IT" sz="4800" dirty="0">
                <a:solidFill>
                  <a:schemeClr val="accent6"/>
                </a:solidFill>
              </a:rPr>
              <a:t>la religione ebraica</a:t>
            </a:r>
          </a:p>
        </p:txBody>
      </p:sp>
      <p:sp>
        <p:nvSpPr>
          <p:cNvPr id="6" name="Sottotitolo 5"/>
          <p:cNvSpPr>
            <a:spLocks noGrp="1"/>
          </p:cNvSpPr>
          <p:nvPr>
            <p:ph type="subTitle" idx="1"/>
          </p:nvPr>
        </p:nvSpPr>
        <p:spPr>
          <a:xfrm>
            <a:off x="1187624" y="3789040"/>
            <a:ext cx="6858000" cy="618523"/>
          </a:xfrm>
        </p:spPr>
        <p:txBody>
          <a:bodyPr>
            <a:normAutofit/>
          </a:bodyPr>
          <a:lstStyle/>
          <a:p>
            <a:pPr algn="ctr"/>
            <a:r>
              <a:rPr lang="it-IT" sz="2800" b="1" i="1" dirty="0">
                <a:solidFill>
                  <a:schemeClr val="tx2"/>
                </a:solidFill>
              </a:rPr>
              <a:t>Terza conversazione</a:t>
            </a:r>
            <a:endParaRPr lang="it-IT" sz="2800" b="1" dirty="0"/>
          </a:p>
        </p:txBody>
      </p:sp>
      <p:sp>
        <p:nvSpPr>
          <p:cNvPr id="5" name="Sottotitolo 5"/>
          <p:cNvSpPr txBox="1">
            <a:spLocks/>
          </p:cNvSpPr>
          <p:nvPr/>
        </p:nvSpPr>
        <p:spPr>
          <a:xfrm>
            <a:off x="1143000" y="1217498"/>
            <a:ext cx="6858000" cy="618523"/>
          </a:xfrm>
          <a:prstGeom prst="rect">
            <a:avLst/>
          </a:prstGeom>
        </p:spPr>
        <p:txBody>
          <a:bodyPr vert="horz" lIns="91440" tIns="45720" rIns="91440" bIns="45720" rtlCol="0" anchor="b">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ctr"/>
            <a:r>
              <a:rPr lang="it-IT" sz="3600" dirty="0">
                <a:solidFill>
                  <a:schemeClr val="accent1">
                    <a:lumMod val="60000"/>
                    <a:lumOff val="40000"/>
                  </a:schemeClr>
                </a:solidFill>
              </a:rPr>
              <a:t>Mito, Religione, Filosofia</a:t>
            </a:r>
          </a:p>
        </p:txBody>
      </p:sp>
      <p:sp>
        <p:nvSpPr>
          <p:cNvPr id="7" name="Sottotitolo 5"/>
          <p:cNvSpPr txBox="1">
            <a:spLocks/>
          </p:cNvSpPr>
          <p:nvPr/>
        </p:nvSpPr>
        <p:spPr>
          <a:xfrm>
            <a:off x="6344411" y="6021288"/>
            <a:ext cx="2473830" cy="474507"/>
          </a:xfrm>
          <a:prstGeom prst="rect">
            <a:avLst/>
          </a:prstGeom>
        </p:spPr>
        <p:txBody>
          <a:bodyPr vert="horz" lIns="91440" tIns="45720" rIns="91440" bIns="45720" rtlCol="0" anchor="b">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it-IT" b="1" i="1" dirty="0">
                <a:solidFill>
                  <a:schemeClr val="accent1">
                    <a:lumMod val="60000"/>
                    <a:lumOff val="40000"/>
                  </a:schemeClr>
                </a:solidFill>
              </a:rPr>
              <a:t>Corso n. 155</a:t>
            </a:r>
            <a:endParaRPr lang="it-IT" b="1" dirty="0">
              <a:solidFill>
                <a:schemeClr val="accent1">
                  <a:lumMod val="60000"/>
                  <a:lumOff val="40000"/>
                </a:schemeClr>
              </a:solidFill>
            </a:endParaRPr>
          </a:p>
        </p:txBody>
      </p:sp>
      <p:sp>
        <p:nvSpPr>
          <p:cNvPr id="8" name="Sottotitolo 5"/>
          <p:cNvSpPr txBox="1">
            <a:spLocks/>
          </p:cNvSpPr>
          <p:nvPr/>
        </p:nvSpPr>
        <p:spPr>
          <a:xfrm>
            <a:off x="395536" y="6033865"/>
            <a:ext cx="2473830" cy="474507"/>
          </a:xfrm>
          <a:prstGeom prst="rect">
            <a:avLst/>
          </a:prstGeom>
        </p:spPr>
        <p:txBody>
          <a:bodyPr vert="horz" lIns="91440" tIns="45720" rIns="91440" bIns="45720" rtlCol="0" anchor="b">
            <a:normAutofit/>
          </a:bodyPr>
          <a:lstStyle>
            <a:lvl1pPr marL="0" indent="0" algn="r" defTabSz="685800" rtl="0" eaLnBrk="1" latinLnBrk="0" hangingPunct="1">
              <a:lnSpc>
                <a:spcPct val="90000"/>
              </a:lnSpc>
              <a:spcBef>
                <a:spcPts val="750"/>
              </a:spcBef>
              <a:buFont typeface="Arial" panose="020B0604020202020204" pitchFamily="34" charset="0"/>
              <a:buNone/>
              <a:defRPr sz="2400" b="0" kern="120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it-IT" i="1" dirty="0">
                <a:solidFill>
                  <a:schemeClr val="accent1">
                    <a:lumMod val="60000"/>
                    <a:lumOff val="40000"/>
                  </a:schemeClr>
                </a:solidFill>
              </a:rPr>
              <a:t>Mariella Valenti</a:t>
            </a:r>
            <a:endParaRPr lang="it-IT" dirty="0">
              <a:solidFill>
                <a:schemeClr val="accent1">
                  <a:lumMod val="60000"/>
                  <a:lumOff val="40000"/>
                </a:schemeClr>
              </a:solidFill>
            </a:endParaRPr>
          </a:p>
        </p:txBody>
      </p:sp>
    </p:spTree>
    <p:extLst>
      <p:ext uri="{BB962C8B-B14F-4D97-AF65-F5344CB8AC3E}">
        <p14:creationId xmlns:p14="http://schemas.microsoft.com/office/powerpoint/2010/main" val="2418886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25934607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egnaposto contenuto 2"/>
          <p:cNvSpPr>
            <a:spLocks noGrp="1"/>
          </p:cNvSpPr>
          <p:nvPr>
            <p:ph idx="1"/>
          </p:nvPr>
        </p:nvSpPr>
        <p:spPr>
          <a:xfrm>
            <a:off x="840000" y="2132856"/>
            <a:ext cx="7675350" cy="4351338"/>
          </a:xfrm>
        </p:spPr>
        <p:txBody>
          <a:bodyPr>
            <a:normAutofit/>
          </a:bodyPr>
          <a:lstStyle/>
          <a:p>
            <a:pPr algn="just"/>
            <a:r>
              <a:rPr lang="it-IT" sz="2800" dirty="0"/>
              <a:t>La storia del popolo di Israele è certamente legata alla sua religione, ma non può essere identificata  con essa</a:t>
            </a:r>
          </a:p>
          <a:p>
            <a:pPr algn="just"/>
            <a:r>
              <a:rPr lang="it-IT" sz="2800" dirty="0"/>
              <a:t> Le fonti scritte sono poche  e tarde: stele egizia, gli annali Assiro Babilonesi; utili sono le fonti archeologiche, che però non riescono a ricostruire organicamente le vicende più antiche di un popolo poco importante all’epoca.</a:t>
            </a:r>
          </a:p>
          <a:p>
            <a:pPr algn="just"/>
            <a:r>
              <a:rPr lang="it-IT" sz="2800" dirty="0"/>
              <a:t>Giuseppe Flavio (37-100 </a:t>
            </a:r>
            <a:r>
              <a:rPr lang="it-IT" sz="2800" dirty="0" err="1"/>
              <a:t>d.c.</a:t>
            </a:r>
            <a:r>
              <a:rPr lang="it-IT" sz="2800" dirty="0"/>
              <a:t>) scrive la storia della guerra giudaica…</a:t>
            </a:r>
          </a:p>
        </p:txBody>
      </p:sp>
      <p:sp>
        <p:nvSpPr>
          <p:cNvPr id="7" name="Titolo 6"/>
          <p:cNvSpPr>
            <a:spLocks noGrp="1"/>
          </p:cNvSpPr>
          <p:nvPr>
            <p:ph type="title"/>
          </p:nvPr>
        </p:nvSpPr>
        <p:spPr/>
        <p:txBody>
          <a:bodyPr vert="horz">
            <a:normAutofit/>
          </a:bodyPr>
          <a:lstStyle/>
          <a:p>
            <a:pPr algn="ctr"/>
            <a:r>
              <a:rPr lang="it-IT" sz="4000" dirty="0">
                <a:solidFill>
                  <a:srgbClr val="FFC000"/>
                </a:solidFill>
              </a:rPr>
              <a:t>Un esempio di monoteismo </a:t>
            </a:r>
            <a:r>
              <a:rPr lang="it-IT" sz="4000" b="1" dirty="0">
                <a:solidFill>
                  <a:srgbClr val="FFC000"/>
                </a:solidFill>
              </a:rPr>
              <a:t>:</a:t>
            </a:r>
            <a:br>
              <a:rPr lang="it-IT" sz="4000" b="1" i="1" dirty="0">
                <a:solidFill>
                  <a:schemeClr val="tx2"/>
                </a:solidFill>
              </a:rPr>
            </a:br>
            <a:r>
              <a:rPr lang="it-IT" sz="4000" dirty="0">
                <a:solidFill>
                  <a:schemeClr val="accent6"/>
                </a:solidFill>
              </a:rPr>
              <a:t>la religione ebraica</a:t>
            </a:r>
            <a:endParaRPr lang="it-IT" sz="4000" dirty="0"/>
          </a:p>
        </p:txBody>
      </p:sp>
    </p:spTree>
    <p:extLst>
      <p:ext uri="{BB962C8B-B14F-4D97-AF65-F5344CB8AC3E}">
        <p14:creationId xmlns:p14="http://schemas.microsoft.com/office/powerpoint/2010/main" val="1495390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38538377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p:txBody>
          <a:bodyPr vert="horz">
            <a:normAutofit/>
          </a:bodyPr>
          <a:lstStyle/>
          <a:p>
            <a:pPr algn="ctr"/>
            <a:r>
              <a:rPr lang="it-IT" sz="4000" dirty="0">
                <a:solidFill>
                  <a:schemeClr val="accent6"/>
                </a:solidFill>
              </a:rPr>
              <a:t>Riflessioni sul mito:</a:t>
            </a:r>
            <a:br>
              <a:rPr lang="it-IT" sz="4000" dirty="0">
                <a:solidFill>
                  <a:schemeClr val="accent6"/>
                </a:solidFill>
              </a:rPr>
            </a:br>
            <a:r>
              <a:rPr lang="it-IT" sz="4000" dirty="0">
                <a:solidFill>
                  <a:schemeClr val="accent6"/>
                </a:solidFill>
              </a:rPr>
              <a:t>etnografia, antropologia</a:t>
            </a:r>
            <a:endParaRPr lang="it-IT" sz="4000" dirty="0"/>
          </a:p>
        </p:txBody>
      </p:sp>
      <p:sp>
        <p:nvSpPr>
          <p:cNvPr id="3" name="Segnaposto contenuto 2"/>
          <p:cNvSpPr>
            <a:spLocks noGrp="1"/>
          </p:cNvSpPr>
          <p:nvPr>
            <p:ph idx="1"/>
          </p:nvPr>
        </p:nvSpPr>
        <p:spPr>
          <a:xfrm>
            <a:off x="734325" y="2060575"/>
            <a:ext cx="7675350" cy="4104729"/>
          </a:xfrm>
        </p:spPr>
        <p:txBody>
          <a:bodyPr>
            <a:normAutofit lnSpcReduction="10000"/>
          </a:bodyPr>
          <a:lstStyle/>
          <a:p>
            <a:pPr algn="just"/>
            <a:r>
              <a:rPr lang="it-IT" sz="2800" dirty="0"/>
              <a:t>Lo studio rigoroso sul mito  comincia alla fine dell’800 attraverso nuove discipline e anche ad esperienze dirette presso comunità di popoli che non avevano avuto contatti con il resto del mondo evoluto.</a:t>
            </a:r>
          </a:p>
          <a:p>
            <a:pPr algn="just"/>
            <a:endParaRPr lang="it-IT" sz="2800" dirty="0"/>
          </a:p>
          <a:p>
            <a:pPr algn="just"/>
            <a:r>
              <a:rPr lang="it-IT" sz="2800" dirty="0"/>
              <a:t>Fra gli studi più significativi </a:t>
            </a:r>
          </a:p>
          <a:p>
            <a:pPr lvl="1" algn="just"/>
            <a:r>
              <a:rPr lang="it-IT" sz="2400" dirty="0" err="1"/>
              <a:t>Frazer</a:t>
            </a:r>
            <a:r>
              <a:rPr lang="it-IT" sz="2400" dirty="0"/>
              <a:t> :Il ramo d’oro (1890-1915)</a:t>
            </a:r>
          </a:p>
          <a:p>
            <a:pPr lvl="1" algn="just"/>
            <a:r>
              <a:rPr lang="it-IT" sz="2400" dirty="0"/>
              <a:t>Levi-Strauss: Il pensiero selvaggio (1962), </a:t>
            </a:r>
          </a:p>
          <a:p>
            <a:pPr lvl="1" algn="just"/>
            <a:r>
              <a:rPr lang="it-IT" sz="2400" dirty="0"/>
              <a:t>Levi –Strauss:   Mito e Pensiero ( 1985) </a:t>
            </a:r>
          </a:p>
        </p:txBody>
      </p:sp>
    </p:spTree>
    <p:extLst>
      <p:ext uri="{BB962C8B-B14F-4D97-AF65-F5344CB8AC3E}">
        <p14:creationId xmlns:p14="http://schemas.microsoft.com/office/powerpoint/2010/main" val="6528464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188640"/>
            <a:ext cx="7886700" cy="1325563"/>
          </a:xfrm>
        </p:spPr>
        <p:txBody>
          <a:bodyPr>
            <a:normAutofit/>
          </a:bodyPr>
          <a:lstStyle/>
          <a:p>
            <a:pPr algn="ctr"/>
            <a:r>
              <a:rPr lang="it-IT" sz="4000" dirty="0">
                <a:solidFill>
                  <a:srgbClr val="FFC000"/>
                </a:solidFill>
              </a:rPr>
              <a:t>La terminologia:</a:t>
            </a:r>
            <a:br>
              <a:rPr lang="it-IT" sz="4000" dirty="0">
                <a:solidFill>
                  <a:srgbClr val="FFC000"/>
                </a:solidFill>
              </a:rPr>
            </a:br>
            <a:r>
              <a:rPr lang="it-IT" sz="4000" dirty="0">
                <a:solidFill>
                  <a:srgbClr val="FFC000"/>
                </a:solidFill>
              </a:rPr>
              <a:t>Ebrei ,   Israele,    Giudei</a:t>
            </a:r>
          </a:p>
        </p:txBody>
      </p:sp>
      <p:sp>
        <p:nvSpPr>
          <p:cNvPr id="3" name="Segnaposto contenuto 2"/>
          <p:cNvSpPr>
            <a:spLocks noGrp="1"/>
          </p:cNvSpPr>
          <p:nvPr>
            <p:ph idx="1"/>
          </p:nvPr>
        </p:nvSpPr>
        <p:spPr>
          <a:xfrm>
            <a:off x="755576" y="1628800"/>
            <a:ext cx="7819366" cy="5040560"/>
          </a:xfrm>
        </p:spPr>
        <p:txBody>
          <a:bodyPr>
            <a:noAutofit/>
          </a:bodyPr>
          <a:lstStyle/>
          <a:p>
            <a:pPr marL="0" indent="0" algn="just">
              <a:buNone/>
            </a:pPr>
            <a:r>
              <a:rPr lang="it-IT" sz="2800" dirty="0"/>
              <a:t>Ebrei: popolo semita come gli arabi;   Il significato del termine Ebrei :</a:t>
            </a:r>
          </a:p>
          <a:p>
            <a:pPr algn="just"/>
            <a:r>
              <a:rPr lang="it-IT" sz="2800" dirty="0"/>
              <a:t>servi / coloro che abitano al di là del fiume;</a:t>
            </a:r>
          </a:p>
          <a:p>
            <a:pPr algn="just"/>
            <a:r>
              <a:rPr lang="it-IT" sz="2800" dirty="0"/>
              <a:t>Israele (forte con Dio): soprannome di uno dei patriarchi (Giacobbe) ;  nome di uno dei due regni nati dopo la fine della monarchia.   Il termine Israele compare nella storia egizia  nel 1225 </a:t>
            </a:r>
            <a:r>
              <a:rPr lang="it-IT" sz="2800" dirty="0" err="1"/>
              <a:t>a.c.</a:t>
            </a:r>
            <a:r>
              <a:rPr lang="it-IT" sz="2800" dirty="0"/>
              <a:t>;</a:t>
            </a:r>
          </a:p>
          <a:p>
            <a:pPr algn="just"/>
            <a:r>
              <a:rPr lang="it-IT" sz="2800" dirty="0"/>
              <a:t>Giudei: abitanti del regno di Giuda, dopo la deportazione a Babilonia, in cui si ebbe una rinascita spirituale. Grande fu  ruolo dei sacerdoti  che accentuarono la legge e introdussero temi di speranza.</a:t>
            </a:r>
          </a:p>
        </p:txBody>
      </p:sp>
    </p:spTree>
    <p:extLst>
      <p:ext uri="{BB962C8B-B14F-4D97-AF65-F5344CB8AC3E}">
        <p14:creationId xmlns:p14="http://schemas.microsoft.com/office/powerpoint/2010/main" val="15405059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a:solidFill>
                  <a:srgbClr val="FFC000"/>
                </a:solidFill>
              </a:rPr>
              <a:t>	Breve sintesi storica del popolo 					ebraico</a:t>
            </a:r>
          </a:p>
        </p:txBody>
      </p:sp>
      <p:sp>
        <p:nvSpPr>
          <p:cNvPr id="3" name="Segnaposto contenuto 2"/>
          <p:cNvSpPr>
            <a:spLocks noGrp="1"/>
          </p:cNvSpPr>
          <p:nvPr>
            <p:ph idx="1"/>
          </p:nvPr>
        </p:nvSpPr>
        <p:spPr>
          <a:xfrm>
            <a:off x="683568" y="1556792"/>
            <a:ext cx="7819366" cy="5229200"/>
          </a:xfrm>
        </p:spPr>
        <p:txBody>
          <a:bodyPr>
            <a:noAutofit/>
          </a:bodyPr>
          <a:lstStyle/>
          <a:p>
            <a:pPr algn="just"/>
            <a:r>
              <a:rPr lang="it-IT" sz="2800" dirty="0"/>
              <a:t>XVIII sec  </a:t>
            </a:r>
            <a:r>
              <a:rPr lang="it-IT" sz="2800" dirty="0" err="1"/>
              <a:t>a.c.</a:t>
            </a:r>
            <a:r>
              <a:rPr lang="it-IT" sz="2800" dirty="0"/>
              <a:t> alcune tribù ebraiche si insediarono nel sud della Palestina  dove vivevano  altri popoli. </a:t>
            </a:r>
          </a:p>
          <a:p>
            <a:pPr algn="just"/>
            <a:r>
              <a:rPr lang="it-IT" sz="2800" dirty="0"/>
              <a:t>Il patriarca Abramo fece un patto con Dio che promise la sua protezione ed il possesso della Palestina.</a:t>
            </a:r>
          </a:p>
          <a:p>
            <a:pPr algn="just"/>
            <a:r>
              <a:rPr lang="it-IT" sz="2800" dirty="0"/>
              <a:t>Il nomadismo durò a lungo; 1250 comparve la figura di Mosè; rivelazione di </a:t>
            </a:r>
            <a:r>
              <a:rPr lang="it-IT" sz="2800" dirty="0" err="1"/>
              <a:t>Jahve</a:t>
            </a:r>
            <a:r>
              <a:rPr lang="it-IT" sz="2800" dirty="0"/>
              <a:t> (io sono quello che sono) .</a:t>
            </a:r>
          </a:p>
          <a:p>
            <a:pPr algn="just"/>
            <a:r>
              <a:rPr lang="it-IT" sz="2800" dirty="0"/>
              <a:t>XII: insediamento in Palestina : Età dei giudici</a:t>
            </a:r>
          </a:p>
          <a:p>
            <a:pPr algn="just"/>
            <a:r>
              <a:rPr lang="it-IT" sz="2800" dirty="0"/>
              <a:t>1020-922 :età della monarchia</a:t>
            </a:r>
          </a:p>
          <a:p>
            <a:pPr algn="just"/>
            <a:r>
              <a:rPr lang="it-IT" sz="2800" dirty="0"/>
              <a:t>Dissoluzione dell’unità.</a:t>
            </a:r>
          </a:p>
          <a:p>
            <a:pPr algn="just"/>
            <a:r>
              <a:rPr lang="it-IT" sz="2800" dirty="0"/>
              <a:t>Dominazione persiana e romana; alla fine diaspora</a:t>
            </a:r>
          </a:p>
          <a:p>
            <a:pPr algn="just"/>
            <a:endParaRPr lang="it-IT" sz="2800" dirty="0"/>
          </a:p>
        </p:txBody>
      </p:sp>
    </p:spTree>
    <p:extLst>
      <p:ext uri="{BB962C8B-B14F-4D97-AF65-F5344CB8AC3E}">
        <p14:creationId xmlns:p14="http://schemas.microsoft.com/office/powerpoint/2010/main" val="1384093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3125333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683568" y="365127"/>
            <a:ext cx="7831782" cy="1191666"/>
          </a:xfrm>
        </p:spPr>
        <p:txBody>
          <a:bodyPr vert="horz">
            <a:normAutofit/>
          </a:bodyPr>
          <a:lstStyle/>
          <a:p>
            <a:pPr algn="ctr"/>
            <a:r>
              <a:rPr lang="it-IT" sz="4000" dirty="0">
                <a:solidFill>
                  <a:schemeClr val="accent6"/>
                </a:solidFill>
              </a:rPr>
              <a:t>La Bibbia, fonte storica / libro sacro</a:t>
            </a:r>
            <a:endParaRPr lang="it-IT" sz="4000" dirty="0"/>
          </a:p>
        </p:txBody>
      </p:sp>
      <p:sp>
        <p:nvSpPr>
          <p:cNvPr id="3" name="Segnaposto contenuto 2"/>
          <p:cNvSpPr>
            <a:spLocks noGrp="1"/>
          </p:cNvSpPr>
          <p:nvPr>
            <p:ph idx="1"/>
          </p:nvPr>
        </p:nvSpPr>
        <p:spPr>
          <a:xfrm>
            <a:off x="539552" y="1412776"/>
            <a:ext cx="7675350" cy="5256584"/>
          </a:xfrm>
        </p:spPr>
        <p:txBody>
          <a:bodyPr>
            <a:normAutofit fontScale="25000" lnSpcReduction="20000"/>
          </a:bodyPr>
          <a:lstStyle/>
          <a:p>
            <a:endParaRPr lang="it-IT" dirty="0"/>
          </a:p>
          <a:p>
            <a:pPr algn="just"/>
            <a:r>
              <a:rPr lang="it-IT" sz="11200" dirty="0"/>
              <a:t>Difficile ricostruire la cronologia dei fatti attraverso il testo biblico, alcuni dati sono confermati dalla archeologia o dalle altre fonti, molti sono messi in discussione.  Altri testi sono stati ritrovati più recentemente alla fine dell’800 e alla metà del’900.</a:t>
            </a:r>
          </a:p>
          <a:p>
            <a:pPr algn="just"/>
            <a:r>
              <a:rPr lang="it-IT" sz="11200" dirty="0"/>
              <a:t> Il primo </a:t>
            </a:r>
            <a:r>
              <a:rPr lang="it-IT" sz="11200" dirty="0" err="1"/>
              <a:t>assemblamento</a:t>
            </a:r>
            <a:r>
              <a:rPr lang="it-IT" sz="11200" dirty="0"/>
              <a:t> dei testi risale al </a:t>
            </a:r>
            <a:r>
              <a:rPr lang="it-IT" sz="11200" dirty="0" err="1"/>
              <a:t>VII°a.c</a:t>
            </a:r>
            <a:r>
              <a:rPr lang="it-IT" sz="11200" dirty="0"/>
              <a:t>. .       La traduzione dall’aramaico in greco dei testi si ebbe in Alessandria sotto il regno dei </a:t>
            </a:r>
            <a:r>
              <a:rPr lang="it-IT" sz="11200" dirty="0" err="1"/>
              <a:t>Tolomei</a:t>
            </a:r>
            <a:r>
              <a:rPr lang="it-IT" sz="11200" dirty="0"/>
              <a:t>  nel III° secolo </a:t>
            </a:r>
            <a:r>
              <a:rPr lang="it-IT" sz="11200" dirty="0" err="1"/>
              <a:t>a.c.</a:t>
            </a:r>
            <a:r>
              <a:rPr lang="it-IT" sz="11200" dirty="0"/>
              <a:t> , modificando ulteriormente il testo originale.</a:t>
            </a:r>
          </a:p>
          <a:p>
            <a:pPr algn="just"/>
            <a:r>
              <a:rPr lang="it-IT" sz="11200" dirty="0"/>
              <a:t>Il testo biblico è frutto di una raccolta di testi, rielaborati in senso ideologico per dare una precisa identità nazionale al popolo ebraico</a:t>
            </a:r>
          </a:p>
          <a:p>
            <a:pPr algn="just"/>
            <a:endParaRPr lang="it-IT" sz="9600" dirty="0"/>
          </a:p>
          <a:p>
            <a:pPr algn="just"/>
            <a:endParaRPr lang="it-IT" sz="9600" dirty="0"/>
          </a:p>
        </p:txBody>
      </p:sp>
    </p:spTree>
    <p:extLst>
      <p:ext uri="{BB962C8B-B14F-4D97-AF65-F5344CB8AC3E}">
        <p14:creationId xmlns:p14="http://schemas.microsoft.com/office/powerpoint/2010/main" val="17487132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382442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899592" y="365127"/>
            <a:ext cx="7615758" cy="1047650"/>
          </a:xfrm>
        </p:spPr>
        <p:txBody>
          <a:bodyPr vert="horz"/>
          <a:lstStyle/>
          <a:p>
            <a:pPr algn="ctr"/>
            <a:r>
              <a:rPr lang="it-IT" sz="4000" dirty="0">
                <a:solidFill>
                  <a:schemeClr val="accent6"/>
                </a:solidFill>
              </a:rPr>
              <a:t>Storia e religione</a:t>
            </a:r>
            <a:endParaRPr lang="it-IT" dirty="0"/>
          </a:p>
        </p:txBody>
      </p:sp>
      <p:sp>
        <p:nvSpPr>
          <p:cNvPr id="3" name="Segnaposto contenuto 2"/>
          <p:cNvSpPr>
            <a:spLocks noGrp="1"/>
          </p:cNvSpPr>
          <p:nvPr>
            <p:ph idx="1"/>
          </p:nvPr>
        </p:nvSpPr>
        <p:spPr>
          <a:xfrm>
            <a:off x="539552" y="1412776"/>
            <a:ext cx="7891374" cy="5112568"/>
          </a:xfrm>
        </p:spPr>
        <p:txBody>
          <a:bodyPr>
            <a:noAutofit/>
          </a:bodyPr>
          <a:lstStyle/>
          <a:p>
            <a:pPr algn="just"/>
            <a:r>
              <a:rPr lang="it-IT" sz="2800" dirty="0"/>
              <a:t>I testi del Pentateuco ci raccontano momenti fondamentali della storia del popolo ebraico</a:t>
            </a:r>
          </a:p>
          <a:p>
            <a:pPr algn="just"/>
            <a:endParaRPr lang="it-IT" sz="2800" dirty="0"/>
          </a:p>
          <a:p>
            <a:pPr algn="just"/>
            <a:r>
              <a:rPr lang="it-IT" sz="2800" dirty="0"/>
              <a:t>L’età dei patriarchi: Abramo, Isacco, Giacobbe è certamente idealizzata: essi sono visti come precursori di figure nate dopo la trasformazione di Israele in nazione</a:t>
            </a:r>
          </a:p>
          <a:p>
            <a:pPr algn="just"/>
            <a:endParaRPr lang="it-IT" sz="2800" dirty="0"/>
          </a:p>
          <a:p>
            <a:pPr algn="just"/>
            <a:r>
              <a:rPr lang="it-IT" sz="2800" dirty="0"/>
              <a:t>Il patto di Dio con Israele non può essere stato con Abramo nel XVIII sec. in quanto in quel tempo il Dio unico conviveva con altre divinità. Il rigido monoteismo si affermò verso l’VIII </a:t>
            </a:r>
            <a:r>
              <a:rPr lang="it-IT" sz="2800" dirty="0" err="1"/>
              <a:t>sec.a.c</a:t>
            </a:r>
            <a:r>
              <a:rPr lang="it-IT" sz="2800" dirty="0"/>
              <a:t>.</a:t>
            </a:r>
          </a:p>
          <a:p>
            <a:pPr algn="just"/>
            <a:endParaRPr lang="it-IT" sz="2800" dirty="0"/>
          </a:p>
        </p:txBody>
      </p:sp>
    </p:spTree>
    <p:extLst>
      <p:ext uri="{BB962C8B-B14F-4D97-AF65-F5344CB8AC3E}">
        <p14:creationId xmlns:p14="http://schemas.microsoft.com/office/powerpoint/2010/main" val="35234321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774642"/>
            <a:ext cx="8119303" cy="4255770"/>
          </a:xfrm>
          <a:prstGeom prst="rect">
            <a:avLst/>
          </a:prstGeom>
        </p:spPr>
      </p:pic>
      <p:sp>
        <p:nvSpPr>
          <p:cNvPr id="5" name="CasellaDiTesto 4"/>
          <p:cNvSpPr txBox="1"/>
          <p:nvPr/>
        </p:nvSpPr>
        <p:spPr>
          <a:xfrm>
            <a:off x="899592" y="599794"/>
            <a:ext cx="7694735" cy="646331"/>
          </a:xfrm>
          <a:prstGeom prst="rect">
            <a:avLst/>
          </a:prstGeom>
          <a:noFill/>
        </p:spPr>
        <p:txBody>
          <a:bodyPr wrap="none" rtlCol="0">
            <a:spAutoFit/>
          </a:bodyPr>
          <a:lstStyle/>
          <a:p>
            <a:r>
              <a:rPr lang="it-IT" sz="3600" dirty="0">
                <a:solidFill>
                  <a:srgbClr val="FFC000"/>
                </a:solidFill>
              </a:rPr>
              <a:t>Il lungo periodo del nomadismo ebraico</a:t>
            </a:r>
          </a:p>
        </p:txBody>
      </p:sp>
    </p:spTree>
    <p:extLst>
      <p:ext uri="{BB962C8B-B14F-4D97-AF65-F5344CB8AC3E}">
        <p14:creationId xmlns:p14="http://schemas.microsoft.com/office/powerpoint/2010/main" val="10045014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3315457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611560" y="404665"/>
            <a:ext cx="7814692" cy="1152128"/>
          </a:xfrm>
        </p:spPr>
        <p:txBody>
          <a:bodyPr vert="horz">
            <a:normAutofit/>
          </a:bodyPr>
          <a:lstStyle/>
          <a:p>
            <a:pPr algn="ctr"/>
            <a:r>
              <a:rPr lang="it-IT" sz="4000" dirty="0">
                <a:solidFill>
                  <a:schemeClr val="accent6"/>
                </a:solidFill>
              </a:rPr>
              <a:t>Storia e religione: Mosè</a:t>
            </a:r>
            <a:endParaRPr lang="it-IT" sz="4000" dirty="0"/>
          </a:p>
        </p:txBody>
      </p:sp>
      <p:sp>
        <p:nvSpPr>
          <p:cNvPr id="3" name="Segnaposto contenuto 2"/>
          <p:cNvSpPr>
            <a:spLocks noGrp="1"/>
          </p:cNvSpPr>
          <p:nvPr>
            <p:ph idx="1"/>
          </p:nvPr>
        </p:nvSpPr>
        <p:spPr>
          <a:xfrm>
            <a:off x="755576" y="1628800"/>
            <a:ext cx="7675350" cy="5040560"/>
          </a:xfrm>
        </p:spPr>
        <p:txBody>
          <a:bodyPr>
            <a:noAutofit/>
          </a:bodyPr>
          <a:lstStyle/>
          <a:p>
            <a:pPr algn="just"/>
            <a:r>
              <a:rPr lang="it-IT" sz="2800" dirty="0"/>
              <a:t>Le varie tradizioni concordano sulla nascita di Israele con la figura di Mosè.</a:t>
            </a:r>
          </a:p>
          <a:p>
            <a:pPr algn="just"/>
            <a:r>
              <a:rPr lang="it-IT" sz="2800" dirty="0"/>
              <a:t>Dio e Mosè stringono il Patto di Alleanza in cui Dio è assolutamente fedele al suo popolo, anche quando Israele non lo è . E’ un Dio misericordioso.</a:t>
            </a:r>
          </a:p>
          <a:p>
            <a:pPr algn="just"/>
            <a:r>
              <a:rPr lang="it-IT" sz="2800" dirty="0"/>
              <a:t>Dio è anche sovrano; Israele è un regno composto da sacerdoti, in quanto ciascuno ha diritto di compiere i riti.</a:t>
            </a:r>
          </a:p>
          <a:p>
            <a:pPr algn="just"/>
            <a:r>
              <a:rPr lang="it-IT" sz="2800" dirty="0"/>
              <a:t>La partecipazione di Dio a questa alleanza e la attribuzione della Legge alla sua autorità, presuppongono la presenza di un uomo, che ha dato l’avvio alla unità politico religiosa.</a:t>
            </a:r>
          </a:p>
          <a:p>
            <a:pPr algn="just"/>
            <a:endParaRPr lang="it-IT" sz="2800" dirty="0"/>
          </a:p>
          <a:p>
            <a:endParaRPr lang="it-IT" sz="2800" dirty="0"/>
          </a:p>
        </p:txBody>
      </p:sp>
    </p:spTree>
    <p:extLst>
      <p:ext uri="{BB962C8B-B14F-4D97-AF65-F5344CB8AC3E}">
        <p14:creationId xmlns:p14="http://schemas.microsoft.com/office/powerpoint/2010/main" val="22908012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844824"/>
            <a:ext cx="8374310" cy="4366605"/>
          </a:xfrm>
          <a:prstGeom prst="rect">
            <a:avLst/>
          </a:prstGeom>
        </p:spPr>
      </p:pic>
      <p:sp>
        <p:nvSpPr>
          <p:cNvPr id="5" name="CasellaDiTesto 4"/>
          <p:cNvSpPr txBox="1"/>
          <p:nvPr/>
        </p:nvSpPr>
        <p:spPr>
          <a:xfrm>
            <a:off x="3266184" y="764704"/>
            <a:ext cx="3257623" cy="646331"/>
          </a:xfrm>
          <a:prstGeom prst="rect">
            <a:avLst/>
          </a:prstGeom>
          <a:noFill/>
        </p:spPr>
        <p:txBody>
          <a:bodyPr wrap="none" rtlCol="0">
            <a:spAutoFit/>
          </a:bodyPr>
          <a:lstStyle/>
          <a:p>
            <a:r>
              <a:rPr lang="it-IT" sz="3600" dirty="0">
                <a:solidFill>
                  <a:srgbClr val="FFC000"/>
                </a:solidFill>
              </a:rPr>
              <a:t>Mosè e la Legge</a:t>
            </a:r>
          </a:p>
        </p:txBody>
      </p:sp>
    </p:spTree>
    <p:extLst>
      <p:ext uri="{BB962C8B-B14F-4D97-AF65-F5344CB8AC3E}">
        <p14:creationId xmlns:p14="http://schemas.microsoft.com/office/powerpoint/2010/main" val="39358389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7784" y="3789040"/>
            <a:ext cx="4928944" cy="2920231"/>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321531"/>
            <a:ext cx="6211438" cy="2921317"/>
          </a:xfrm>
          <a:prstGeom prst="rect">
            <a:avLst/>
          </a:prstGeom>
        </p:spPr>
      </p:pic>
      <p:sp>
        <p:nvSpPr>
          <p:cNvPr id="4" name="CasellaDiTesto 3"/>
          <p:cNvSpPr txBox="1"/>
          <p:nvPr/>
        </p:nvSpPr>
        <p:spPr>
          <a:xfrm>
            <a:off x="7092280" y="836712"/>
            <a:ext cx="1896673" cy="1200329"/>
          </a:xfrm>
          <a:prstGeom prst="rect">
            <a:avLst/>
          </a:prstGeom>
          <a:noFill/>
        </p:spPr>
        <p:txBody>
          <a:bodyPr wrap="none" rtlCol="0">
            <a:spAutoFit/>
          </a:bodyPr>
          <a:lstStyle/>
          <a:p>
            <a:r>
              <a:rPr lang="it-IT" sz="3600" dirty="0">
                <a:solidFill>
                  <a:srgbClr val="FFC000"/>
                </a:solidFill>
              </a:rPr>
              <a:t>Ebrei</a:t>
            </a:r>
          </a:p>
          <a:p>
            <a:r>
              <a:rPr lang="it-IT" sz="3600" dirty="0">
                <a:solidFill>
                  <a:srgbClr val="FFC000"/>
                </a:solidFill>
              </a:rPr>
              <a:t> in Egitto</a:t>
            </a:r>
          </a:p>
        </p:txBody>
      </p:sp>
      <p:sp>
        <p:nvSpPr>
          <p:cNvPr id="5" name="CasellaDiTesto 4"/>
          <p:cNvSpPr txBox="1"/>
          <p:nvPr/>
        </p:nvSpPr>
        <p:spPr>
          <a:xfrm>
            <a:off x="683568" y="4509120"/>
            <a:ext cx="1366080" cy="646331"/>
          </a:xfrm>
          <a:prstGeom prst="rect">
            <a:avLst/>
          </a:prstGeom>
          <a:noFill/>
        </p:spPr>
        <p:txBody>
          <a:bodyPr wrap="none" rtlCol="0">
            <a:spAutoFit/>
          </a:bodyPr>
          <a:lstStyle/>
          <a:p>
            <a:r>
              <a:rPr lang="it-IT" sz="3600" dirty="0">
                <a:solidFill>
                  <a:srgbClr val="FFC000"/>
                </a:solidFill>
              </a:rPr>
              <a:t>Esodo</a:t>
            </a:r>
          </a:p>
        </p:txBody>
      </p:sp>
    </p:spTree>
    <p:extLst>
      <p:ext uri="{BB962C8B-B14F-4D97-AF65-F5344CB8AC3E}">
        <p14:creationId xmlns:p14="http://schemas.microsoft.com/office/powerpoint/2010/main" val="5868287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474085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755576" y="365127"/>
            <a:ext cx="7759774" cy="1119658"/>
          </a:xfrm>
        </p:spPr>
        <p:txBody>
          <a:bodyPr vert="horz">
            <a:normAutofit/>
          </a:bodyPr>
          <a:lstStyle/>
          <a:p>
            <a:pPr algn="ctr"/>
            <a:r>
              <a:rPr lang="it-IT" sz="4000" dirty="0">
                <a:solidFill>
                  <a:schemeClr val="accent6"/>
                </a:solidFill>
              </a:rPr>
              <a:t>Storia e religione : il regno</a:t>
            </a:r>
            <a:endParaRPr lang="it-IT" sz="4000" dirty="0"/>
          </a:p>
        </p:txBody>
      </p:sp>
      <p:sp>
        <p:nvSpPr>
          <p:cNvPr id="3" name="Segnaposto contenuto 2"/>
          <p:cNvSpPr>
            <a:spLocks noGrp="1"/>
          </p:cNvSpPr>
          <p:nvPr>
            <p:ph idx="1"/>
          </p:nvPr>
        </p:nvSpPr>
        <p:spPr>
          <a:xfrm>
            <a:off x="683568" y="1628800"/>
            <a:ext cx="7747358" cy="5112568"/>
          </a:xfrm>
        </p:spPr>
        <p:txBody>
          <a:bodyPr>
            <a:noAutofit/>
          </a:bodyPr>
          <a:lstStyle/>
          <a:p>
            <a:pPr algn="just"/>
            <a:r>
              <a:rPr lang="it-IT" sz="2800" dirty="0"/>
              <a:t>Il periodo dei re Saul e soprattutto Davide e Salomone,  introduce mutamenti nella ritualità e nel ruolo dei Sacerdoti. Con la fine della unità il popolo ebraico subisce nuove sottomissioni ed anche l’esilio</a:t>
            </a:r>
          </a:p>
          <a:p>
            <a:pPr algn="just"/>
            <a:r>
              <a:rPr lang="it-IT" sz="2800" dirty="0"/>
              <a:t>Nel periodo dell’Esilio diventa importante la figura dei Profeti  che condannano pesantemente la idolatria ed i Sacerdoti acquistano un ruolo sempre maggiore.</a:t>
            </a:r>
          </a:p>
          <a:p>
            <a:pPr algn="just"/>
            <a:r>
              <a:rPr lang="it-IT" sz="2800" dirty="0"/>
              <a:t>Il contatto con altre culture e con il mondo ellenistico introducono modificazioni profonde nella religione</a:t>
            </a:r>
          </a:p>
        </p:txBody>
      </p:sp>
    </p:spTree>
    <p:extLst>
      <p:ext uri="{BB962C8B-B14F-4D97-AF65-F5344CB8AC3E}">
        <p14:creationId xmlns:p14="http://schemas.microsoft.com/office/powerpoint/2010/main" val="20524934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958" y="2708920"/>
            <a:ext cx="5640660" cy="4020089"/>
          </a:xfrm>
          <a:prstGeom prst="rect">
            <a:avLst/>
          </a:prstGeom>
        </p:spPr>
      </p:pic>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07132" y="0"/>
            <a:ext cx="3140430" cy="4574948"/>
          </a:xfrm>
          <a:prstGeom prst="rect">
            <a:avLst/>
          </a:prstGeom>
        </p:spPr>
      </p:pic>
      <p:sp>
        <p:nvSpPr>
          <p:cNvPr id="6" name="CasellaDiTesto 5"/>
          <p:cNvSpPr txBox="1"/>
          <p:nvPr/>
        </p:nvSpPr>
        <p:spPr>
          <a:xfrm>
            <a:off x="1748546" y="1849615"/>
            <a:ext cx="2759089" cy="646331"/>
          </a:xfrm>
          <a:prstGeom prst="rect">
            <a:avLst/>
          </a:prstGeom>
          <a:noFill/>
        </p:spPr>
        <p:txBody>
          <a:bodyPr wrap="none" rtlCol="0">
            <a:spAutoFit/>
          </a:bodyPr>
          <a:lstStyle/>
          <a:p>
            <a:r>
              <a:rPr lang="it-IT" sz="3600" dirty="0">
                <a:solidFill>
                  <a:srgbClr val="FFC000"/>
                </a:solidFill>
              </a:rPr>
              <a:t>Saul e Davide</a:t>
            </a:r>
          </a:p>
        </p:txBody>
      </p:sp>
      <p:sp>
        <p:nvSpPr>
          <p:cNvPr id="7" name="CasellaDiTesto 6"/>
          <p:cNvSpPr txBox="1"/>
          <p:nvPr/>
        </p:nvSpPr>
        <p:spPr>
          <a:xfrm>
            <a:off x="6588224" y="5301208"/>
            <a:ext cx="2122697" cy="646331"/>
          </a:xfrm>
          <a:prstGeom prst="rect">
            <a:avLst/>
          </a:prstGeom>
          <a:noFill/>
        </p:spPr>
        <p:txBody>
          <a:bodyPr wrap="none" rtlCol="0">
            <a:spAutoFit/>
          </a:bodyPr>
          <a:lstStyle/>
          <a:p>
            <a:r>
              <a:rPr lang="it-IT" sz="3600" dirty="0">
                <a:solidFill>
                  <a:srgbClr val="FFC000"/>
                </a:solidFill>
              </a:rPr>
              <a:t>Salomone</a:t>
            </a:r>
          </a:p>
        </p:txBody>
      </p:sp>
    </p:spTree>
    <p:extLst>
      <p:ext uri="{BB962C8B-B14F-4D97-AF65-F5344CB8AC3E}">
        <p14:creationId xmlns:p14="http://schemas.microsoft.com/office/powerpoint/2010/main" val="4201167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1022613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755576" y="365127"/>
            <a:ext cx="7759774" cy="1047650"/>
          </a:xfrm>
        </p:spPr>
        <p:txBody>
          <a:bodyPr vert="horz">
            <a:normAutofit/>
          </a:bodyPr>
          <a:lstStyle/>
          <a:p>
            <a:pPr algn="ctr"/>
            <a:r>
              <a:rPr lang="it-IT" dirty="0">
                <a:solidFill>
                  <a:schemeClr val="accent6"/>
                </a:solidFill>
              </a:rPr>
              <a:t>Mito</a:t>
            </a:r>
            <a:endParaRPr lang="it-IT" dirty="0"/>
          </a:p>
        </p:txBody>
      </p:sp>
      <p:sp>
        <p:nvSpPr>
          <p:cNvPr id="3" name="Segnaposto contenuto 2"/>
          <p:cNvSpPr>
            <a:spLocks noGrp="1"/>
          </p:cNvSpPr>
          <p:nvPr>
            <p:ph idx="1"/>
          </p:nvPr>
        </p:nvSpPr>
        <p:spPr>
          <a:xfrm>
            <a:off x="755576" y="1556792"/>
            <a:ext cx="7675350" cy="4351338"/>
          </a:xfrm>
        </p:spPr>
        <p:txBody>
          <a:bodyPr>
            <a:normAutofit fontScale="25000" lnSpcReduction="20000"/>
          </a:bodyPr>
          <a:lstStyle/>
          <a:p>
            <a:pPr algn="just"/>
            <a:r>
              <a:rPr lang="it-IT" sz="11200" dirty="0">
                <a:solidFill>
                  <a:srgbClr val="FFC000"/>
                </a:solidFill>
              </a:rPr>
              <a:t>Il mito </a:t>
            </a:r>
            <a:r>
              <a:rPr lang="it-IT" sz="11200" dirty="0"/>
              <a:t>è un racconto con protagonisti dei ed eroi ed è presente in tutte le culture.</a:t>
            </a:r>
          </a:p>
          <a:p>
            <a:pPr algn="just"/>
            <a:endParaRPr lang="it-IT" sz="11200" dirty="0"/>
          </a:p>
          <a:p>
            <a:pPr algn="just"/>
            <a:r>
              <a:rPr lang="it-IT" sz="11200" dirty="0">
                <a:solidFill>
                  <a:srgbClr val="FFC000"/>
                </a:solidFill>
              </a:rPr>
              <a:t>Nascita</a:t>
            </a:r>
            <a:r>
              <a:rPr lang="it-IT" sz="11200" dirty="0"/>
              <a:t> indefinibile in quanto orale ;</a:t>
            </a:r>
          </a:p>
          <a:p>
            <a:pPr marL="0" indent="0" algn="just">
              <a:buNone/>
            </a:pPr>
            <a:r>
              <a:rPr lang="it-IT" sz="11200" dirty="0"/>
              <a:t>lo conosciamo quando nasce la scrittura e certamente ha subito manipolazioni.</a:t>
            </a:r>
          </a:p>
          <a:p>
            <a:pPr marL="0" indent="0" algn="just">
              <a:buNone/>
            </a:pPr>
            <a:endParaRPr lang="it-IT" sz="11200" dirty="0">
              <a:solidFill>
                <a:srgbClr val="FFC000"/>
              </a:solidFill>
            </a:endParaRPr>
          </a:p>
          <a:p>
            <a:pPr algn="just"/>
            <a:r>
              <a:rPr lang="it-IT" sz="11200" dirty="0">
                <a:solidFill>
                  <a:srgbClr val="FFC000"/>
                </a:solidFill>
              </a:rPr>
              <a:t>Etimologia</a:t>
            </a:r>
            <a:r>
              <a:rPr lang="it-IT" sz="11200" dirty="0"/>
              <a:t> del termine in ambito greco.    </a:t>
            </a:r>
          </a:p>
          <a:p>
            <a:pPr algn="just"/>
            <a:endParaRPr lang="it-IT" sz="11200" dirty="0"/>
          </a:p>
          <a:p>
            <a:pPr algn="just"/>
            <a:r>
              <a:rPr lang="it-IT" sz="11200" dirty="0"/>
              <a:t> </a:t>
            </a:r>
            <a:r>
              <a:rPr lang="it-IT" sz="11200" dirty="0">
                <a:solidFill>
                  <a:srgbClr val="FFC000"/>
                </a:solidFill>
              </a:rPr>
              <a:t>Rapporto mito–logos.</a:t>
            </a:r>
          </a:p>
          <a:p>
            <a:pPr algn="just"/>
            <a:endParaRPr lang="it-IT" sz="11200" dirty="0">
              <a:solidFill>
                <a:srgbClr val="FFC000"/>
              </a:solidFill>
            </a:endParaRPr>
          </a:p>
          <a:p>
            <a:pPr algn="just"/>
            <a:r>
              <a:rPr lang="it-IT" sz="11200" dirty="0">
                <a:solidFill>
                  <a:srgbClr val="FFC000"/>
                </a:solidFill>
              </a:rPr>
              <a:t>Viene trasmesso  oralmente </a:t>
            </a:r>
            <a:r>
              <a:rPr lang="it-IT" sz="11200" dirty="0"/>
              <a:t>in Grecia da aedi e rapsodi</a:t>
            </a:r>
          </a:p>
          <a:p>
            <a:pPr algn="just"/>
            <a:endParaRPr lang="it-IT" sz="4400" dirty="0"/>
          </a:p>
          <a:p>
            <a:pPr algn="just"/>
            <a:endParaRPr lang="it-IT" sz="4400" dirty="0"/>
          </a:p>
          <a:p>
            <a:pPr algn="just"/>
            <a:endParaRPr lang="it-IT" sz="2800" dirty="0"/>
          </a:p>
          <a:p>
            <a:pPr algn="just"/>
            <a:endParaRPr lang="it-IT" sz="2800" dirty="0"/>
          </a:p>
          <a:p>
            <a:pPr algn="just"/>
            <a:endParaRPr lang="it-IT" sz="2800" dirty="0"/>
          </a:p>
          <a:p>
            <a:pPr marL="0" indent="0" algn="just">
              <a:buNone/>
            </a:pPr>
            <a:endParaRPr lang="it-IT" sz="2800" dirty="0"/>
          </a:p>
        </p:txBody>
      </p:sp>
    </p:spTree>
    <p:extLst>
      <p:ext uri="{BB962C8B-B14F-4D97-AF65-F5344CB8AC3E}">
        <p14:creationId xmlns:p14="http://schemas.microsoft.com/office/powerpoint/2010/main" val="1494916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72" y="1124744"/>
            <a:ext cx="4433126" cy="5622303"/>
          </a:xfrm>
          <a:prstGeom prst="rect">
            <a:avLst/>
          </a:prstGeom>
        </p:spPr>
      </p:pic>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121024"/>
            <a:ext cx="4064000" cy="3048000"/>
          </a:xfrm>
          <a:prstGeom prst="rect">
            <a:avLst/>
          </a:prstGeom>
        </p:spPr>
      </p:pic>
      <p:sp>
        <p:nvSpPr>
          <p:cNvPr id="4" name="CasellaDiTesto 3"/>
          <p:cNvSpPr txBox="1"/>
          <p:nvPr/>
        </p:nvSpPr>
        <p:spPr>
          <a:xfrm>
            <a:off x="107504" y="112276"/>
            <a:ext cx="5779146" cy="1077218"/>
          </a:xfrm>
          <a:prstGeom prst="rect">
            <a:avLst/>
          </a:prstGeom>
          <a:noFill/>
        </p:spPr>
        <p:txBody>
          <a:bodyPr wrap="none" rtlCol="0">
            <a:spAutoFit/>
          </a:bodyPr>
          <a:lstStyle/>
          <a:p>
            <a:r>
              <a:rPr lang="it-IT" sz="3200" dirty="0">
                <a:solidFill>
                  <a:srgbClr val="FFC000"/>
                </a:solidFill>
              </a:rPr>
              <a:t>Esilio in Babilonia, liberati da Ciro</a:t>
            </a:r>
          </a:p>
          <a:p>
            <a:r>
              <a:rPr lang="it-IT" sz="3200" dirty="0">
                <a:solidFill>
                  <a:srgbClr val="FFC000"/>
                </a:solidFill>
              </a:rPr>
              <a:t>Re dei Persiani</a:t>
            </a:r>
          </a:p>
        </p:txBody>
      </p:sp>
    </p:spTree>
    <p:extLst>
      <p:ext uri="{BB962C8B-B14F-4D97-AF65-F5344CB8AC3E}">
        <p14:creationId xmlns:p14="http://schemas.microsoft.com/office/powerpoint/2010/main" val="1273460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27560804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611560" y="332657"/>
            <a:ext cx="7670676" cy="1152128"/>
          </a:xfrm>
        </p:spPr>
        <p:txBody>
          <a:bodyPr vert="horz">
            <a:normAutofit/>
          </a:bodyPr>
          <a:lstStyle/>
          <a:p>
            <a:pPr algn="ctr"/>
            <a:r>
              <a:rPr lang="it-IT" sz="4000" dirty="0">
                <a:solidFill>
                  <a:schemeClr val="accent6"/>
                </a:solidFill>
              </a:rPr>
              <a:t>Gli Ebrei popolo del libro/1</a:t>
            </a:r>
            <a:endParaRPr lang="it-IT" sz="4000" dirty="0"/>
          </a:p>
        </p:txBody>
      </p:sp>
      <p:sp>
        <p:nvSpPr>
          <p:cNvPr id="3" name="Segnaposto contenuto 2"/>
          <p:cNvSpPr>
            <a:spLocks noGrp="1"/>
          </p:cNvSpPr>
          <p:nvPr>
            <p:ph idx="1"/>
          </p:nvPr>
        </p:nvSpPr>
        <p:spPr>
          <a:xfrm>
            <a:off x="323528" y="1628800"/>
            <a:ext cx="8280920" cy="4896544"/>
          </a:xfrm>
        </p:spPr>
        <p:txBody>
          <a:bodyPr>
            <a:noAutofit/>
          </a:bodyPr>
          <a:lstStyle/>
          <a:p>
            <a:pPr algn="just"/>
            <a:r>
              <a:rPr lang="it-IT" sz="2800" dirty="0"/>
              <a:t>Il termine popolo del libro è accettabile sia   per indicare la consuetudine ebraica del leggere e scrivere sia per sottolineare che la Bibbia da sola si presenta come guida indispensabile per la vita. </a:t>
            </a:r>
          </a:p>
          <a:p>
            <a:pPr algn="just"/>
            <a:endParaRPr lang="it-IT" sz="2800" dirty="0"/>
          </a:p>
          <a:p>
            <a:pPr algn="just"/>
            <a:r>
              <a:rPr lang="it-IT" sz="2800" dirty="0"/>
              <a:t>In ebraico si usa, per indicare il testo sacro, </a:t>
            </a:r>
            <a:r>
              <a:rPr lang="it-IT" sz="2800" dirty="0" err="1"/>
              <a:t>Miqra</a:t>
            </a:r>
            <a:r>
              <a:rPr lang="it-IT" sz="2800" dirty="0"/>
              <a:t>:  recitare ad alta voce, l’accento batte sull’oralità.</a:t>
            </a:r>
          </a:p>
          <a:p>
            <a:pPr algn="just"/>
            <a:endParaRPr lang="it-IT" sz="2800" dirty="0"/>
          </a:p>
          <a:p>
            <a:pPr algn="just"/>
            <a:r>
              <a:rPr lang="it-IT" sz="2800" dirty="0"/>
              <a:t>Sarebbe meglio classificare  il popolo ebraico come popolo dello studio , della interpretazione e dell’esecuzione del Libro .</a:t>
            </a:r>
          </a:p>
          <a:p>
            <a:pPr algn="just"/>
            <a:endParaRPr lang="it-IT" sz="2800" dirty="0"/>
          </a:p>
          <a:p>
            <a:pPr algn="just"/>
            <a:endParaRPr lang="it-IT" sz="2800" dirty="0"/>
          </a:p>
          <a:p>
            <a:pPr algn="just"/>
            <a:endParaRPr lang="it-IT" sz="2800" dirty="0"/>
          </a:p>
        </p:txBody>
      </p:sp>
    </p:spTree>
    <p:extLst>
      <p:ext uri="{BB962C8B-B14F-4D97-AF65-F5344CB8AC3E}">
        <p14:creationId xmlns:p14="http://schemas.microsoft.com/office/powerpoint/2010/main" val="11594229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solidFill>
                  <a:schemeClr val="accent6"/>
                </a:solidFill>
              </a:rPr>
              <a:t>	</a:t>
            </a:r>
            <a:r>
              <a:rPr lang="it-IT" sz="4000" dirty="0">
                <a:solidFill>
                  <a:schemeClr val="accent6"/>
                </a:solidFill>
              </a:rPr>
              <a:t>Gli Ebrei popolo del libro/2</a:t>
            </a:r>
            <a:endParaRPr lang="it-IT" sz="4000" dirty="0"/>
          </a:p>
        </p:txBody>
      </p:sp>
      <p:sp>
        <p:nvSpPr>
          <p:cNvPr id="3" name="Segnaposto contenuto 2"/>
          <p:cNvSpPr>
            <a:spLocks noGrp="1"/>
          </p:cNvSpPr>
          <p:nvPr>
            <p:ph idx="1"/>
          </p:nvPr>
        </p:nvSpPr>
        <p:spPr>
          <a:xfrm>
            <a:off x="683568" y="1628800"/>
            <a:ext cx="7675350" cy="4351338"/>
          </a:xfrm>
        </p:spPr>
        <p:txBody>
          <a:bodyPr>
            <a:normAutofit lnSpcReduction="10000"/>
          </a:bodyPr>
          <a:lstStyle/>
          <a:p>
            <a:pPr algn="just"/>
            <a:r>
              <a:rPr lang="it-IT" sz="3000" dirty="0"/>
              <a:t>Molto importante è sottolineare  quanto sia significativa  la determinazione delle regole che presiedono la messa in pratica delle parole. Si può parlare per l’ebraismo di una </a:t>
            </a:r>
            <a:r>
              <a:rPr lang="it-IT" sz="3000" dirty="0">
                <a:solidFill>
                  <a:srgbClr val="FFC000"/>
                </a:solidFill>
              </a:rPr>
              <a:t>«</a:t>
            </a:r>
            <a:r>
              <a:rPr lang="it-IT" sz="3000" dirty="0" err="1">
                <a:solidFill>
                  <a:srgbClr val="FFC000"/>
                </a:solidFill>
              </a:rPr>
              <a:t>ortoprassi</a:t>
            </a:r>
            <a:r>
              <a:rPr lang="it-IT" sz="3000" dirty="0">
                <a:solidFill>
                  <a:srgbClr val="FFC000"/>
                </a:solidFill>
              </a:rPr>
              <a:t>»   </a:t>
            </a:r>
            <a:r>
              <a:rPr lang="it-IT" sz="3000" dirty="0"/>
              <a:t>più che una ortodossia. </a:t>
            </a:r>
          </a:p>
          <a:p>
            <a:pPr algn="just"/>
            <a:r>
              <a:rPr lang="it-IT" sz="3000" dirty="0"/>
              <a:t> Non c’è teologia.</a:t>
            </a:r>
          </a:p>
          <a:p>
            <a:pPr algn="just"/>
            <a:endParaRPr lang="it-IT" sz="3000" dirty="0"/>
          </a:p>
          <a:p>
            <a:pPr algn="just"/>
            <a:r>
              <a:rPr lang="it-IT" sz="3000" dirty="0"/>
              <a:t>La letteratura rabbinica fissa regole ,  comportamenti, «la via della vita» nel senso che nessun aspetto   del vivere le sfugge.</a:t>
            </a:r>
          </a:p>
          <a:p>
            <a:pPr algn="just"/>
            <a:endParaRPr lang="it-IT" sz="3000" dirty="0"/>
          </a:p>
        </p:txBody>
      </p:sp>
    </p:spTree>
    <p:extLst>
      <p:ext uri="{BB962C8B-B14F-4D97-AF65-F5344CB8AC3E}">
        <p14:creationId xmlns:p14="http://schemas.microsoft.com/office/powerpoint/2010/main" val="25998231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27584" y="260649"/>
            <a:ext cx="7670676" cy="1152128"/>
          </a:xfrm>
        </p:spPr>
        <p:txBody>
          <a:bodyPr>
            <a:normAutofit/>
          </a:bodyPr>
          <a:lstStyle/>
          <a:p>
            <a:r>
              <a:rPr lang="it-IT" dirty="0">
                <a:solidFill>
                  <a:srgbClr val="FFC000"/>
                </a:solidFill>
              </a:rPr>
              <a:t>	</a:t>
            </a:r>
            <a:r>
              <a:rPr lang="it-IT" sz="4000" dirty="0" err="1">
                <a:solidFill>
                  <a:srgbClr val="FFC000"/>
                </a:solidFill>
              </a:rPr>
              <a:t>Miqra</a:t>
            </a:r>
            <a:r>
              <a:rPr lang="it-IT" sz="4000" dirty="0">
                <a:solidFill>
                  <a:srgbClr val="FFC000"/>
                </a:solidFill>
              </a:rPr>
              <a:t> : recitare ad alta voce</a:t>
            </a:r>
            <a:endParaRPr lang="it-IT" dirty="0"/>
          </a:p>
        </p:txBody>
      </p:sp>
      <p:sp>
        <p:nvSpPr>
          <p:cNvPr id="3" name="Segnaposto contenuto 2"/>
          <p:cNvSpPr>
            <a:spLocks noGrp="1"/>
          </p:cNvSpPr>
          <p:nvPr>
            <p:ph idx="1"/>
          </p:nvPr>
        </p:nvSpPr>
        <p:spPr>
          <a:xfrm>
            <a:off x="683568" y="1340768"/>
            <a:ext cx="7747358" cy="5040560"/>
          </a:xfrm>
        </p:spPr>
        <p:txBody>
          <a:bodyPr>
            <a:normAutofit fontScale="25000" lnSpcReduction="20000"/>
          </a:bodyPr>
          <a:lstStyle/>
          <a:p>
            <a:pPr marL="0" indent="0" algn="just">
              <a:buNone/>
            </a:pPr>
            <a:r>
              <a:rPr lang="it-IT" sz="3300" dirty="0"/>
              <a:t>.</a:t>
            </a:r>
            <a:endParaRPr lang="it-IT" sz="5900" dirty="0"/>
          </a:p>
          <a:p>
            <a:pPr marL="0" indent="0" algn="just">
              <a:buNone/>
            </a:pPr>
            <a:r>
              <a:rPr lang="it-IT" sz="11200" dirty="0"/>
              <a:t>I Testi sono stati divisi nel 130 </a:t>
            </a:r>
            <a:r>
              <a:rPr lang="it-IT" sz="11200" dirty="0" err="1"/>
              <a:t>a.c.</a:t>
            </a:r>
            <a:r>
              <a:rPr lang="it-IT" sz="11200" dirty="0"/>
              <a:t> in tre gruppi:</a:t>
            </a:r>
          </a:p>
          <a:p>
            <a:pPr marL="0" indent="0" algn="just">
              <a:buNone/>
            </a:pPr>
            <a:r>
              <a:rPr lang="it-IT" sz="11200" dirty="0">
                <a:solidFill>
                  <a:srgbClr val="FFC000"/>
                </a:solidFill>
              </a:rPr>
              <a:t>1.Torah </a:t>
            </a:r>
            <a:r>
              <a:rPr lang="it-IT" sz="11200" dirty="0"/>
              <a:t>: Pentateuco scritto, Torah orale commento   	dei rabbini.   Esiste infatti una Torah orale: che insieme a quella scritta costituiscono due facce complementari di un ‘unica rivelazione.</a:t>
            </a:r>
          </a:p>
          <a:p>
            <a:pPr marL="0" indent="0" algn="just">
              <a:buNone/>
            </a:pPr>
            <a:r>
              <a:rPr lang="it-IT" sz="11200" dirty="0"/>
              <a:t>La Torah è il libro della  Legge; è costituito da 5 libri (Pentateuco) in rotoli manoscritti e non vocalizzati, le vocali sono aggiunte quando si vocalizza.</a:t>
            </a:r>
          </a:p>
          <a:p>
            <a:pPr marL="0" indent="0" algn="just">
              <a:buNone/>
            </a:pPr>
            <a:endParaRPr lang="it-IT" sz="11200" dirty="0"/>
          </a:p>
          <a:p>
            <a:pPr marL="0" indent="0" algn="just">
              <a:buNone/>
            </a:pPr>
            <a:r>
              <a:rPr lang="it-IT" sz="11200" dirty="0">
                <a:solidFill>
                  <a:srgbClr val="FFC000"/>
                </a:solidFill>
              </a:rPr>
              <a:t>2.Libri dei Profeti </a:t>
            </a:r>
            <a:r>
              <a:rPr lang="it-IT" sz="11200" dirty="0"/>
              <a:t>. Divisi in due sezioni: profeti anteriori (Giosuè, Giudici, Samuele ..)  Profeti posteriori ( Isaia, Geremia, Ezechiele  e 12 minori ).</a:t>
            </a:r>
          </a:p>
          <a:p>
            <a:pPr marL="0" indent="0" algn="just">
              <a:buNone/>
            </a:pPr>
            <a:endParaRPr lang="it-IT" sz="11200" dirty="0"/>
          </a:p>
          <a:p>
            <a:pPr marL="0" indent="0" algn="just">
              <a:buNone/>
            </a:pPr>
            <a:r>
              <a:rPr lang="it-IT" sz="11200" dirty="0">
                <a:solidFill>
                  <a:srgbClr val="FFC000"/>
                </a:solidFill>
              </a:rPr>
              <a:t>3.  Scritti vari</a:t>
            </a:r>
          </a:p>
          <a:p>
            <a:pPr algn="just"/>
            <a:endParaRPr lang="it-IT" sz="11200" dirty="0"/>
          </a:p>
          <a:p>
            <a:endParaRPr lang="it-IT" sz="11200" dirty="0"/>
          </a:p>
        </p:txBody>
      </p:sp>
    </p:spTree>
    <p:extLst>
      <p:ext uri="{BB962C8B-B14F-4D97-AF65-F5344CB8AC3E}">
        <p14:creationId xmlns:p14="http://schemas.microsoft.com/office/powerpoint/2010/main" val="3777880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3068960"/>
            <a:ext cx="3547452" cy="3346308"/>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268760"/>
            <a:ext cx="4439786" cy="5216748"/>
          </a:xfrm>
          <a:prstGeom prst="rect">
            <a:avLst/>
          </a:prstGeom>
        </p:spPr>
      </p:pic>
      <p:sp>
        <p:nvSpPr>
          <p:cNvPr id="6" name="CasellaDiTesto 5"/>
          <p:cNvSpPr txBox="1"/>
          <p:nvPr/>
        </p:nvSpPr>
        <p:spPr>
          <a:xfrm>
            <a:off x="281134" y="297522"/>
            <a:ext cx="9645677" cy="646331"/>
          </a:xfrm>
          <a:prstGeom prst="rect">
            <a:avLst/>
          </a:prstGeom>
          <a:noFill/>
        </p:spPr>
        <p:txBody>
          <a:bodyPr wrap="square" rtlCol="0">
            <a:spAutoFit/>
          </a:bodyPr>
          <a:lstStyle/>
          <a:p>
            <a:r>
              <a:rPr lang="it-IT" sz="3600" dirty="0">
                <a:solidFill>
                  <a:srgbClr val="FFC000"/>
                </a:solidFill>
              </a:rPr>
              <a:t>Torah e puntatori per la lettura della Torah</a:t>
            </a:r>
          </a:p>
        </p:txBody>
      </p:sp>
    </p:spTree>
    <p:extLst>
      <p:ext uri="{BB962C8B-B14F-4D97-AF65-F5344CB8AC3E}">
        <p14:creationId xmlns:p14="http://schemas.microsoft.com/office/powerpoint/2010/main" val="19500001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99592" y="365127"/>
            <a:ext cx="7615758" cy="1119658"/>
          </a:xfrm>
        </p:spPr>
        <p:txBody>
          <a:bodyPr/>
          <a:lstStyle/>
          <a:p>
            <a:pPr algn="ctr"/>
            <a:r>
              <a:rPr lang="it-IT" dirty="0">
                <a:solidFill>
                  <a:schemeClr val="accent6"/>
                </a:solidFill>
              </a:rPr>
              <a:t>	</a:t>
            </a:r>
            <a:r>
              <a:rPr lang="it-IT" sz="4000" dirty="0">
                <a:solidFill>
                  <a:schemeClr val="accent6"/>
                </a:solidFill>
              </a:rPr>
              <a:t>Dio di Israele (monoteismo</a:t>
            </a:r>
            <a:r>
              <a:rPr lang="it-IT" dirty="0">
                <a:solidFill>
                  <a:schemeClr val="accent6"/>
                </a:solidFill>
              </a:rPr>
              <a:t>)</a:t>
            </a:r>
            <a:endParaRPr lang="it-IT" dirty="0"/>
          </a:p>
        </p:txBody>
      </p:sp>
      <p:sp>
        <p:nvSpPr>
          <p:cNvPr id="3" name="Segnaposto contenuto 2"/>
          <p:cNvSpPr>
            <a:spLocks noGrp="1"/>
          </p:cNvSpPr>
          <p:nvPr>
            <p:ph idx="1"/>
          </p:nvPr>
        </p:nvSpPr>
        <p:spPr>
          <a:xfrm>
            <a:off x="899592" y="1556792"/>
            <a:ext cx="7675350" cy="4351338"/>
          </a:xfrm>
        </p:spPr>
        <p:txBody>
          <a:bodyPr>
            <a:noAutofit/>
          </a:bodyPr>
          <a:lstStyle/>
          <a:p>
            <a:pPr algn="just"/>
            <a:r>
              <a:rPr lang="it-IT" sz="2800" dirty="0"/>
              <a:t>Difficile individuare quali fossero originariamente  gli attributi e le funzioni del Dio di Israele (YHWH) </a:t>
            </a:r>
          </a:p>
          <a:p>
            <a:pPr algn="just"/>
            <a:r>
              <a:rPr lang="it-IT" sz="2800" dirty="0"/>
              <a:t>Il nome a 4 lettere che si leggeva Adonai, sembra risalire ad un passato remoto ed essere  una forma arcaica del verbo «essere»: Egli è -  Egli fa Essere.</a:t>
            </a:r>
          </a:p>
          <a:p>
            <a:pPr algn="just"/>
            <a:r>
              <a:rPr lang="it-IT" sz="2800" dirty="0"/>
              <a:t>La traduzione dei 70 dà un’ immagine spirituale eliminando le espressioni figurate (es. mano di Dio).</a:t>
            </a:r>
          </a:p>
          <a:p>
            <a:pPr algn="just"/>
            <a:r>
              <a:rPr lang="it-IT" sz="2800" dirty="0"/>
              <a:t>Dio è unico, persona , creatore, sapienza , infinito (libero dal morire).</a:t>
            </a:r>
          </a:p>
        </p:txBody>
      </p:sp>
    </p:spTree>
    <p:extLst>
      <p:ext uri="{BB962C8B-B14F-4D97-AF65-F5344CB8AC3E}">
        <p14:creationId xmlns:p14="http://schemas.microsoft.com/office/powerpoint/2010/main" val="13874579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827584" y="1628800"/>
            <a:ext cx="7675350" cy="5112568"/>
          </a:xfrm>
        </p:spPr>
        <p:txBody>
          <a:bodyPr>
            <a:noAutofit/>
          </a:bodyPr>
          <a:lstStyle/>
          <a:p>
            <a:pPr algn="just"/>
            <a:r>
              <a:rPr lang="it-IT" sz="2800" dirty="0"/>
              <a:t>Originariamente si affermava che con la morte del corpo rimaneva un’ombra che viveva nel mondo dei morti, luogo di eguaglianza  fra giusti e malvagi, luogo privato dalla presenza di Dio.</a:t>
            </a:r>
          </a:p>
          <a:p>
            <a:pPr algn="just"/>
            <a:r>
              <a:rPr lang="it-IT" sz="2800" dirty="0"/>
              <a:t>Nel 2° secolo </a:t>
            </a:r>
            <a:r>
              <a:rPr lang="it-IT" sz="2800" dirty="0" err="1"/>
              <a:t>a.c.</a:t>
            </a:r>
            <a:r>
              <a:rPr lang="it-IT" sz="2800" dirty="0"/>
              <a:t> il regno dei morti diventa un luogo di attesa fra la morte e la resurrezione finale, quando il corpo tornerà in vita.</a:t>
            </a:r>
          </a:p>
          <a:p>
            <a:pPr algn="just"/>
            <a:r>
              <a:rPr lang="it-IT" sz="2800" dirty="0"/>
              <a:t>Nasce la distinzione fra i malvagi ed i buoni che hanno mantenuto la fede durante le persecuzioni e saranno destinati alla vita eterna.</a:t>
            </a:r>
          </a:p>
          <a:p>
            <a:pPr algn="just"/>
            <a:r>
              <a:rPr lang="it-IT" sz="2800" dirty="0"/>
              <a:t>Il peccato è frutto di superbia di non rispetto della volontà divina</a:t>
            </a:r>
          </a:p>
        </p:txBody>
      </p:sp>
      <p:sp>
        <p:nvSpPr>
          <p:cNvPr id="4" name="Titolo 1"/>
          <p:cNvSpPr>
            <a:spLocks noGrp="1"/>
          </p:cNvSpPr>
          <p:nvPr>
            <p:ph type="title"/>
          </p:nvPr>
        </p:nvSpPr>
        <p:spPr/>
        <p:txBody>
          <a:bodyPr/>
          <a:lstStyle/>
          <a:p>
            <a:pPr algn="ctr"/>
            <a:r>
              <a:rPr lang="it-IT" dirty="0">
                <a:solidFill>
                  <a:schemeClr val="accent6"/>
                </a:solidFill>
              </a:rPr>
              <a:t>L</a:t>
            </a:r>
            <a:r>
              <a:rPr lang="it-IT" dirty="0">
                <a:solidFill>
                  <a:srgbClr val="FFC000"/>
                </a:solidFill>
              </a:rPr>
              <a:t>a visione della morte</a:t>
            </a:r>
          </a:p>
        </p:txBody>
      </p:sp>
    </p:spTree>
    <p:extLst>
      <p:ext uri="{BB962C8B-B14F-4D97-AF65-F5344CB8AC3E}">
        <p14:creationId xmlns:p14="http://schemas.microsoft.com/office/powerpoint/2010/main" val="850626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2244425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683568" y="365127"/>
            <a:ext cx="7831782" cy="1119658"/>
          </a:xfrm>
        </p:spPr>
        <p:txBody>
          <a:bodyPr vert="horz">
            <a:normAutofit/>
          </a:bodyPr>
          <a:lstStyle/>
          <a:p>
            <a:pPr algn="ctr"/>
            <a:r>
              <a:rPr lang="it-IT" sz="4000" dirty="0">
                <a:solidFill>
                  <a:schemeClr val="accent6"/>
                </a:solidFill>
              </a:rPr>
              <a:t>Ebraismo e filosofia</a:t>
            </a:r>
            <a:endParaRPr lang="it-IT" sz="4000" dirty="0"/>
          </a:p>
        </p:txBody>
      </p:sp>
      <p:sp>
        <p:nvSpPr>
          <p:cNvPr id="3" name="Segnaposto contenuto 2"/>
          <p:cNvSpPr>
            <a:spLocks noGrp="1"/>
          </p:cNvSpPr>
          <p:nvPr>
            <p:ph idx="1"/>
          </p:nvPr>
        </p:nvSpPr>
        <p:spPr>
          <a:xfrm>
            <a:off x="827584" y="1628800"/>
            <a:ext cx="7675350" cy="4351338"/>
          </a:xfrm>
        </p:spPr>
        <p:txBody>
          <a:bodyPr>
            <a:noAutofit/>
          </a:bodyPr>
          <a:lstStyle/>
          <a:p>
            <a:pPr algn="just"/>
            <a:r>
              <a:rPr lang="it-IT" sz="2800" dirty="0"/>
              <a:t>Periodo ellenistico: Filone Alessandrino (20 </a:t>
            </a:r>
            <a:r>
              <a:rPr lang="it-IT" sz="2800" dirty="0" err="1"/>
              <a:t>a.c.</a:t>
            </a:r>
            <a:r>
              <a:rPr lang="it-IT" sz="2800" dirty="0"/>
              <a:t> 50 </a:t>
            </a:r>
            <a:r>
              <a:rPr lang="it-IT" sz="2800" dirty="0" err="1"/>
              <a:t>d.c.</a:t>
            </a:r>
            <a:r>
              <a:rPr lang="it-IT" sz="2800" dirty="0"/>
              <a:t>) ad Alessandria di Egitto cerca di fondere la sapienza greca con la rivelazione ebraica, attraverso una lettura allegorica dell’Antico Testamento</a:t>
            </a:r>
          </a:p>
          <a:p>
            <a:pPr algn="just"/>
            <a:r>
              <a:rPr lang="it-IT" sz="2800" dirty="0"/>
              <a:t>Medioevo: nel mondo arabo intellettuali ebrei in Egitto e Spagna conciliano ebraismo, neoplatonismo, aristotelismo:</a:t>
            </a:r>
          </a:p>
          <a:p>
            <a:pPr algn="just"/>
            <a:r>
              <a:rPr lang="it-IT" sz="2800" dirty="0"/>
              <a:t>Mosè </a:t>
            </a:r>
            <a:r>
              <a:rPr lang="it-IT" sz="2800" dirty="0" err="1"/>
              <a:t>Maimonide</a:t>
            </a:r>
            <a:r>
              <a:rPr lang="it-IT" sz="2800" dirty="0"/>
              <a:t> (1135_1204) in Spagna, filosofo e rabbino:…  «se il dogma non è sostenuto dalla ragione non è neppure opposto ad essa»</a:t>
            </a:r>
          </a:p>
        </p:txBody>
      </p:sp>
    </p:spTree>
    <p:extLst>
      <p:ext uri="{BB962C8B-B14F-4D97-AF65-F5344CB8AC3E}">
        <p14:creationId xmlns:p14="http://schemas.microsoft.com/office/powerpoint/2010/main" val="2728072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a:t>Note bibliografiche</a:t>
            </a:r>
          </a:p>
        </p:txBody>
      </p:sp>
      <p:sp>
        <p:nvSpPr>
          <p:cNvPr id="3" name="Segnaposto contenuto 2"/>
          <p:cNvSpPr>
            <a:spLocks noGrp="1"/>
          </p:cNvSpPr>
          <p:nvPr>
            <p:ph idx="1"/>
          </p:nvPr>
        </p:nvSpPr>
        <p:spPr/>
        <p:txBody>
          <a:bodyPr/>
          <a:lstStyle/>
          <a:p>
            <a:endParaRPr lang="it-IT" dirty="0"/>
          </a:p>
          <a:p>
            <a:r>
              <a:rPr lang="it-IT" dirty="0"/>
              <a:t>P.  Stefani : Gli Ebrei   edizione Il Mulino</a:t>
            </a:r>
          </a:p>
          <a:p>
            <a:endParaRPr lang="it-IT" dirty="0"/>
          </a:p>
          <a:p>
            <a:r>
              <a:rPr lang="it-IT" dirty="0"/>
              <a:t>F.  Cardini :   Gli Ebrei Popolo eletto...edizione </a:t>
            </a:r>
            <a:r>
              <a:rPr lang="it-IT"/>
              <a:t>Bulgarini</a:t>
            </a:r>
            <a:endParaRPr lang="it-IT" dirty="0"/>
          </a:p>
          <a:p>
            <a:endParaRPr lang="it-IT" dirty="0"/>
          </a:p>
          <a:p>
            <a:r>
              <a:rPr lang="it-IT" dirty="0"/>
              <a:t>H.C. </a:t>
            </a:r>
            <a:r>
              <a:rPr lang="it-IT" dirty="0" err="1"/>
              <a:t>Puech</a:t>
            </a:r>
            <a:r>
              <a:rPr lang="it-IT" dirty="0"/>
              <a:t> :  L’ Ebraismo     edizione Gallimard</a:t>
            </a:r>
          </a:p>
        </p:txBody>
      </p:sp>
    </p:spTree>
    <p:extLst>
      <p:ext uri="{BB962C8B-B14F-4D97-AF65-F5344CB8AC3E}">
        <p14:creationId xmlns:p14="http://schemas.microsoft.com/office/powerpoint/2010/main" val="41032323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27584" y="1844824"/>
            <a:ext cx="6912768" cy="1323439"/>
          </a:xfrm>
          <a:prstGeom prst="rect">
            <a:avLst/>
          </a:prstGeom>
          <a:noFill/>
        </p:spPr>
        <p:txBody>
          <a:bodyPr wrap="square" rtlCol="0">
            <a:spAutoFit/>
          </a:bodyPr>
          <a:lstStyle/>
          <a:p>
            <a:pPr algn="ctr"/>
            <a:r>
              <a:rPr lang="it-IT" sz="4000" dirty="0">
                <a:solidFill>
                  <a:schemeClr val="accent6"/>
                </a:solidFill>
              </a:rPr>
              <a:t>Esempi di religioni monoteiste:</a:t>
            </a:r>
            <a:br>
              <a:rPr lang="it-IT" sz="4000" dirty="0">
                <a:solidFill>
                  <a:schemeClr val="accent6"/>
                </a:solidFill>
              </a:rPr>
            </a:br>
            <a:r>
              <a:rPr lang="it-IT" sz="4000" dirty="0">
                <a:solidFill>
                  <a:schemeClr val="accent6"/>
                </a:solidFill>
              </a:rPr>
              <a:t>la religione ebraica</a:t>
            </a:r>
            <a:endParaRPr lang="it-IT" sz="4000" dirty="0"/>
          </a:p>
        </p:txBody>
      </p:sp>
      <p:sp>
        <p:nvSpPr>
          <p:cNvPr id="6" name="CasellaDiTesto 5"/>
          <p:cNvSpPr txBox="1"/>
          <p:nvPr/>
        </p:nvSpPr>
        <p:spPr>
          <a:xfrm>
            <a:off x="755576" y="5877272"/>
            <a:ext cx="1800200" cy="646331"/>
          </a:xfrm>
          <a:prstGeom prst="rect">
            <a:avLst/>
          </a:prstGeom>
          <a:noFill/>
        </p:spPr>
        <p:txBody>
          <a:bodyPr wrap="square" rtlCol="0">
            <a:spAutoFit/>
          </a:bodyPr>
          <a:lstStyle/>
          <a:p>
            <a:r>
              <a:rPr lang="it-IT" i="1" dirty="0">
                <a:solidFill>
                  <a:schemeClr val="accent1">
                    <a:lumMod val="60000"/>
                    <a:lumOff val="40000"/>
                  </a:schemeClr>
                </a:solidFill>
              </a:rPr>
              <a:t>Mariella Valenti</a:t>
            </a:r>
            <a:endParaRPr lang="it-IT" dirty="0">
              <a:solidFill>
                <a:schemeClr val="accent1">
                  <a:lumMod val="60000"/>
                  <a:lumOff val="40000"/>
                </a:schemeClr>
              </a:solidFill>
            </a:endParaRPr>
          </a:p>
          <a:p>
            <a:endParaRPr lang="it-IT" dirty="0"/>
          </a:p>
        </p:txBody>
      </p:sp>
      <p:sp>
        <p:nvSpPr>
          <p:cNvPr id="7" name="CasellaDiTesto 6"/>
          <p:cNvSpPr txBox="1"/>
          <p:nvPr/>
        </p:nvSpPr>
        <p:spPr>
          <a:xfrm>
            <a:off x="6876256" y="5877272"/>
            <a:ext cx="2016224" cy="646331"/>
          </a:xfrm>
          <a:prstGeom prst="rect">
            <a:avLst/>
          </a:prstGeom>
          <a:noFill/>
        </p:spPr>
        <p:txBody>
          <a:bodyPr wrap="square" rtlCol="0">
            <a:spAutoFit/>
          </a:bodyPr>
          <a:lstStyle/>
          <a:p>
            <a:r>
              <a:rPr lang="it-IT" b="1" i="1" dirty="0">
                <a:solidFill>
                  <a:schemeClr val="accent1">
                    <a:lumMod val="60000"/>
                    <a:lumOff val="40000"/>
                  </a:schemeClr>
                </a:solidFill>
              </a:rPr>
              <a:t>Corso n. 155</a:t>
            </a:r>
            <a:endParaRPr lang="it-IT" b="1" dirty="0">
              <a:solidFill>
                <a:schemeClr val="accent1">
                  <a:lumMod val="60000"/>
                  <a:lumOff val="40000"/>
                </a:schemeClr>
              </a:solidFill>
            </a:endParaRPr>
          </a:p>
          <a:p>
            <a:endParaRPr lang="it-IT" dirty="0"/>
          </a:p>
        </p:txBody>
      </p:sp>
      <p:sp>
        <p:nvSpPr>
          <p:cNvPr id="3" name="CasellaDiTesto 2"/>
          <p:cNvSpPr txBox="1"/>
          <p:nvPr/>
        </p:nvSpPr>
        <p:spPr>
          <a:xfrm>
            <a:off x="3635896" y="4869160"/>
            <a:ext cx="1827744" cy="830997"/>
          </a:xfrm>
          <a:prstGeom prst="rect">
            <a:avLst/>
          </a:prstGeom>
          <a:noFill/>
        </p:spPr>
        <p:txBody>
          <a:bodyPr wrap="none" rtlCol="0">
            <a:spAutoFit/>
          </a:bodyPr>
          <a:lstStyle/>
          <a:p>
            <a:r>
              <a:rPr lang="it-IT" sz="4800" dirty="0">
                <a:solidFill>
                  <a:srgbClr val="FFC000"/>
                </a:solidFill>
              </a:rPr>
              <a:t>Grazie</a:t>
            </a:r>
          </a:p>
        </p:txBody>
      </p:sp>
      <p:sp>
        <p:nvSpPr>
          <p:cNvPr id="5" name="CasellaDiTesto 4"/>
          <p:cNvSpPr txBox="1"/>
          <p:nvPr/>
        </p:nvSpPr>
        <p:spPr>
          <a:xfrm>
            <a:off x="2411760" y="406405"/>
            <a:ext cx="4701928" cy="646331"/>
          </a:xfrm>
          <a:prstGeom prst="rect">
            <a:avLst/>
          </a:prstGeom>
          <a:noFill/>
        </p:spPr>
        <p:txBody>
          <a:bodyPr wrap="none" rtlCol="0">
            <a:spAutoFit/>
          </a:bodyPr>
          <a:lstStyle/>
          <a:p>
            <a:r>
              <a:rPr lang="it-IT" sz="3600" dirty="0">
                <a:solidFill>
                  <a:schemeClr val="accent1">
                    <a:lumMod val="60000"/>
                    <a:lumOff val="40000"/>
                  </a:schemeClr>
                </a:solidFill>
              </a:rPr>
              <a:t>Mito, religione, filosofia</a:t>
            </a:r>
          </a:p>
        </p:txBody>
      </p:sp>
      <p:sp>
        <p:nvSpPr>
          <p:cNvPr id="8" name="CasellaDiTesto 7"/>
          <p:cNvSpPr txBox="1"/>
          <p:nvPr/>
        </p:nvSpPr>
        <p:spPr>
          <a:xfrm>
            <a:off x="1786234" y="3717032"/>
            <a:ext cx="5900974" cy="646331"/>
          </a:xfrm>
          <a:prstGeom prst="rect">
            <a:avLst/>
          </a:prstGeom>
          <a:noFill/>
        </p:spPr>
        <p:txBody>
          <a:bodyPr wrap="none" rtlCol="0">
            <a:spAutoFit/>
          </a:bodyPr>
          <a:lstStyle/>
          <a:p>
            <a:r>
              <a:rPr lang="it-IT" sz="3600" dirty="0">
                <a:solidFill>
                  <a:srgbClr val="FFC000"/>
                </a:solidFill>
              </a:rPr>
              <a:t>Fine della terza conversazione</a:t>
            </a:r>
          </a:p>
        </p:txBody>
      </p:sp>
    </p:spTree>
    <p:extLst>
      <p:ext uri="{BB962C8B-B14F-4D97-AF65-F5344CB8AC3E}">
        <p14:creationId xmlns:p14="http://schemas.microsoft.com/office/powerpoint/2010/main" val="3872389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20357655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899592" y="365127"/>
            <a:ext cx="7615758" cy="1047650"/>
          </a:xfrm>
        </p:spPr>
        <p:txBody>
          <a:bodyPr vert="horz">
            <a:normAutofit/>
          </a:bodyPr>
          <a:lstStyle/>
          <a:p>
            <a:pPr algn="ctr"/>
            <a:r>
              <a:rPr lang="it-IT" sz="4000" dirty="0">
                <a:solidFill>
                  <a:schemeClr val="accent6"/>
                </a:solidFill>
              </a:rPr>
              <a:t>Il sapere del mito</a:t>
            </a:r>
            <a:endParaRPr lang="it-IT" sz="4000" dirty="0"/>
          </a:p>
        </p:txBody>
      </p:sp>
      <p:sp>
        <p:nvSpPr>
          <p:cNvPr id="3" name="Segnaposto contenuto 2"/>
          <p:cNvSpPr>
            <a:spLocks noGrp="1"/>
          </p:cNvSpPr>
          <p:nvPr>
            <p:ph idx="1"/>
          </p:nvPr>
        </p:nvSpPr>
        <p:spPr>
          <a:xfrm>
            <a:off x="539552" y="1484784"/>
            <a:ext cx="7870123" cy="4680520"/>
          </a:xfrm>
        </p:spPr>
        <p:txBody>
          <a:bodyPr>
            <a:noAutofit/>
          </a:bodyPr>
          <a:lstStyle/>
          <a:p>
            <a:pPr algn="just"/>
            <a:r>
              <a:rPr lang="it-IT" sz="2800" dirty="0">
                <a:solidFill>
                  <a:schemeClr val="tx1"/>
                </a:solidFill>
              </a:rPr>
              <a:t>Il mito è sapere ed ha il monopolio del sapere del sapere, in quanto è la sola forma di conoscenze  fino alla nascita della filosofia.</a:t>
            </a:r>
          </a:p>
          <a:p>
            <a:pPr algn="just"/>
            <a:endParaRPr lang="it-IT" sz="2800" dirty="0">
              <a:solidFill>
                <a:schemeClr val="tx1"/>
              </a:solidFill>
            </a:endParaRPr>
          </a:p>
          <a:p>
            <a:pPr algn="just"/>
            <a:r>
              <a:rPr lang="it-IT" sz="2800" dirty="0">
                <a:solidFill>
                  <a:schemeClr val="tx1"/>
                </a:solidFill>
              </a:rPr>
              <a:t>Il mito è assolutamente verità in quanto tramesso dagli dei a figure umane  e quindi assolutamente indiscutibile, non dimostrabile.</a:t>
            </a:r>
          </a:p>
          <a:p>
            <a:pPr algn="just"/>
            <a:endParaRPr lang="it-IT" sz="2800" dirty="0">
              <a:solidFill>
                <a:schemeClr val="tx1"/>
              </a:solidFill>
            </a:endParaRPr>
          </a:p>
          <a:p>
            <a:pPr algn="just"/>
            <a:r>
              <a:rPr lang="it-IT" sz="2800" dirty="0">
                <a:solidFill>
                  <a:schemeClr val="tx1"/>
                </a:solidFill>
              </a:rPr>
              <a:t>Attraverso la narrazione spiega ciò che l’uomo non conosce : la sua origine, quella del mondo, i fenomeni naturali   in modo antropomorfico</a:t>
            </a:r>
          </a:p>
        </p:txBody>
      </p:sp>
    </p:spTree>
    <p:extLst>
      <p:ext uri="{BB962C8B-B14F-4D97-AF65-F5344CB8AC3E}">
        <p14:creationId xmlns:p14="http://schemas.microsoft.com/office/powerpoint/2010/main" val="1999109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4484629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1115616" y="365127"/>
            <a:ext cx="7399734" cy="1047649"/>
          </a:xfrm>
        </p:spPr>
        <p:txBody>
          <a:bodyPr vert="horz">
            <a:normAutofit/>
          </a:bodyPr>
          <a:lstStyle/>
          <a:p>
            <a:pPr algn="ctr"/>
            <a:r>
              <a:rPr lang="it-IT" sz="4000" dirty="0">
                <a:solidFill>
                  <a:schemeClr val="accent6"/>
                </a:solidFill>
              </a:rPr>
              <a:t>Il sapere del mito</a:t>
            </a:r>
            <a:endParaRPr lang="it-IT" sz="4000" dirty="0"/>
          </a:p>
        </p:txBody>
      </p:sp>
      <p:sp>
        <p:nvSpPr>
          <p:cNvPr id="3" name="Segnaposto contenuto 2"/>
          <p:cNvSpPr>
            <a:spLocks noGrp="1"/>
          </p:cNvSpPr>
          <p:nvPr>
            <p:ph idx="1"/>
          </p:nvPr>
        </p:nvSpPr>
        <p:spPr>
          <a:xfrm>
            <a:off x="323528" y="1412776"/>
            <a:ext cx="8424936" cy="5040560"/>
          </a:xfrm>
        </p:spPr>
        <p:txBody>
          <a:bodyPr>
            <a:noAutofit/>
          </a:bodyPr>
          <a:lstStyle/>
          <a:p>
            <a:pPr algn="just"/>
            <a:r>
              <a:rPr lang="it-IT" sz="2800" dirty="0">
                <a:solidFill>
                  <a:schemeClr val="tx1"/>
                </a:solidFill>
              </a:rPr>
              <a:t>E’ un sapere che riflette un atteggiamento contemplativo  e non selettivo della realtà.</a:t>
            </a:r>
          </a:p>
          <a:p>
            <a:pPr algn="just"/>
            <a:r>
              <a:rPr lang="it-IT" sz="2800" dirty="0">
                <a:solidFill>
                  <a:schemeClr val="tx1"/>
                </a:solidFill>
              </a:rPr>
              <a:t>Da spiegazioni qualitative e non quantitative.</a:t>
            </a:r>
          </a:p>
          <a:p>
            <a:pPr algn="just"/>
            <a:endParaRPr lang="it-IT" sz="2800" dirty="0">
              <a:solidFill>
                <a:schemeClr val="tx1"/>
              </a:solidFill>
            </a:endParaRPr>
          </a:p>
          <a:p>
            <a:pPr algn="just"/>
            <a:r>
              <a:rPr lang="it-IT" sz="2800" dirty="0">
                <a:solidFill>
                  <a:schemeClr val="tx1"/>
                </a:solidFill>
              </a:rPr>
              <a:t>Privilegia gli elementi qualitativamente più piacevoli e controllabili: il limite all’illimitato, il permanente al mutevole.</a:t>
            </a:r>
          </a:p>
          <a:p>
            <a:pPr algn="just"/>
            <a:r>
              <a:rPr lang="it-IT" sz="2800" dirty="0">
                <a:solidFill>
                  <a:schemeClr val="tx1"/>
                </a:solidFill>
              </a:rPr>
              <a:t>Legittima l’esistente, le sue strutture sociali  e da questo sapere condiviso la comunità trae la coesione e le premesse del fare sociale</a:t>
            </a:r>
          </a:p>
        </p:txBody>
      </p:sp>
    </p:spTree>
    <p:extLst>
      <p:ext uri="{BB962C8B-B14F-4D97-AF65-F5344CB8AC3E}">
        <p14:creationId xmlns:p14="http://schemas.microsoft.com/office/powerpoint/2010/main" val="66141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hidden="1"/>
          <p:cNvGraphicFramePr>
            <a:graphicFrameLocks noChangeAspect="1"/>
          </p:cNvGraphicFramePr>
          <p:nvPr>
            <p:custDataLst>
              <p:tags r:id="rId1"/>
            </p:custDataLst>
            <p:extLst>
              <p:ext uri="{D42A27DB-BD31-4B8C-83A1-F6EECF244321}">
                <p14:modId xmlns:p14="http://schemas.microsoft.com/office/powerpoint/2010/main" val="1604660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Diapositiva think-cell" r:id="rId3" imgW="366" imgH="343" progId="TCLayout.ActiveDocument.1">
                  <p:embed/>
                </p:oleObj>
              </mc:Choice>
              <mc:Fallback>
                <p:oleObj name="Diapositiva think-cell" r:id="rId3" imgW="366" imgH="343"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olo 1"/>
          <p:cNvSpPr>
            <a:spLocks noGrp="1"/>
          </p:cNvSpPr>
          <p:nvPr>
            <p:ph type="title"/>
          </p:nvPr>
        </p:nvSpPr>
        <p:spPr>
          <a:xfrm>
            <a:off x="899592" y="365127"/>
            <a:ext cx="7615758" cy="1119658"/>
          </a:xfrm>
        </p:spPr>
        <p:txBody>
          <a:bodyPr vert="horz">
            <a:normAutofit/>
          </a:bodyPr>
          <a:lstStyle/>
          <a:p>
            <a:pPr algn="ctr"/>
            <a:r>
              <a:rPr lang="it-IT" sz="4000" dirty="0">
                <a:solidFill>
                  <a:schemeClr val="accent6"/>
                </a:solidFill>
              </a:rPr>
              <a:t>Il sapere del mito</a:t>
            </a:r>
            <a:endParaRPr lang="it-IT" sz="4000" dirty="0"/>
          </a:p>
        </p:txBody>
      </p:sp>
      <p:sp>
        <p:nvSpPr>
          <p:cNvPr id="3" name="Segnaposto contenuto 2"/>
          <p:cNvSpPr>
            <a:spLocks noGrp="1"/>
          </p:cNvSpPr>
          <p:nvPr>
            <p:ph idx="1"/>
          </p:nvPr>
        </p:nvSpPr>
        <p:spPr>
          <a:xfrm>
            <a:off x="251520" y="1484784"/>
            <a:ext cx="8424935" cy="5040560"/>
          </a:xfrm>
        </p:spPr>
        <p:txBody>
          <a:bodyPr>
            <a:noAutofit/>
          </a:bodyPr>
          <a:lstStyle/>
          <a:p>
            <a:pPr algn="just"/>
            <a:r>
              <a:rPr lang="it-IT" sz="2800" dirty="0"/>
              <a:t>Nel mito l’uomo proietta la sua quotidianità: i rapporti </a:t>
            </a:r>
            <a:r>
              <a:rPr lang="it-IT" sz="2800" dirty="0" err="1"/>
              <a:t>parentelari</a:t>
            </a:r>
            <a:r>
              <a:rPr lang="it-IT" sz="2800" dirty="0"/>
              <a:t> , i criteri genealogici dal caos alla terra…, i valori etici</a:t>
            </a:r>
          </a:p>
          <a:p>
            <a:pPr algn="just"/>
            <a:endParaRPr lang="it-IT" sz="1800" dirty="0"/>
          </a:p>
          <a:p>
            <a:pPr algn="just"/>
            <a:r>
              <a:rPr lang="it-IT" sz="2800" dirty="0"/>
              <a:t>Afferma la ciclicità del tempo, frutto della vita agricola  e della osservazione dei cicli naturali.</a:t>
            </a:r>
          </a:p>
          <a:p>
            <a:pPr algn="just"/>
            <a:endParaRPr lang="it-IT" sz="1800" dirty="0"/>
          </a:p>
          <a:p>
            <a:pPr algn="just"/>
            <a:r>
              <a:rPr lang="it-IT" sz="2800" dirty="0"/>
              <a:t>La visione dello spazio nasce in relazione alla conoscenza visiva , senza averne una rappresentazione astratta</a:t>
            </a:r>
          </a:p>
          <a:p>
            <a:pPr algn="just"/>
            <a:endParaRPr lang="it-IT" sz="1800" dirty="0"/>
          </a:p>
          <a:p>
            <a:pPr algn="just"/>
            <a:r>
              <a:rPr lang="it-IT" sz="2800" dirty="0"/>
              <a:t>Questi racconti sono accompagnati da riti propiziatori</a:t>
            </a:r>
          </a:p>
        </p:txBody>
      </p:sp>
    </p:spTree>
    <p:extLst>
      <p:ext uri="{BB962C8B-B14F-4D97-AF65-F5344CB8AC3E}">
        <p14:creationId xmlns:p14="http://schemas.microsoft.com/office/powerpoint/2010/main" val="26075710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5873" y="0"/>
            <a:ext cx="6914121" cy="6858000"/>
          </a:xfrm>
          <a:prstGeom prst="rect">
            <a:avLst/>
          </a:prstGeom>
        </p:spPr>
      </p:pic>
      <p:sp>
        <p:nvSpPr>
          <p:cNvPr id="3" name="CasellaDiTesto 2"/>
          <p:cNvSpPr txBox="1"/>
          <p:nvPr/>
        </p:nvSpPr>
        <p:spPr>
          <a:xfrm>
            <a:off x="1259632" y="332656"/>
            <a:ext cx="1242648" cy="584775"/>
          </a:xfrm>
          <a:prstGeom prst="rect">
            <a:avLst/>
          </a:prstGeom>
          <a:noFill/>
        </p:spPr>
        <p:txBody>
          <a:bodyPr wrap="none" rtlCol="0">
            <a:spAutoFit/>
          </a:bodyPr>
          <a:lstStyle/>
          <a:p>
            <a:r>
              <a:rPr lang="it-IT" sz="3200" dirty="0">
                <a:solidFill>
                  <a:srgbClr val="FF0000"/>
                </a:solidFill>
              </a:rPr>
              <a:t>Scudo</a:t>
            </a:r>
            <a:endParaRPr lang="it-IT" dirty="0">
              <a:solidFill>
                <a:srgbClr val="FF0000"/>
              </a:solidFill>
            </a:endParaRPr>
          </a:p>
        </p:txBody>
      </p:sp>
      <p:sp>
        <p:nvSpPr>
          <p:cNvPr id="4" name="CasellaDiTesto 3"/>
          <p:cNvSpPr txBox="1"/>
          <p:nvPr/>
        </p:nvSpPr>
        <p:spPr>
          <a:xfrm>
            <a:off x="6657724" y="329925"/>
            <a:ext cx="1330814" cy="584775"/>
          </a:xfrm>
          <a:prstGeom prst="rect">
            <a:avLst/>
          </a:prstGeom>
          <a:noFill/>
        </p:spPr>
        <p:txBody>
          <a:bodyPr wrap="none" rtlCol="0">
            <a:spAutoFit/>
          </a:bodyPr>
          <a:lstStyle/>
          <a:p>
            <a:r>
              <a:rPr lang="it-IT" sz="3200" dirty="0">
                <a:solidFill>
                  <a:srgbClr val="FF0000"/>
                </a:solidFill>
              </a:rPr>
              <a:t>Achille</a:t>
            </a:r>
          </a:p>
        </p:txBody>
      </p:sp>
    </p:spTree>
    <p:extLst>
      <p:ext uri="{BB962C8B-B14F-4D97-AF65-F5344CB8AC3E}">
        <p14:creationId xmlns:p14="http://schemas.microsoft.com/office/powerpoint/2010/main" val="283541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1371600"/>
            <a:ext cx="7315200" cy="4114800"/>
          </a:xfrm>
          <a:prstGeom prst="rect">
            <a:avLst/>
          </a:prstGeom>
        </p:spPr>
      </p:pic>
      <p:sp>
        <p:nvSpPr>
          <p:cNvPr id="5" name="CasellaDiTesto 4"/>
          <p:cNvSpPr txBox="1"/>
          <p:nvPr/>
        </p:nvSpPr>
        <p:spPr>
          <a:xfrm>
            <a:off x="2483768" y="476672"/>
            <a:ext cx="3542958" cy="646331"/>
          </a:xfrm>
          <a:prstGeom prst="rect">
            <a:avLst/>
          </a:prstGeom>
          <a:noFill/>
        </p:spPr>
        <p:txBody>
          <a:bodyPr wrap="none" rtlCol="0">
            <a:spAutoFit/>
          </a:bodyPr>
          <a:lstStyle/>
          <a:p>
            <a:r>
              <a:rPr lang="it-IT" sz="3600" dirty="0">
                <a:solidFill>
                  <a:srgbClr val="FFC000"/>
                </a:solidFill>
              </a:rPr>
              <a:t>Il mito di Pandora</a:t>
            </a:r>
          </a:p>
        </p:txBody>
      </p:sp>
    </p:spTree>
    <p:extLst>
      <p:ext uri="{BB962C8B-B14F-4D97-AF65-F5344CB8AC3E}">
        <p14:creationId xmlns:p14="http://schemas.microsoft.com/office/powerpoint/2010/main" val="619997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rofondità">
  <a:themeElements>
    <a:clrScheme name="Profondità">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Profondità">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rofondità">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TM04033923[[fn=Profondità]]</Template>
  <TotalTime>7194</TotalTime>
  <Words>2659</Words>
  <Application>Microsoft Office PowerPoint</Application>
  <PresentationFormat>Presentazione su schermo (4:3)</PresentationFormat>
  <Paragraphs>229</Paragraphs>
  <Slides>49</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49</vt:i4>
      </vt:variant>
    </vt:vector>
  </HeadingPairs>
  <TitlesOfParts>
    <vt:vector size="54" baseType="lpstr">
      <vt:lpstr>Arial</vt:lpstr>
      <vt:lpstr>Calibri</vt:lpstr>
      <vt:lpstr>Corbel</vt:lpstr>
      <vt:lpstr>Profondità</vt:lpstr>
      <vt:lpstr>Diapositiva think-cell</vt:lpstr>
      <vt:lpstr>Mito, Religione, filosofia</vt:lpstr>
      <vt:lpstr>Riflessioni sul mito</vt:lpstr>
      <vt:lpstr>Riflessioni sul mito: etnografia, antropologia</vt:lpstr>
      <vt:lpstr>Mito</vt:lpstr>
      <vt:lpstr>Il sapere del mito</vt:lpstr>
      <vt:lpstr>Il sapere del mito</vt:lpstr>
      <vt:lpstr>Il sapere del mito</vt:lpstr>
      <vt:lpstr>Presentazione standard di PowerPoint</vt:lpstr>
      <vt:lpstr>Presentazione standard di PowerPoint</vt:lpstr>
      <vt:lpstr>Presentazione standard di PowerPoint</vt:lpstr>
      <vt:lpstr>Presentazione standard di PowerPoint</vt:lpstr>
      <vt:lpstr>Il mito come testo scritto</vt:lpstr>
      <vt:lpstr>Mito e filosofia</vt:lpstr>
      <vt:lpstr>Presentazione standard di PowerPoint</vt:lpstr>
      <vt:lpstr>Dal  Mito alla  religione ; un esempio di politeismo</vt:lpstr>
      <vt:lpstr>  La religione è un mito</vt:lpstr>
      <vt:lpstr>Il termine «religione»</vt:lpstr>
      <vt:lpstr>Forme storiche di «religione»</vt:lpstr>
      <vt:lpstr>Un esempio di politeismo:  la formazione della religione greca </vt:lpstr>
      <vt:lpstr>Altri contributi alla religione greca dalle migrazioni e colonizzazione</vt:lpstr>
      <vt:lpstr>Le divinità della religione greca la religione ufficiale</vt:lpstr>
      <vt:lpstr>Presentazione standard di PowerPoint</vt:lpstr>
      <vt:lpstr>La religione non ufficiale</vt:lpstr>
      <vt:lpstr>Presentazione standard di PowerPoint</vt:lpstr>
      <vt:lpstr>Caratteri della religione greca</vt:lpstr>
      <vt:lpstr>I filosofi antichi e la religione</vt:lpstr>
      <vt:lpstr>Presentazione standard di PowerPoint</vt:lpstr>
      <vt:lpstr>Esempi di religioni monoteiste : la religione ebraica</vt:lpstr>
      <vt:lpstr>Un esempio di monoteismo : la religione ebraica</vt:lpstr>
      <vt:lpstr>La terminologia: Ebrei ,   Israele,    Giudei</vt:lpstr>
      <vt:lpstr> Breve sintesi storica del popolo      ebraico</vt:lpstr>
      <vt:lpstr>La Bibbia, fonte storica / libro sacro</vt:lpstr>
      <vt:lpstr>Storia e religione</vt:lpstr>
      <vt:lpstr>Presentazione standard di PowerPoint</vt:lpstr>
      <vt:lpstr>Storia e religione: Mosè</vt:lpstr>
      <vt:lpstr>Presentazione standard di PowerPoint</vt:lpstr>
      <vt:lpstr>Presentazione standard di PowerPoint</vt:lpstr>
      <vt:lpstr>Storia e religione : il regno</vt:lpstr>
      <vt:lpstr>Presentazione standard di PowerPoint</vt:lpstr>
      <vt:lpstr>Presentazione standard di PowerPoint</vt:lpstr>
      <vt:lpstr>Gli Ebrei popolo del libro/1</vt:lpstr>
      <vt:lpstr> Gli Ebrei popolo del libro/2</vt:lpstr>
      <vt:lpstr> Miqra : recitare ad alta voce</vt:lpstr>
      <vt:lpstr>Presentazione standard di PowerPoint</vt:lpstr>
      <vt:lpstr> Dio di Israele (monoteismo)</vt:lpstr>
      <vt:lpstr>La visione della morte</vt:lpstr>
      <vt:lpstr>Ebraismo e filosofia</vt:lpstr>
      <vt:lpstr>Note bibliografiche</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 Religione filosofia</dc:title>
  <dc:creator>Mariella Valenti</dc:creator>
  <cp:lastModifiedBy>Terzi Angiola</cp:lastModifiedBy>
  <cp:revision>615</cp:revision>
  <dcterms:created xsi:type="dcterms:W3CDTF">2020-02-22T08:30:21Z</dcterms:created>
  <dcterms:modified xsi:type="dcterms:W3CDTF">2025-02-12T09:51:22Z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bf4bb52-9e9d-4296-940a-59002820a53c_Enabled">
    <vt:lpwstr>true</vt:lpwstr>
  </property>
  <property fmtid="{D5CDD505-2E9C-101B-9397-08002B2CF9AE}" pid="3" name="MSIP_Label_5bf4bb52-9e9d-4296-940a-59002820a53c_SetDate">
    <vt:lpwstr>2022-03-06T11:05:19Z</vt:lpwstr>
  </property>
  <property fmtid="{D5CDD505-2E9C-101B-9397-08002B2CF9AE}" pid="4" name="MSIP_Label_5bf4bb52-9e9d-4296-940a-59002820a53c_Method">
    <vt:lpwstr>Standard</vt:lpwstr>
  </property>
  <property fmtid="{D5CDD505-2E9C-101B-9397-08002B2CF9AE}" pid="5" name="MSIP_Label_5bf4bb52-9e9d-4296-940a-59002820a53c_Name">
    <vt:lpwstr>5bf4bb52-9e9d-4296-940a-59002820a53c</vt:lpwstr>
  </property>
  <property fmtid="{D5CDD505-2E9C-101B-9397-08002B2CF9AE}" pid="6" name="MSIP_Label_5bf4bb52-9e9d-4296-940a-59002820a53c_SiteId">
    <vt:lpwstr>cbeb3ecc-6f45-4183-b5a8-088140deae5d</vt:lpwstr>
  </property>
  <property fmtid="{D5CDD505-2E9C-101B-9397-08002B2CF9AE}" pid="7" name="MSIP_Label_5bf4bb52-9e9d-4296-940a-59002820a53c_ActionId">
    <vt:lpwstr>7913da90-421a-4f9c-8876-79f8da6a13a2</vt:lpwstr>
  </property>
  <property fmtid="{D5CDD505-2E9C-101B-9397-08002B2CF9AE}" pid="8" name="MSIP_Label_5bf4bb52-9e9d-4296-940a-59002820a53c_ContentBits">
    <vt:lpwstr>0</vt:lpwstr>
  </property>
</Properties>
</file>