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57" r:id="rId2"/>
    <p:sldId id="362" r:id="rId3"/>
    <p:sldId id="294" r:id="rId4"/>
    <p:sldId id="450" r:id="rId5"/>
    <p:sldId id="418" r:id="rId6"/>
    <p:sldId id="419" r:id="rId7"/>
    <p:sldId id="458" r:id="rId8"/>
    <p:sldId id="454" r:id="rId9"/>
    <p:sldId id="455" r:id="rId10"/>
    <p:sldId id="534" r:id="rId11"/>
    <p:sldId id="423" r:id="rId12"/>
    <p:sldId id="460" r:id="rId13"/>
    <p:sldId id="424" r:id="rId14"/>
    <p:sldId id="461" r:id="rId15"/>
    <p:sldId id="425" r:id="rId16"/>
    <p:sldId id="462" r:id="rId17"/>
    <p:sldId id="426" r:id="rId18"/>
    <p:sldId id="463" r:id="rId19"/>
    <p:sldId id="427" r:id="rId20"/>
    <p:sldId id="435" r:id="rId21"/>
    <p:sldId id="436" r:id="rId22"/>
    <p:sldId id="535" r:id="rId23"/>
    <p:sldId id="464" r:id="rId24"/>
    <p:sldId id="437" r:id="rId25"/>
    <p:sldId id="438" r:id="rId26"/>
    <p:sldId id="441" r:id="rId27"/>
  </p:sldIdLst>
  <p:sldSz cx="9144000" cy="6858000" type="screen4x3"/>
  <p:notesSz cx="6858000" cy="9144000"/>
  <p:custDataLst>
    <p:tags r:id="rId29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pos="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2" autoAdjust="0"/>
  </p:normalViewPr>
  <p:slideViewPr>
    <p:cSldViewPr>
      <p:cViewPr>
        <p:scale>
          <a:sx n="77" d="100"/>
          <a:sy n="77" d="100"/>
        </p:scale>
        <p:origin x="-1555" y="-398"/>
      </p:cViewPr>
      <p:guideLst>
        <p:guide orient="horz" pos="2160"/>
        <p:guide orient="horz" pos="1298"/>
        <p:guide pos="288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6201F-75B2-4637-8B14-5D7141F92A45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72CF1-BC66-4705-AC99-FC1089EB6B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67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72CF1-BC66-4705-AC99-FC1089EB6BCF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9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76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218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61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84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57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03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228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34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14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91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229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50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57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33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11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08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80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432689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" name="Diapositiva think-cell" r:id="rId22" imgW="366" imgH="343" progId="TCLayout.ActiveDocument.1">
                  <p:embed/>
                </p:oleObj>
              </mc:Choice>
              <mc:Fallback>
                <p:oleObj name="Diapositiva think-cell" r:id="rId22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68B92DB-EA61-423F-B603-22FE513C1134}" type="datetimeFigureOut">
              <a:rPr lang="it-IT" smtClean="0"/>
              <a:t>13/02/2025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EAA2A8B-7663-42D8-A940-D5E371843C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962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570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0912" y="2060848"/>
            <a:ext cx="8442176" cy="1194650"/>
          </a:xfrm>
        </p:spPr>
        <p:txBody>
          <a:bodyPr vert="horz">
            <a:normAutofit/>
          </a:bodyPr>
          <a:lstStyle/>
          <a:p>
            <a:r>
              <a:rPr lang="it-IT" sz="6600" dirty="0">
                <a:solidFill>
                  <a:schemeClr val="accent6"/>
                </a:solidFill>
              </a:rPr>
              <a:t>Mito, Religione, filosofia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3345" y="3645024"/>
            <a:ext cx="6937310" cy="61852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Corso </a:t>
            </a:r>
            <a:r>
              <a:rPr lang="it-IT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n.155</a:t>
            </a:r>
            <a:endParaRPr lang="it-IT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66936" y="5085184"/>
            <a:ext cx="8010128" cy="93610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Mariella Valenti</a:t>
            </a:r>
            <a:endParaRPr lang="it-IT" sz="4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548680"/>
            <a:ext cx="6300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 </a:t>
            </a:r>
            <a:r>
              <a:rPr lang="it-IT" sz="3600" dirty="0">
                <a:solidFill>
                  <a:srgbClr val="FFC000"/>
                </a:solidFill>
              </a:rPr>
              <a:t>Maometto sposò la vedova  </a:t>
            </a:r>
            <a:r>
              <a:rPr lang="it-IT" sz="3600" dirty="0" err="1">
                <a:solidFill>
                  <a:srgbClr val="FFC000"/>
                </a:solidFill>
              </a:rPr>
              <a:t>Cadigia</a:t>
            </a:r>
            <a:r>
              <a:rPr lang="it-IT" sz="3600" dirty="0">
                <a:solidFill>
                  <a:srgbClr val="FFC000"/>
                </a:solidFill>
              </a:rPr>
              <a:t> </a:t>
            </a:r>
            <a:r>
              <a:rPr lang="it-IT" sz="3600" dirty="0" smtClean="0">
                <a:solidFill>
                  <a:srgbClr val="FFC000"/>
                </a:solidFill>
              </a:rPr>
              <a:t>da </a:t>
            </a:r>
            <a:r>
              <a:rPr lang="it-IT" sz="3600" dirty="0">
                <a:solidFill>
                  <a:srgbClr val="FFC000"/>
                </a:solidFill>
              </a:rPr>
              <a:t>cui ebbe 6 figli.</a:t>
            </a:r>
          </a:p>
          <a:p>
            <a:r>
              <a:rPr lang="it-IT" sz="3600" dirty="0">
                <a:solidFill>
                  <a:srgbClr val="FFC000"/>
                </a:solidFill>
              </a:rPr>
              <a:t> Alla sua morte ebbe 12 mogli, ma un solo figlio</a:t>
            </a:r>
            <a:endParaRPr lang="it-IT" sz="3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00425"/>
            <a:ext cx="3545160" cy="36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7094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2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 smtClean="0">
                <a:solidFill>
                  <a:schemeClr val="accent6"/>
                </a:solidFill>
              </a:rPr>
              <a:t>	</a:t>
            </a:r>
            <a:r>
              <a:rPr lang="it-IT" dirty="0">
                <a:solidFill>
                  <a:schemeClr val="accent6"/>
                </a:solidFill>
              </a:rPr>
              <a:t>L</a:t>
            </a:r>
            <a:r>
              <a:rPr lang="it-IT" sz="4000" dirty="0" smtClean="0">
                <a:solidFill>
                  <a:schemeClr val="accent6"/>
                </a:solidFill>
              </a:rPr>
              <a:t>e rivelazioni : Maometto profeta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0000" y="2060575"/>
            <a:ext cx="7675350" cy="4351338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/>
              <a:t>Attraverso contatti con cristiani missionari cominciarono le prime riflessioni: nel 610 la prima rivelazioni attraverso l’Arcangelo Gabriele: Maometto fu scelto come inviato di Dio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Più tardi nuove rivelazioni: Dio unico, Inferno-Paradiso ; un versetto del Corano fa riferimento al mantello in cui Maometto tremante si avvolge (epilessia?)</a:t>
            </a:r>
          </a:p>
          <a:p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8408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08873"/>
            <a:ext cx="5869632" cy="48221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5576" y="404664"/>
            <a:ext cx="7647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L’ arcangelo Gabriele si rivolge a Maometto: </a:t>
            </a:r>
          </a:p>
          <a:p>
            <a:r>
              <a:rPr lang="it-IT" sz="3200" dirty="0" smtClean="0">
                <a:solidFill>
                  <a:srgbClr val="FFC000"/>
                </a:solidFill>
              </a:rPr>
              <a:t>«Salute a te, profeta di Allah»</a:t>
            </a:r>
            <a:endParaRPr lang="it-IT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22058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87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772816"/>
            <a:ext cx="7747358" cy="4896544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Attorno a Maometto si mosse un piccolo gruppo che in 10 anni non arrivò a più di cento.  I temi della predicazione insistevano sulla : carità, onestà, misericordia verso i deboli</a:t>
            </a:r>
            <a:r>
              <a:rPr lang="it-IT" sz="2800" dirty="0"/>
              <a:t> </a:t>
            </a:r>
            <a:r>
              <a:rPr lang="it-IT" sz="2800" dirty="0" smtClean="0"/>
              <a:t>; molti erano attratti anche dalle donazioni di </a:t>
            </a:r>
            <a:r>
              <a:rPr lang="it-IT" sz="2800" dirty="0" err="1" smtClean="0"/>
              <a:t>Khadigia</a:t>
            </a:r>
            <a:r>
              <a:rPr lang="it-IT" sz="2800" dirty="0" smtClean="0"/>
              <a:t>.</a:t>
            </a:r>
          </a:p>
          <a:p>
            <a:pPr algn="just"/>
            <a:r>
              <a:rPr lang="it-IT" sz="2800" dirty="0" smtClean="0"/>
              <a:t> Maometto voleva coinvolgere il ceto dei maggiorenti, che invece gli erano contrari; affermava «volta le spalle al cieco e accogli con premura il ricco.»</a:t>
            </a:r>
          </a:p>
          <a:p>
            <a:pPr algn="just"/>
            <a:r>
              <a:rPr lang="it-IT" sz="2800" dirty="0" smtClean="0"/>
              <a:t>Nuova illuminazione: Gerusalemme diventa una città sacra</a:t>
            </a:r>
            <a:endParaRPr lang="it-IT" sz="2800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 smtClean="0">
                <a:solidFill>
                  <a:schemeClr val="accent6"/>
                </a:solidFill>
              </a:rPr>
              <a:t>	</a:t>
            </a:r>
            <a:r>
              <a:rPr lang="it-IT" sz="4000" dirty="0" smtClean="0">
                <a:solidFill>
                  <a:schemeClr val="accent6"/>
                </a:solidFill>
              </a:rPr>
              <a:t>La predicazione a La Mecca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4541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52472"/>
            <a:ext cx="7755423" cy="46055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23528" y="764704"/>
            <a:ext cx="889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    Sermone di Maometto vicino alla Mecca</a:t>
            </a:r>
            <a:endParaRPr lang="it-I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7482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11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2132856"/>
            <a:ext cx="7663226" cy="435133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sz="4000" dirty="0" smtClean="0"/>
              <a:t>Medina ,colonia fondata dagli ebrei, città araba piena di conflitti fra le diverse fazioni politiche-religiose: i cittadini  erano alla ricerca di una figura che garantisse la pace.</a:t>
            </a:r>
          </a:p>
          <a:p>
            <a:pPr algn="just"/>
            <a:endParaRPr lang="it-IT" sz="4000" dirty="0" smtClean="0"/>
          </a:p>
          <a:p>
            <a:pPr algn="just"/>
            <a:r>
              <a:rPr lang="it-IT" sz="4000" dirty="0" smtClean="0"/>
              <a:t>620: incontro fra  rappresentanti della città e un rappresentante di Maometto  che rimase due anni a Medina.</a:t>
            </a:r>
          </a:p>
          <a:p>
            <a:pPr algn="just"/>
            <a:r>
              <a:rPr lang="it-IT" sz="4000" dirty="0" smtClean="0"/>
              <a:t>622 : accordo fra Medina e rappresentanti di Maometto,  che diverrà lo sceicco della città.</a:t>
            </a:r>
          </a:p>
          <a:p>
            <a:pPr algn="just"/>
            <a:r>
              <a:rPr lang="it-IT" sz="4000" dirty="0" smtClean="0"/>
              <a:t>622 mese di settembre : Maometto ed i suoi fuggirono di notte silenziosamente e furtivamente da La Mecca, e arrivarono  in sicurezza a Medina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 smtClean="0">
                <a:solidFill>
                  <a:schemeClr val="accent6"/>
                </a:solidFill>
              </a:rPr>
              <a:t>			</a:t>
            </a:r>
            <a:r>
              <a:rPr lang="it-IT" sz="4000" dirty="0" smtClean="0">
                <a:solidFill>
                  <a:schemeClr val="accent6"/>
                </a:solidFill>
              </a:rPr>
              <a:t>Egira 622 d. c. 					   		(emigrazione)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0122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221274" cy="45422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83568" y="76470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Egira: Maometto si trasferisce a Medina</a:t>
            </a:r>
            <a:endParaRPr lang="it-I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8416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35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412776"/>
            <a:ext cx="8158155" cy="5445224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Cominciò la attività di governatore della città; creando un Regolamento (Umma) che sacralizzava il centro della città, in cui non valevano le leggi tribali.</a:t>
            </a:r>
          </a:p>
          <a:p>
            <a:pPr algn="just"/>
            <a:r>
              <a:rPr lang="it-IT" sz="2800" dirty="0" smtClean="0"/>
              <a:t>Il problema più importante era quello dei poveri. La soluzione furono le razzie alle carovane che transitavano verso La Mecca, svolte anche nel periodo sacro.</a:t>
            </a:r>
          </a:p>
          <a:p>
            <a:pPr algn="just"/>
            <a:r>
              <a:rPr lang="it-IT" sz="2800" dirty="0" smtClean="0"/>
              <a:t>Di fronte alla indignazione degli abitanti di Medina  Maometto ebbe una nuova rivelazione   :  « non è lecito fare guerra nel mese sacro, ma è più grave allontanarsi  dalla via del Signore».</a:t>
            </a:r>
          </a:p>
          <a:p>
            <a:pPr algn="just"/>
            <a:r>
              <a:rPr lang="it-IT" sz="2800" dirty="0" smtClean="0"/>
              <a:t>I successi militari, il bottino distribuito ai poveri, lo rendono famoso e rafforzano il suo ruolo.</a:t>
            </a:r>
            <a:endParaRPr lang="it-IT" sz="2800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it-IT" dirty="0" smtClean="0">
                <a:solidFill>
                  <a:schemeClr val="accent6"/>
                </a:solidFill>
              </a:rPr>
              <a:t>		</a:t>
            </a:r>
            <a:r>
              <a:rPr lang="it-IT" sz="4000" dirty="0" smtClean="0">
                <a:solidFill>
                  <a:schemeClr val="accent6"/>
                </a:solidFill>
              </a:rPr>
              <a:t>Lo sceicco di Medina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9048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6672"/>
            <a:ext cx="3469736" cy="593957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83568" y="1700808"/>
            <a:ext cx="3619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Maometto</a:t>
            </a:r>
          </a:p>
          <a:p>
            <a:r>
              <a:rPr lang="it-IT" sz="3600" dirty="0" smtClean="0">
                <a:solidFill>
                  <a:srgbClr val="FFC000"/>
                </a:solidFill>
              </a:rPr>
              <a:t> sceicco di Medina</a:t>
            </a:r>
            <a:endParaRPr lang="it-I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41200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58" name="Diapositiva think-cell" r:id="rId5" imgW="366" imgH="343" progId="TCLayout.ActiveDocument.1">
                  <p:embed/>
                </p:oleObj>
              </mc:Choice>
              <mc:Fallback>
                <p:oleObj name="Diapositiva think-cell" r:id="rId5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772816"/>
            <a:ext cx="7675350" cy="4351338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Le tre comunità ebraiche di Medina gli erano  ostili o indifferenti; in un primo tempo  Maometto adottò alcune ritualità ebraiche: il sabato, la preghiera verso Gerusalemme per coinvolgere le comunità.</a:t>
            </a:r>
          </a:p>
          <a:p>
            <a:pPr algn="just"/>
            <a:r>
              <a:rPr lang="it-IT" sz="2800" dirty="0" smtClean="0"/>
              <a:t>In seguito non essendo riuscito nel suo scopo, cambiò la ritualità: il venerdì e non più il sabato; la preghiera verso la Mecca ; la rielaborazione della Bibbia. </a:t>
            </a:r>
            <a:r>
              <a:rPr lang="it-IT" sz="2800" dirty="0"/>
              <a:t>L</a:t>
            </a:r>
            <a:r>
              <a:rPr lang="it-IT" sz="2800" dirty="0" smtClean="0"/>
              <a:t>a comunità ebraica per sopravvivere,  nel 624 uscì da Medina.</a:t>
            </a:r>
          </a:p>
          <a:p>
            <a:r>
              <a:rPr lang="it-IT" sz="2800" dirty="0" smtClean="0"/>
              <a:t>Una nuova Rivelazione legittimò l’operato</a:t>
            </a:r>
            <a:endParaRPr lang="it-IT" sz="2800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it-IT" sz="4000" dirty="0" smtClean="0">
                <a:solidFill>
                  <a:schemeClr val="accent6"/>
                </a:solidFill>
              </a:rPr>
              <a:t>   Maometto e le comunità ebraiche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6926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99697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4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0912" y="2060575"/>
            <a:ext cx="8442176" cy="1194650"/>
          </a:xfrm>
        </p:spPr>
        <p:txBody>
          <a:bodyPr vert="horz">
            <a:noAutofit/>
          </a:bodyPr>
          <a:lstStyle/>
          <a:p>
            <a:pPr algn="ctr"/>
            <a:r>
              <a:rPr lang="it-IT" sz="4800" dirty="0" smtClean="0">
                <a:solidFill>
                  <a:schemeClr val="accent6"/>
                </a:solidFill>
              </a:rPr>
              <a:t>Esempi di religioni monoteiste :</a:t>
            </a:r>
            <a:br>
              <a:rPr lang="it-IT" sz="4800" dirty="0" smtClean="0">
                <a:solidFill>
                  <a:schemeClr val="accent6"/>
                </a:solidFill>
              </a:rPr>
            </a:br>
            <a:r>
              <a:rPr lang="it-IT" sz="4800" dirty="0" smtClean="0">
                <a:solidFill>
                  <a:schemeClr val="accent6"/>
                </a:solidFill>
              </a:rPr>
              <a:t>il Cristianesimo</a:t>
            </a:r>
            <a:endParaRPr lang="it-IT" sz="4800" dirty="0">
              <a:solidFill>
                <a:schemeClr val="accent6"/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187624" y="3789040"/>
            <a:ext cx="6858000" cy="618523"/>
          </a:xfrm>
        </p:spPr>
        <p:txBody>
          <a:bodyPr>
            <a:normAutofit/>
          </a:bodyPr>
          <a:lstStyle/>
          <a:p>
            <a:pPr algn="ctr"/>
            <a:r>
              <a:rPr lang="it-IT" sz="2800" b="1" i="1" dirty="0" smtClean="0">
                <a:solidFill>
                  <a:schemeClr val="tx2"/>
                </a:solidFill>
              </a:rPr>
              <a:t>Quarta conversazione</a:t>
            </a:r>
            <a:endParaRPr lang="it-IT" sz="2800" b="1" dirty="0"/>
          </a:p>
        </p:txBody>
      </p:sp>
      <p:sp>
        <p:nvSpPr>
          <p:cNvPr id="5" name="Sottotitolo 5"/>
          <p:cNvSpPr txBox="1">
            <a:spLocks/>
          </p:cNvSpPr>
          <p:nvPr/>
        </p:nvSpPr>
        <p:spPr>
          <a:xfrm>
            <a:off x="1143000" y="1217498"/>
            <a:ext cx="6858000" cy="618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Mito, Religione, Filosofia</a:t>
            </a:r>
            <a:endParaRPr lang="it-IT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ottotitolo 5"/>
          <p:cNvSpPr txBox="1">
            <a:spLocks/>
          </p:cNvSpPr>
          <p:nvPr/>
        </p:nvSpPr>
        <p:spPr>
          <a:xfrm>
            <a:off x="6344411" y="6021288"/>
            <a:ext cx="2473830" cy="474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Corso n. 155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ottotitolo 5"/>
          <p:cNvSpPr txBox="1">
            <a:spLocks/>
          </p:cNvSpPr>
          <p:nvPr/>
        </p:nvSpPr>
        <p:spPr>
          <a:xfrm>
            <a:off x="395536" y="6033865"/>
            <a:ext cx="2473830" cy="474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Mariella Valenti</a:t>
            </a:r>
            <a:endParaRPr lang="it-I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4540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50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124744"/>
            <a:ext cx="8374179" cy="5445224"/>
          </a:xfrm>
        </p:spPr>
        <p:txBody>
          <a:bodyPr>
            <a:noAutofit/>
          </a:bodyPr>
          <a:lstStyle/>
          <a:p>
            <a:pPr algn="just"/>
            <a:r>
              <a:rPr lang="it-IT" dirty="0" smtClean="0"/>
              <a:t>625-628 : Spedizioni militari a volte sconfitto e ferito: Rivelazione» chi si ritira  non avrà danno, Dio lo compensa». Anche la violazione di precetti tribali (abbattimento dei palmizi di una comunità ebraica) viene giustificata da nuove Rivelazioni.</a:t>
            </a:r>
          </a:p>
          <a:p>
            <a:pPr algn="just"/>
            <a:r>
              <a:rPr lang="it-IT" dirty="0" smtClean="0"/>
              <a:t>628-9 Si preparò l’attacco alla La Mecca con una nuova Rivelazione » entrerete nel Sacro tempio». Si arrivò ad un accordo di tregua decennale con i Meccani e venne rimandata di un anno l’entrata in città per il pellegrinaggio. Nel 629 primo pellegrinaggio a La Mecca deserta.</a:t>
            </a:r>
          </a:p>
          <a:p>
            <a:pPr algn="just"/>
            <a:r>
              <a:rPr lang="it-IT" dirty="0" smtClean="0"/>
              <a:t>630: occupazione della città , rompendo la tregua (nuova Rivelazione).Trionfatore mostrò clemenza e distribuì il bottino (di una altra città) ai Meccani.</a:t>
            </a:r>
          </a:p>
          <a:p>
            <a:pPr algn="just"/>
            <a:r>
              <a:rPr lang="it-IT" dirty="0" smtClean="0"/>
              <a:t>630: Rivelazione: attacco contro i cristiani, la spedizione ebbe uno scarso successo.</a:t>
            </a:r>
          </a:p>
          <a:p>
            <a:pPr algn="just"/>
            <a:r>
              <a:rPr lang="it-IT" dirty="0" smtClean="0"/>
              <a:t>632 : pellegrinaggio e nuovi riti per eliminare ogni traccia di paganesimo.  Al ritorno a Medina si ammalò e morì.</a:t>
            </a:r>
          </a:p>
          <a:p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043608" y="116633"/>
            <a:ext cx="7471742" cy="936104"/>
          </a:xfrm>
        </p:spPr>
        <p:txBody>
          <a:bodyPr vert="horz"/>
          <a:lstStyle/>
          <a:p>
            <a:r>
              <a:rPr lang="it-IT" dirty="0" smtClean="0">
                <a:solidFill>
                  <a:schemeClr val="accent6"/>
                </a:solidFill>
              </a:rPr>
              <a:t>   </a:t>
            </a:r>
            <a:r>
              <a:rPr lang="it-IT" sz="4000" dirty="0" smtClean="0">
                <a:solidFill>
                  <a:schemeClr val="accent6"/>
                </a:solidFill>
              </a:rPr>
              <a:t>Conquiste, sconfitte e vittorie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6216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0868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75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628800"/>
            <a:ext cx="7675350" cy="4351338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L’islam è un modello di vita completo in cui i doveri fondamentali sono i 5 pilastri.</a:t>
            </a:r>
          </a:p>
          <a:p>
            <a:pPr algn="just"/>
            <a:r>
              <a:rPr lang="it-IT" sz="2800" dirty="0" smtClean="0"/>
              <a:t>Diffondere, evangelizzare(Jihad  sforzo spirituale)</a:t>
            </a:r>
          </a:p>
          <a:p>
            <a:pPr algn="just"/>
            <a:r>
              <a:rPr lang="it-IT" sz="2800" dirty="0" smtClean="0"/>
              <a:t>Modello di società: fratellanza e solidarietà</a:t>
            </a:r>
          </a:p>
          <a:p>
            <a:pPr algn="just"/>
            <a:r>
              <a:rPr lang="it-IT" sz="2800" dirty="0" smtClean="0"/>
              <a:t>Moralità: l’ uomo  islamico è al centro del creato, non ha peccato originale, è dotato di libero arbitrio. Fa esperienza della vita con moderazione</a:t>
            </a:r>
          </a:p>
          <a:p>
            <a:pPr algn="just"/>
            <a:r>
              <a:rPr lang="it-IT" sz="2800" dirty="0" smtClean="0"/>
              <a:t>Famiglia : si accetta la poligamia, le donne sono trattate con rispetto; sul velo  non ci sono indicazioni, si parla solo di decenza nell’abbigliamento.</a:t>
            </a:r>
            <a:endParaRPr lang="it-IT" sz="2800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 smtClean="0">
                <a:solidFill>
                  <a:schemeClr val="accent6"/>
                </a:solidFill>
              </a:rPr>
              <a:t>				Il Corano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02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5544616" cy="554461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52119" y="2636912"/>
            <a:ext cx="343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</a:rPr>
              <a:t>Testimonianza di fede</a:t>
            </a:r>
            <a:endParaRPr lang="it-IT" sz="2800" dirty="0">
              <a:solidFill>
                <a:srgbClr val="FFC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94584" y="3212976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</a:rPr>
              <a:t>La preghiera</a:t>
            </a:r>
            <a:endParaRPr lang="it-IT" sz="2800" dirty="0">
              <a:solidFill>
                <a:srgbClr val="FFC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872639" y="3897052"/>
            <a:ext cx="1929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</a:rPr>
              <a:t>L’elemosina</a:t>
            </a:r>
            <a:endParaRPr lang="it-IT" sz="2800" dirty="0">
              <a:solidFill>
                <a:srgbClr val="FFC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75778" y="4540478"/>
            <a:ext cx="1595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</a:rPr>
              <a:t>Il digiuno</a:t>
            </a:r>
            <a:endParaRPr lang="it-IT" sz="2800" dirty="0">
              <a:solidFill>
                <a:srgbClr val="FFC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673418" y="5116542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C000"/>
                </a:solidFill>
              </a:rPr>
              <a:t>Il pellegrinaggio</a:t>
            </a:r>
            <a:endParaRPr lang="it-IT" sz="2800" dirty="0">
              <a:solidFill>
                <a:srgbClr val="FFC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436022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</a:rPr>
              <a:t>I cinque pilastri dell’ Islam</a:t>
            </a:r>
            <a:endParaRPr lang="it-IT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84782"/>
            <a:ext cx="6720273" cy="378015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" y="0"/>
            <a:ext cx="5137649" cy="36004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485389" y="706489"/>
            <a:ext cx="33586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Il corano</a:t>
            </a:r>
          </a:p>
          <a:p>
            <a:r>
              <a:rPr lang="it-IT" sz="3600" dirty="0" smtClean="0">
                <a:solidFill>
                  <a:srgbClr val="FFC000"/>
                </a:solidFill>
              </a:rPr>
              <a:t> e la sua scrittura</a:t>
            </a:r>
            <a:endParaRPr lang="it-I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417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98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4325" y="2030352"/>
            <a:ext cx="7675350" cy="435133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La Sunna comprende i fatti e i detti attribuiti al Profeta.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Si definiscono Sunniti coloro che ritengono la Sunna ispirata da Allah al pari del Corano.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Si definiscono Sciiti coloro che non la ritengono di ispirazione divina.</a:t>
            </a:r>
            <a:endParaRPr lang="it-IT" sz="2800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 smtClean="0">
                <a:solidFill>
                  <a:schemeClr val="accent6"/>
                </a:solidFill>
              </a:rPr>
              <a:t>			Sunniti e Sciiti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92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4407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3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700808"/>
            <a:ext cx="7675350" cy="4351338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Gli intellettuali islamici  nel IX°-X° sec. conobbero  la filosofia classica attraverso traduzioni o direttamente dal greco.</a:t>
            </a:r>
          </a:p>
          <a:p>
            <a:pPr algn="just"/>
            <a:r>
              <a:rPr lang="it-IT" sz="2800" dirty="0" smtClean="0"/>
              <a:t>Tentarono una sintesi fra Platone ed Aristotele e cercarono modi conciliare la filosofia  con l’Islam.</a:t>
            </a:r>
          </a:p>
          <a:p>
            <a:pPr algn="just"/>
            <a:r>
              <a:rPr lang="it-IT" sz="2800" dirty="0" smtClean="0"/>
              <a:t>Averroè( Cordova 1126-Marocco 1198) distinse fra religione da filosofia e considerò quest’ultima più adatta agli uomini colti.</a:t>
            </a:r>
          </a:p>
          <a:p>
            <a:pPr algn="just"/>
            <a:r>
              <a:rPr lang="it-IT" sz="2800" dirty="0" smtClean="0"/>
              <a:t>Molti e notevoli i contributi in medicina, fisica, musica, diritto.</a:t>
            </a:r>
            <a:endParaRPr lang="it-IT" sz="2800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 smtClean="0">
                <a:solidFill>
                  <a:schemeClr val="accent6"/>
                </a:solidFill>
              </a:rPr>
              <a:t>		Islamismo e filosofia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4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94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064896" cy="1728465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it-IT" sz="5300" dirty="0">
                <a:solidFill>
                  <a:schemeClr val="accent6"/>
                </a:solidFill>
              </a:rPr>
              <a:t>Esempi di religioni monoteiste </a:t>
            </a:r>
            <a:r>
              <a:rPr lang="it-IT" dirty="0">
                <a:solidFill>
                  <a:schemeClr val="accent6"/>
                </a:solidFill>
              </a:rPr>
              <a:t>:</a:t>
            </a:r>
            <a:br>
              <a:rPr lang="it-IT" dirty="0">
                <a:solidFill>
                  <a:schemeClr val="accent6"/>
                </a:solidFill>
              </a:rPr>
            </a:br>
            <a:r>
              <a:rPr lang="it-IT" sz="5300" dirty="0" smtClean="0">
                <a:solidFill>
                  <a:schemeClr val="accent6"/>
                </a:solidFill>
              </a:rPr>
              <a:t>l’Islam</a:t>
            </a:r>
            <a:endParaRPr lang="it-IT" dirty="0">
              <a:solidFill>
                <a:schemeClr val="accent6"/>
              </a:solidFill>
            </a:endParaRP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043608" y="764704"/>
            <a:ext cx="6858000" cy="618523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Mito, religione , filosofia</a:t>
            </a:r>
            <a:endParaRPr lang="it-IT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ottotitolo 5"/>
          <p:cNvSpPr txBox="1">
            <a:spLocks/>
          </p:cNvSpPr>
          <p:nvPr/>
        </p:nvSpPr>
        <p:spPr>
          <a:xfrm>
            <a:off x="6344411" y="6021288"/>
            <a:ext cx="2473830" cy="474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Corso n. 155</a:t>
            </a:r>
            <a:endParaRPr lang="it-IT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ottotitolo 5"/>
          <p:cNvSpPr txBox="1">
            <a:spLocks/>
          </p:cNvSpPr>
          <p:nvPr/>
        </p:nvSpPr>
        <p:spPr>
          <a:xfrm>
            <a:off x="1143000" y="4005064"/>
            <a:ext cx="6858000" cy="6185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 sz="2800" dirty="0">
              <a:solidFill>
                <a:srgbClr val="FCB11C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9606" y="6258541"/>
            <a:ext cx="165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Mariella Valenti</a:t>
            </a:r>
            <a:endParaRPr lang="it-IT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63888" y="3714160"/>
            <a:ext cx="182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C000"/>
                </a:solidFill>
              </a:rPr>
              <a:t>Grazie</a:t>
            </a:r>
            <a:endParaRPr lang="it-IT" sz="4800" dirty="0">
              <a:solidFill>
                <a:srgbClr val="FFC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42810" y="4797152"/>
            <a:ext cx="1269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C000"/>
                </a:solidFill>
              </a:rPr>
              <a:t>Fine</a:t>
            </a:r>
            <a:endParaRPr lang="it-IT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96129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5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700808"/>
            <a:ext cx="7675350" cy="4351338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Il nuovo Testamento,  Lettere degli Apostoli, Apocalisse, sono i primi testi rielaborati all’interno delle segrete comunità cristiane ,che ci forniscono notizie ed il messaggio più vicino a Cristo.</a:t>
            </a:r>
          </a:p>
          <a:p>
            <a:pPr algn="just"/>
            <a:r>
              <a:rPr lang="it-IT" sz="2800" dirty="0" smtClean="0"/>
              <a:t>Anche questi testi vanno letti con la solita criticità sottolineando la figura dell’autore, della lingua , diversa da quella di Cristo, che predicava in aramaico.</a:t>
            </a:r>
          </a:p>
          <a:p>
            <a:pPr algn="just"/>
            <a:r>
              <a:rPr lang="it-IT" sz="2800" dirty="0" smtClean="0"/>
              <a:t>I Vangeli apocrifi non sono riconosciuti, cioè sono esclusi dal canone.</a:t>
            </a:r>
          </a:p>
          <a:p>
            <a:pPr marL="0" indent="0" algn="just">
              <a:buNone/>
            </a:pPr>
            <a:endParaRPr lang="it-IT" sz="2800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83568" y="188641"/>
            <a:ext cx="7814692" cy="1152128"/>
          </a:xfrm>
        </p:spPr>
        <p:txBody>
          <a:bodyPr vert="horz">
            <a:normAutofit/>
          </a:bodyPr>
          <a:lstStyle/>
          <a:p>
            <a:pPr algn="ctr"/>
            <a:r>
              <a:rPr lang="it-IT" sz="4000" dirty="0" smtClean="0">
                <a:solidFill>
                  <a:schemeClr val="accent6"/>
                </a:solidFill>
              </a:rPr>
              <a:t>IL Cristianesimo: le    fonti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9972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6" y="2204864"/>
            <a:ext cx="8460432" cy="41550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5536" y="444675"/>
            <a:ext cx="71224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C000"/>
                </a:solidFill>
              </a:rPr>
              <a:t>		Struttura del Vecchio </a:t>
            </a:r>
          </a:p>
          <a:p>
            <a:r>
              <a:rPr lang="it-IT" sz="4000" dirty="0" smtClean="0">
                <a:solidFill>
                  <a:srgbClr val="FFC000"/>
                </a:solidFill>
              </a:rPr>
              <a:t>		e del Nuovo testamento</a:t>
            </a:r>
            <a:endParaRPr lang="it-IT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3562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41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 smtClean="0">
                <a:solidFill>
                  <a:schemeClr val="accent6"/>
                </a:solidFill>
              </a:rPr>
              <a:t>		</a:t>
            </a:r>
            <a:r>
              <a:rPr lang="it-IT" sz="4000" dirty="0" smtClean="0">
                <a:solidFill>
                  <a:schemeClr val="accent6"/>
                </a:solidFill>
              </a:rPr>
              <a:t>La storia e le fonti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84784"/>
            <a:ext cx="7675350" cy="4351338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Per la ricostruzione storica dell’Islam il Corano non è uno strumento utile, in quanto non contiene racconti, fatti ; gli accenni ad episodi sono oscuri , i luoghi sono inesistenti.</a:t>
            </a:r>
          </a:p>
          <a:p>
            <a:pPr algn="just"/>
            <a:r>
              <a:rPr lang="it-IT" sz="2800" dirty="0" smtClean="0"/>
              <a:t>La redazione ufficiale del testo è fissata nel 653 </a:t>
            </a:r>
            <a:r>
              <a:rPr lang="it-IT" sz="2800" dirty="0" err="1" smtClean="0"/>
              <a:t>d.c.</a:t>
            </a:r>
            <a:r>
              <a:rPr lang="it-IT" sz="2800" dirty="0" smtClean="0"/>
              <a:t> al tempo del califfo </a:t>
            </a:r>
            <a:r>
              <a:rPr lang="it-IT" sz="2800" dirty="0" err="1" smtClean="0"/>
              <a:t>Othman</a:t>
            </a:r>
            <a:r>
              <a:rPr lang="it-IT" sz="2800" dirty="0" smtClean="0"/>
              <a:t>; non possediamo nessun codice dell’epoca e sappiamo che circolavano altre versioni.</a:t>
            </a:r>
          </a:p>
          <a:p>
            <a:pPr algn="just"/>
            <a:r>
              <a:rPr lang="it-IT" sz="2800" dirty="0" smtClean="0"/>
              <a:t>Anche la scrittura era diversa: alcuni segni indicavano più consonanti e inoltre non era vocalizzata.</a:t>
            </a:r>
          </a:p>
          <a:p>
            <a:pPr algn="just"/>
            <a:r>
              <a:rPr lang="it-IT" sz="2800" dirty="0" smtClean="0"/>
              <a:t>La prima biografia di Maometto risale al 768 ad opera di </a:t>
            </a:r>
            <a:r>
              <a:rPr lang="it-IT" sz="2800" dirty="0" err="1" smtClean="0"/>
              <a:t>Ibn</a:t>
            </a:r>
            <a:r>
              <a:rPr lang="it-IT" sz="2800" dirty="0" smtClean="0"/>
              <a:t> </a:t>
            </a:r>
            <a:r>
              <a:rPr lang="it-IT" sz="2800" dirty="0" err="1" smtClean="0"/>
              <a:t>Ishaq</a:t>
            </a:r>
            <a:endParaRPr lang="it-IT" sz="2800" dirty="0" smtClean="0"/>
          </a:p>
          <a:p>
            <a:pPr marL="0" indent="0" algn="just">
              <a:buNone/>
            </a:pPr>
            <a:r>
              <a:rPr lang="it-IT" sz="2200" dirty="0" smtClean="0"/>
              <a:t>  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7568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5435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5" name="Diapositiva think-cell" r:id="rId4" imgW="366" imgH="343" progId="TCLayout.ActiveDocument.1">
                  <p:embed/>
                </p:oleObj>
              </mc:Choice>
              <mc:Fallback>
                <p:oleObj name="Diapositiva think-cell" r:id="rId4" imgW="366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 smtClean="0">
                <a:solidFill>
                  <a:schemeClr val="accent6"/>
                </a:solidFill>
              </a:rPr>
              <a:t>	    </a:t>
            </a:r>
            <a:r>
              <a:rPr lang="it-IT" sz="4000" dirty="0" smtClean="0">
                <a:solidFill>
                  <a:schemeClr val="accent6"/>
                </a:solidFill>
              </a:rPr>
              <a:t>Cosa ci racconta la storia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844824"/>
            <a:ext cx="8119813" cy="2664569"/>
          </a:xfrm>
        </p:spPr>
        <p:txBody>
          <a:bodyPr>
            <a:noAutofit/>
          </a:bodyPr>
          <a:lstStyle/>
          <a:p>
            <a:pPr algn="just"/>
            <a:r>
              <a:rPr lang="it-IT" sz="2800" dirty="0" smtClean="0"/>
              <a:t>Il contesto: il mondo beduino all’interno dell’Arabia; il ruolo di La Mecca dominata dalla tribù dei </a:t>
            </a:r>
            <a:r>
              <a:rPr lang="it-IT" sz="2800" dirty="0" err="1" smtClean="0"/>
              <a:t>Quraysh</a:t>
            </a:r>
            <a:r>
              <a:rPr lang="it-IT" sz="2800" dirty="0" smtClean="0"/>
              <a:t> divenuto centro commerciale e religioso.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/>
              <a:t>Maometto (il benedetto) nacque nel 571 nel gruppo degli </a:t>
            </a:r>
            <a:r>
              <a:rPr lang="it-IT" sz="2800" dirty="0" err="1" smtClean="0"/>
              <a:t>Hasfim</a:t>
            </a:r>
            <a:r>
              <a:rPr lang="it-IT" sz="2800" dirty="0" smtClean="0"/>
              <a:t>; poco si sa della sua infanzia e prima giovinezza. Cammelliere, sposò </a:t>
            </a:r>
            <a:r>
              <a:rPr lang="it-IT" sz="2800" dirty="0" err="1" smtClean="0"/>
              <a:t>Khadigia</a:t>
            </a:r>
            <a:r>
              <a:rPr lang="it-IT" sz="2800" dirty="0" smtClean="0"/>
              <a:t> ricca  vedova con molti più anni di Maometto</a:t>
            </a:r>
          </a:p>
          <a:p>
            <a:pPr algn="just"/>
            <a:r>
              <a:rPr lang="it-IT" sz="2800" dirty="0" smtClean="0"/>
              <a:t>Fino a 40 anni fu un sereno e abbiente padre di famiglia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004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59958"/>
            <a:ext cx="3821900" cy="57260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2960928" cy="475252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187624" y="620688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Maometto</a:t>
            </a:r>
            <a:endParaRPr lang="it-IT" sz="3600" dirty="0">
              <a:solidFill>
                <a:srgbClr val="FFC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372200" y="436022"/>
            <a:ext cx="1976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La Mecca</a:t>
            </a:r>
            <a:endParaRPr lang="it-I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03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22" y="1340768"/>
            <a:ext cx="6528136" cy="53285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645349" y="404664"/>
            <a:ext cx="3797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Arabia </a:t>
            </a:r>
            <a:r>
              <a:rPr lang="it-IT" sz="3600" dirty="0" err="1" smtClean="0">
                <a:solidFill>
                  <a:srgbClr val="FFC000"/>
                </a:solidFill>
              </a:rPr>
              <a:t>pre</a:t>
            </a:r>
            <a:r>
              <a:rPr lang="it-IT" sz="3600" dirty="0" smtClean="0">
                <a:solidFill>
                  <a:srgbClr val="FFC000"/>
                </a:solidFill>
              </a:rPr>
              <a:t> islamica</a:t>
            </a:r>
            <a:endParaRPr lang="it-I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43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8638"/>
            <a:ext cx="8384334" cy="525658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627784" y="441538"/>
            <a:ext cx="4642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Arabia dopo Maometto</a:t>
            </a:r>
            <a:endParaRPr lang="it-IT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7191</TotalTime>
  <Words>1174</Words>
  <Application>Microsoft Office PowerPoint</Application>
  <PresentationFormat>Presentazione su schermo (4:3)</PresentationFormat>
  <Paragraphs>98</Paragraphs>
  <Slides>26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Profondità</vt:lpstr>
      <vt:lpstr>Diapositiva think-cell</vt:lpstr>
      <vt:lpstr>Mito, Religione, filosofia</vt:lpstr>
      <vt:lpstr>Esempi di religioni monoteiste : il Cristianesimo</vt:lpstr>
      <vt:lpstr>IL Cristianesimo: le    fonti</vt:lpstr>
      <vt:lpstr>Presentazione standard di PowerPoint</vt:lpstr>
      <vt:lpstr>  La storia e le fonti</vt:lpstr>
      <vt:lpstr>     Cosa ci racconta la storia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Le rivelazioni : Maometto profeta</vt:lpstr>
      <vt:lpstr>Presentazione standard di PowerPoint</vt:lpstr>
      <vt:lpstr> La predicazione a La Mecca</vt:lpstr>
      <vt:lpstr>Presentazione standard di PowerPoint</vt:lpstr>
      <vt:lpstr>   Egira 622 d. c.           (emigrazione)</vt:lpstr>
      <vt:lpstr>Presentazione standard di PowerPoint</vt:lpstr>
      <vt:lpstr>  Lo sceicco di Medina</vt:lpstr>
      <vt:lpstr>Presentazione standard di PowerPoint</vt:lpstr>
      <vt:lpstr>   Maometto e le comunità ebraiche</vt:lpstr>
      <vt:lpstr>   Conquiste, sconfitte e vittorie</vt:lpstr>
      <vt:lpstr>    Il Corano</vt:lpstr>
      <vt:lpstr>Presentazione standard di PowerPoint</vt:lpstr>
      <vt:lpstr>Presentazione standard di PowerPoint</vt:lpstr>
      <vt:lpstr>   Sunniti e Sciiti</vt:lpstr>
      <vt:lpstr>  Islamismo e filosofia</vt:lpstr>
      <vt:lpstr>Esempi di religioni monoteiste : l’Islam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 Religione filosofia</dc:title>
  <dc:creator>Mariella Valenti</dc:creator>
  <cp:lastModifiedBy>Mariella Valenti</cp:lastModifiedBy>
  <cp:revision>617</cp:revision>
  <dcterms:created xsi:type="dcterms:W3CDTF">2020-02-22T08:30:21Z</dcterms:created>
  <dcterms:modified xsi:type="dcterms:W3CDTF">2025-02-13T09:58:37Z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f4bb52-9e9d-4296-940a-59002820a53c_Enabled">
    <vt:lpwstr>true</vt:lpwstr>
  </property>
  <property fmtid="{D5CDD505-2E9C-101B-9397-08002B2CF9AE}" pid="3" name="MSIP_Label_5bf4bb52-9e9d-4296-940a-59002820a53c_SetDate">
    <vt:lpwstr>2022-03-06T11:05:19Z</vt:lpwstr>
  </property>
  <property fmtid="{D5CDD505-2E9C-101B-9397-08002B2CF9AE}" pid="4" name="MSIP_Label_5bf4bb52-9e9d-4296-940a-59002820a53c_Method">
    <vt:lpwstr>Standard</vt:lpwstr>
  </property>
  <property fmtid="{D5CDD505-2E9C-101B-9397-08002B2CF9AE}" pid="5" name="MSIP_Label_5bf4bb52-9e9d-4296-940a-59002820a53c_Name">
    <vt:lpwstr>5bf4bb52-9e9d-4296-940a-59002820a53c</vt:lpwstr>
  </property>
  <property fmtid="{D5CDD505-2E9C-101B-9397-08002B2CF9AE}" pid="6" name="MSIP_Label_5bf4bb52-9e9d-4296-940a-59002820a53c_SiteId">
    <vt:lpwstr>cbeb3ecc-6f45-4183-b5a8-088140deae5d</vt:lpwstr>
  </property>
  <property fmtid="{D5CDD505-2E9C-101B-9397-08002B2CF9AE}" pid="7" name="MSIP_Label_5bf4bb52-9e9d-4296-940a-59002820a53c_ActionId">
    <vt:lpwstr>7913da90-421a-4f9c-8876-79f8da6a13a2</vt:lpwstr>
  </property>
  <property fmtid="{D5CDD505-2E9C-101B-9397-08002B2CF9AE}" pid="8" name="MSIP_Label_5bf4bb52-9e9d-4296-940a-59002820a53c_ContentBits">
    <vt:lpwstr>0</vt:lpwstr>
  </property>
</Properties>
</file>