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66" r:id="rId2"/>
    <p:sldId id="515" r:id="rId3"/>
    <p:sldId id="516" r:id="rId4"/>
    <p:sldId id="519" r:id="rId5"/>
    <p:sldId id="517" r:id="rId6"/>
    <p:sldId id="518" r:id="rId7"/>
    <p:sldId id="520" r:id="rId8"/>
    <p:sldId id="521" r:id="rId9"/>
    <p:sldId id="522" r:id="rId10"/>
    <p:sldId id="523" r:id="rId11"/>
    <p:sldId id="527" r:id="rId12"/>
    <p:sldId id="524" r:id="rId13"/>
    <p:sldId id="528" r:id="rId14"/>
    <p:sldId id="525" r:id="rId15"/>
    <p:sldId id="526" r:id="rId16"/>
    <p:sldId id="529" r:id="rId17"/>
    <p:sldId id="530" r:id="rId18"/>
    <p:sldId id="531" r:id="rId19"/>
  </p:sldIdLst>
  <p:sldSz cx="9144000" cy="6858000" type="screen4x3"/>
  <p:notesSz cx="6858000" cy="9144000"/>
  <p:custDataLst>
    <p:tags r:id="rId21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2" autoAdjust="0"/>
  </p:normalViewPr>
  <p:slideViewPr>
    <p:cSldViewPr>
      <p:cViewPr>
        <p:scale>
          <a:sx n="77" d="100"/>
          <a:sy n="77" d="100"/>
        </p:scale>
        <p:origin x="-1555" y="-398"/>
      </p:cViewPr>
      <p:guideLst>
        <p:guide orient="horz" pos="2160"/>
        <p:guide orient="horz" pos="1298"/>
        <p:guide pos="288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6201F-75B2-4637-8B14-5D7141F92A45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72CF1-BC66-4705-AC99-FC1089EB6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67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72CF1-BC66-4705-AC99-FC1089EB6BC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7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76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21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61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84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57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03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22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34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14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91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29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50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57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33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11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08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80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432689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Diapositiva think-cell" r:id="rId22" imgW="366" imgH="343" progId="TCLayout.ActiveDocument.1">
                  <p:embed/>
                </p:oleObj>
              </mc:Choice>
              <mc:Fallback>
                <p:oleObj name="Diapositiva think-cell" r:id="rId22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962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7505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78" name="Diapositiva think-cell" r:id="rId5" imgW="366" imgH="343" progId="TCLayout.ActiveDocument.1">
                  <p:embed/>
                </p:oleObj>
              </mc:Choice>
              <mc:Fallback>
                <p:oleObj name="Diapositiva think-cell" r:id="rId5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132857"/>
            <a:ext cx="7948668" cy="2016224"/>
          </a:xfrm>
        </p:spPr>
        <p:txBody>
          <a:bodyPr vert="horz">
            <a:normAutofit/>
          </a:bodyPr>
          <a:lstStyle/>
          <a:p>
            <a:pPr algn="ctr"/>
            <a:r>
              <a:rPr lang="it-IT" sz="4000" dirty="0" smtClean="0">
                <a:solidFill>
                  <a:schemeClr val="accent6"/>
                </a:solidFill>
              </a:rPr>
              <a:t/>
            </a:r>
            <a:br>
              <a:rPr lang="it-IT" sz="4000" dirty="0" smtClean="0">
                <a:solidFill>
                  <a:schemeClr val="accent6"/>
                </a:solidFill>
              </a:rPr>
            </a:br>
            <a:r>
              <a:rPr lang="it-IT" sz="4000" dirty="0" smtClean="0">
                <a:solidFill>
                  <a:schemeClr val="accent6"/>
                </a:solidFill>
              </a:rPr>
              <a:t>Filosofia e religione nella contemporaneità:</a:t>
            </a:r>
            <a:endParaRPr lang="it-IT" sz="4000" dirty="0">
              <a:solidFill>
                <a:schemeClr val="accent6"/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858000" cy="618523"/>
          </a:xfrm>
        </p:spPr>
        <p:txBody>
          <a:bodyPr>
            <a:normAutofit/>
          </a:bodyPr>
          <a:lstStyle/>
          <a:p>
            <a:pPr algn="ctr"/>
            <a:r>
              <a:rPr lang="it-IT" sz="2800" b="1" i="1" dirty="0" smtClean="0">
                <a:solidFill>
                  <a:schemeClr val="tx2"/>
                </a:solidFill>
              </a:rPr>
              <a:t>ottava conversazione</a:t>
            </a:r>
            <a:endParaRPr lang="it-IT" sz="2800" b="1" dirty="0"/>
          </a:p>
        </p:txBody>
      </p:sp>
      <p:sp>
        <p:nvSpPr>
          <p:cNvPr id="5" name="Sottotitolo 5"/>
          <p:cNvSpPr txBox="1">
            <a:spLocks/>
          </p:cNvSpPr>
          <p:nvPr/>
        </p:nvSpPr>
        <p:spPr>
          <a:xfrm>
            <a:off x="1143000" y="1217498"/>
            <a:ext cx="6858000" cy="618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Mito, Religione, Filosofia</a:t>
            </a:r>
            <a:endParaRPr lang="it-IT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ottotitolo 5"/>
          <p:cNvSpPr txBox="1">
            <a:spLocks/>
          </p:cNvSpPr>
          <p:nvPr/>
        </p:nvSpPr>
        <p:spPr>
          <a:xfrm>
            <a:off x="6344411" y="6021288"/>
            <a:ext cx="2473830" cy="474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Corso n. 155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395536" y="6033865"/>
            <a:ext cx="2473830" cy="474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Mariella Valenti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7186529" cy="40244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5576" y="332656"/>
            <a:ext cx="76863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Questa affermazione è contenuta 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negli Annali franco tedeschi (Parigi 1843-44),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 una rivista che uscì con un solo numero, 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in cui erano contenuti due articoli di </a:t>
            </a:r>
            <a:r>
              <a:rPr lang="it-IT" sz="3200" dirty="0" err="1" smtClean="0">
                <a:solidFill>
                  <a:srgbClr val="FFC000"/>
                </a:solidFill>
              </a:rPr>
              <a:t>Marx</a:t>
            </a:r>
            <a:r>
              <a:rPr lang="it-IT" sz="3200" dirty="0" smtClean="0">
                <a:solidFill>
                  <a:srgbClr val="FFC000"/>
                </a:solidFill>
              </a:rPr>
              <a:t>.</a:t>
            </a:r>
            <a:endParaRPr lang="it-IT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7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6576685" cy="381755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3568" y="188640"/>
            <a:ext cx="75408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		F. Nietzsche (1844-1900) . 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	Filosofo che non accetta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	 l’insegnamento universitario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 	e vive una vita tormentata fra viaggi,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	 amori, solitudine, arrivando alla follia.</a:t>
            </a:r>
            <a:endParaRPr lang="it-IT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7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		</a:t>
            </a:r>
            <a:r>
              <a:rPr lang="it-IT" sz="4000" dirty="0" smtClean="0">
                <a:solidFill>
                  <a:srgbClr val="FFC000"/>
                </a:solidFill>
              </a:rPr>
              <a:t>Nietzsche: Dio è morto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/>
              <a:t>L’affermazione di Nietzsche non è semplicemente riconducibile all’ateismo , in quanto egli non si pone il problema se Dio esiste, se si può dimostrarne  l’esistenza.</a:t>
            </a:r>
          </a:p>
          <a:p>
            <a:pPr algn="just"/>
            <a:r>
              <a:rPr lang="it-IT" sz="2800" dirty="0" smtClean="0"/>
              <a:t>In Dio si raccolgono tutte le illusioni che l’umanità e la filosofia da Socrate in poi, hanno costruito per nascondere la natura profonda dell’uomo il dionisiaco e l’apollineo</a:t>
            </a:r>
          </a:p>
          <a:p>
            <a:pPr algn="just"/>
            <a:r>
              <a:rPr lang="it-IT" sz="2800" dirty="0" smtClean="0"/>
              <a:t>Le pulsioni, gli istinti la corporeità sono state sopraffatti dalla ragione.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0581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8086237" cy="435310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8190" y="260648"/>
            <a:ext cx="87509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</a:rPr>
              <a:t>Così parlò Zaratustra (1883) poema filosofico</a:t>
            </a:r>
          </a:p>
          <a:p>
            <a:r>
              <a:rPr lang="it-IT" sz="2800" dirty="0" smtClean="0">
                <a:solidFill>
                  <a:srgbClr val="FFC000"/>
                </a:solidFill>
              </a:rPr>
              <a:t> ricco di miti , metafore</a:t>
            </a:r>
          </a:p>
          <a:p>
            <a:r>
              <a:rPr lang="it-IT" sz="2800" dirty="0" smtClean="0">
                <a:solidFill>
                  <a:srgbClr val="FFC000"/>
                </a:solidFill>
              </a:rPr>
              <a:t> attraverso cui presenta l’evoluzione dell’uomo: cammello,</a:t>
            </a:r>
          </a:p>
          <a:p>
            <a:r>
              <a:rPr lang="it-IT" sz="2800" dirty="0" smtClean="0">
                <a:solidFill>
                  <a:srgbClr val="FFC000"/>
                </a:solidFill>
              </a:rPr>
              <a:t>leone, fanciullo.</a:t>
            </a:r>
            <a:endParaRPr lang="it-IT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6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C000"/>
                </a:solidFill>
              </a:rPr>
              <a:t>Il nichilismo della cultura occidentale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800" dirty="0" smtClean="0"/>
              <a:t>La cultura occidentale ha inventato una grande favola:  il mondo è ordinato e provvidenziale ,  i valori sono la compassione, l’altruismo, l’ascetismo : Dio è il grande regista di questa favola.</a:t>
            </a:r>
          </a:p>
          <a:p>
            <a:pPr algn="just"/>
            <a:r>
              <a:rPr lang="it-IT" sz="2800" dirty="0" smtClean="0"/>
              <a:t>In questo modo l’uomo ha perso le sue radici, il legame con la terra, si è annichilito.</a:t>
            </a:r>
          </a:p>
          <a:p>
            <a:pPr algn="just"/>
            <a:r>
              <a:rPr lang="it-IT" sz="2800" dirty="0" smtClean="0"/>
              <a:t>L’annuncio tragico della morte di Dio, può portare allo scetticismo, alla ricerca di altri valori sentendosi orfano: tutto ciò è pericoloso, è il nichilismo passivo.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3725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		</a:t>
            </a:r>
            <a:r>
              <a:rPr lang="it-IT" sz="4000" dirty="0" smtClean="0">
                <a:solidFill>
                  <a:srgbClr val="FFC000"/>
                </a:solidFill>
              </a:rPr>
              <a:t>Il nichilismo attivo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/>
              <a:t>Lo smascheramento dell’ottimismo della civiltà occidentale deve creare le premesse per una nuova fase in cui l’uomo accetta  la vita in tutte le sue forme, senza alcuna vergogna.</a:t>
            </a:r>
          </a:p>
          <a:p>
            <a:pPr algn="just"/>
            <a:r>
              <a:rPr lang="it-IT" sz="2800" dirty="0" smtClean="0"/>
              <a:t>L’uomo nuovo non è più il cammello, che sopporta i pesi della tradizione, non è neppure il leone che si è liberato da quel peso, ma è il fanciullo che ride, che gioca , che guarda al passato per preparare il futuro.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7586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686108" cy="51756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35696" y="404664"/>
            <a:ext cx="586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Le tre fasi della vita dell’uomo</a:t>
            </a:r>
            <a:endParaRPr lang="it-I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8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55476"/>
            <a:ext cx="8999984" cy="67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910461"/>
            <a:ext cx="479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Mito , religione, filosofia</a:t>
            </a:r>
            <a:endParaRPr lang="it-IT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2254965"/>
            <a:ext cx="890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C000"/>
                </a:solidFill>
              </a:rPr>
              <a:t>Filosofia e religione ella contemporaneità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76139" y="4149080"/>
            <a:ext cx="1180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C000"/>
                </a:solidFill>
              </a:rPr>
              <a:t>Fine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23928" y="5167877"/>
            <a:ext cx="1688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C000"/>
                </a:solidFill>
              </a:rPr>
              <a:t>Grazie</a:t>
            </a:r>
            <a:endParaRPr lang="it-IT" sz="4400" dirty="0">
              <a:solidFill>
                <a:srgbClr val="FFC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6381328"/>
            <a:ext cx="16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Mariella Valenti</a:t>
            </a:r>
            <a:endParaRPr lang="it-IT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36295" y="6381328"/>
            <a:ext cx="125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Corso n.155</a:t>
            </a:r>
            <a:endParaRPr lang="it-IT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		</a:t>
            </a:r>
            <a:r>
              <a:rPr lang="it-IT" sz="4000" dirty="0" smtClean="0">
                <a:solidFill>
                  <a:srgbClr val="FFC000"/>
                </a:solidFill>
              </a:rPr>
              <a:t>Filosofia e religione nella 			            contemporaneità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800" dirty="0" smtClean="0"/>
              <a:t>Il periodo di riferimento è l’Ottocento, in cui sono ancora individuabili movimenti culturali ed importanti sistemi filosofici.</a:t>
            </a:r>
          </a:p>
          <a:p>
            <a:pPr algn="just"/>
            <a:r>
              <a:rPr lang="it-IT" sz="2800" dirty="0" smtClean="0"/>
              <a:t>Nella prima metà del secolo il Romanticismo e l’idealismo filosofico ribadiscono la centralità del tema religioso in polemica con l’illuminismo.</a:t>
            </a:r>
          </a:p>
          <a:p>
            <a:pPr marL="0" indent="0" algn="just">
              <a:buNone/>
            </a:pPr>
            <a:r>
              <a:rPr lang="it-IT" sz="2800" dirty="0" smtClean="0"/>
              <a:t>Le visioni religiose sono varie:</a:t>
            </a:r>
          </a:p>
          <a:p>
            <a:pPr algn="just"/>
            <a:r>
              <a:rPr lang="it-IT" sz="2800" dirty="0" smtClean="0"/>
              <a:t> per alcuni è sentimento o intuizione di ciò che è infinito</a:t>
            </a:r>
          </a:p>
          <a:p>
            <a:pPr algn="just"/>
            <a:r>
              <a:rPr lang="it-IT" sz="2800" dirty="0" smtClean="0"/>
              <a:t>per altri attraverso la religione si spiega l’origine e lo scopo della vita e si ricavano norme per la condotta umana……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1779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1" y="681703"/>
            <a:ext cx="2057400" cy="25450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73070" y="126340"/>
            <a:ext cx="1828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F </a:t>
            </a:r>
            <a:r>
              <a:rPr lang="it-IT" sz="3200" dirty="0" err="1" smtClean="0">
                <a:solidFill>
                  <a:srgbClr val="FFC000"/>
                </a:solidFill>
              </a:rPr>
              <a:t>Shelling</a:t>
            </a:r>
            <a:endParaRPr lang="it-IT" sz="3200" dirty="0">
              <a:solidFill>
                <a:srgbClr val="FFC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25067"/>
            <a:ext cx="3328287" cy="43329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42" y="3429000"/>
            <a:ext cx="2514600" cy="330708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020272" y="1769915"/>
            <a:ext cx="1547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F. </a:t>
            </a:r>
            <a:r>
              <a:rPr lang="it-IT" sz="3200" dirty="0" err="1" smtClean="0">
                <a:solidFill>
                  <a:srgbClr val="FFC000"/>
                </a:solidFill>
              </a:rPr>
              <a:t>Hegel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073615"/>
            <a:ext cx="231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j. De </a:t>
            </a:r>
            <a:r>
              <a:rPr lang="it-IT" sz="3200" dirty="0" err="1" smtClean="0">
                <a:solidFill>
                  <a:srgbClr val="FFC000"/>
                </a:solidFill>
              </a:rPr>
              <a:t>Maistre</a:t>
            </a:r>
            <a:endParaRPr lang="it-IT" sz="3200" dirty="0">
              <a:solidFill>
                <a:srgbClr val="FFC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4440"/>
            <a:ext cx="2162610" cy="31741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80112" y="548680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S. </a:t>
            </a:r>
            <a:r>
              <a:rPr lang="it-IT" sz="3200" dirty="0" err="1" smtClean="0">
                <a:solidFill>
                  <a:srgbClr val="FFC000"/>
                </a:solidFill>
              </a:rPr>
              <a:t>Kierkegard</a:t>
            </a:r>
            <a:endParaRPr lang="it-IT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2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519264" cy="46923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866306" cy="580526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4683" y="218563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Filosofia e religione : ateismo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048380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L. </a:t>
            </a:r>
            <a:r>
              <a:rPr lang="it-IT" sz="3200" dirty="0" err="1" smtClean="0">
                <a:solidFill>
                  <a:srgbClr val="FFC000"/>
                </a:solidFill>
              </a:rPr>
              <a:t>Feuerbach</a:t>
            </a:r>
            <a:endParaRPr lang="it-IT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8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65127"/>
            <a:ext cx="7831782" cy="1119657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FFC000"/>
                </a:solidFill>
              </a:rPr>
              <a:t>L’alienazione religiosa: </a:t>
            </a:r>
            <a:r>
              <a:rPr lang="it-IT" sz="4000" dirty="0" err="1" smtClean="0">
                <a:solidFill>
                  <a:srgbClr val="FFC000"/>
                </a:solidFill>
              </a:rPr>
              <a:t>Feuerbach</a:t>
            </a:r>
            <a:r>
              <a:rPr lang="it-IT" sz="4000" dirty="0" smtClean="0">
                <a:solidFill>
                  <a:srgbClr val="FFC000"/>
                </a:solidFill>
              </a:rPr>
              <a:t/>
            </a:r>
            <a:br>
              <a:rPr lang="it-IT" sz="4000" dirty="0" smtClean="0">
                <a:solidFill>
                  <a:srgbClr val="FFC000"/>
                </a:solidFill>
              </a:rPr>
            </a:br>
            <a:r>
              <a:rPr lang="it-IT" sz="4000" dirty="0">
                <a:solidFill>
                  <a:srgbClr val="FFC000"/>
                </a:solidFill>
              </a:rPr>
              <a:t>	</a:t>
            </a:r>
            <a:r>
              <a:rPr lang="it-IT" sz="4000" dirty="0" smtClean="0">
                <a:solidFill>
                  <a:srgbClr val="FFC000"/>
                </a:solidFill>
              </a:rPr>
              <a:t>		 (1804-1872)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28800"/>
            <a:ext cx="7891374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 smtClean="0"/>
              <a:t>L’obbiettivo radicale di </a:t>
            </a:r>
            <a:r>
              <a:rPr lang="it-IT" sz="2800" dirty="0" err="1" smtClean="0"/>
              <a:t>Feuerbach</a:t>
            </a:r>
            <a:r>
              <a:rPr lang="it-IT" sz="2800" dirty="0" smtClean="0"/>
              <a:t> è scoprire l’origine della religione attraverso il metodo genealogico.</a:t>
            </a:r>
          </a:p>
          <a:p>
            <a:pPr algn="just"/>
            <a:r>
              <a:rPr lang="it-IT" sz="2800" dirty="0" smtClean="0"/>
              <a:t>L’origine è pratica : l’uomo assillato dalle difficoltà della quotidianità , cerca sostegno e sicurezza in un essere superiore infinito ed immortale.</a:t>
            </a:r>
          </a:p>
          <a:p>
            <a:pPr algn="just"/>
            <a:r>
              <a:rPr lang="it-IT" sz="2800" dirty="0" smtClean="0"/>
              <a:t>L’uomo essere finito appaga le proprie aspirazioni creando un essere supremo di cui dimentica l’origine.</a:t>
            </a:r>
          </a:p>
          <a:p>
            <a:pPr algn="just"/>
            <a:r>
              <a:rPr lang="it-IT" sz="2800" dirty="0" smtClean="0"/>
              <a:t>La religione è una creazione inconscia dell’uomo che si sottomette a Dio che è anche un signore potente e simbolo di un dominio che lo sovrasta.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6565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	</a:t>
            </a:r>
            <a:r>
              <a:rPr lang="it-IT" sz="4000" dirty="0" smtClean="0">
                <a:solidFill>
                  <a:srgbClr val="FFC000"/>
                </a:solidFill>
              </a:rPr>
              <a:t>Il superamento della alienazione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700808"/>
            <a:ext cx="7675350" cy="435133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filosofia rende l’uomo cosciente della natura di Dio e recupera  non solo la sua attività  spirituale, ma anche la sensibilità, la corporeità.</a:t>
            </a:r>
          </a:p>
          <a:p>
            <a:r>
              <a:rPr lang="it-IT" sz="2800" dirty="0" smtClean="0"/>
              <a:t>Afferma provocatoriamente : l’uomo è ciò che mangia e di conseguenza sviluppa un’ etica non più basata sulla religione, ma sulla fratellanza e l’amore fra gli uomini.</a:t>
            </a:r>
          </a:p>
          <a:p>
            <a:r>
              <a:rPr lang="it-IT" sz="2800" dirty="0" smtClean="0"/>
              <a:t>L’ateismo in realtà è un recupero dell’uomo, il materialismo un recupero della sua interezza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4815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549920" cy="65253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0" y="587625"/>
            <a:ext cx="395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C000"/>
                </a:solidFill>
              </a:rPr>
              <a:t>K.Marx</a:t>
            </a:r>
            <a:r>
              <a:rPr lang="it-IT" sz="3600" dirty="0" smtClean="0">
                <a:solidFill>
                  <a:srgbClr val="FFC000"/>
                </a:solidFill>
              </a:rPr>
              <a:t>     1818-1883</a:t>
            </a:r>
            <a:endParaRPr lang="it-IT" sz="3600" dirty="0">
              <a:solidFill>
                <a:srgbClr val="FFC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9309" y="1952938"/>
            <a:ext cx="41777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</a:rPr>
              <a:t>Studia filosofia; su stimolo 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di </a:t>
            </a:r>
            <a:r>
              <a:rPr lang="it-IT" sz="2400" dirty="0" err="1" smtClean="0">
                <a:solidFill>
                  <a:srgbClr val="FFC000"/>
                </a:solidFill>
              </a:rPr>
              <a:t>Engels</a:t>
            </a:r>
            <a:r>
              <a:rPr lang="it-IT" sz="2400" dirty="0" smtClean="0">
                <a:solidFill>
                  <a:srgbClr val="FFC000"/>
                </a:solidFill>
              </a:rPr>
              <a:t> legge testi economici.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Oltre all’attività teorica 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si impegna nella 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organizzazione operaia,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 a cui dà sempre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 il suo sostegno, anche se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a volte non ne condivide 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l’agire.</a:t>
            </a:r>
            <a:endParaRPr lang="it-IT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0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</a:t>
            </a:r>
            <a:r>
              <a:rPr lang="it-IT" sz="4000" dirty="0" smtClean="0">
                <a:solidFill>
                  <a:srgbClr val="FFC000"/>
                </a:solidFill>
              </a:rPr>
              <a:t>    L’alienazione economica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800" dirty="0" smtClean="0"/>
              <a:t>Nei suoi scritti polemici contro gli hegeliani </a:t>
            </a:r>
            <a:r>
              <a:rPr lang="it-IT" sz="2800" dirty="0" err="1" smtClean="0"/>
              <a:t>Marx</a:t>
            </a:r>
            <a:r>
              <a:rPr lang="it-IT" sz="2800" dirty="0" smtClean="0"/>
              <a:t> riflette sulla «alienazione religiosa» di </a:t>
            </a:r>
            <a:r>
              <a:rPr lang="it-IT" sz="2800" dirty="0" err="1" smtClean="0"/>
              <a:t>Feuerbach</a:t>
            </a:r>
            <a:r>
              <a:rPr lang="it-IT" sz="2800" dirty="0" smtClean="0"/>
              <a:t> affermando che non è la forma fondamentale di alienazione, che invece è costituita da quella economica, tipica della società capitalistica.</a:t>
            </a:r>
          </a:p>
          <a:p>
            <a:pPr marL="0" indent="0" algn="just">
              <a:buNone/>
            </a:pPr>
            <a:r>
              <a:rPr lang="it-IT" sz="2800" dirty="0"/>
              <a:t> </a:t>
            </a:r>
            <a:r>
              <a:rPr lang="it-IT" sz="2800" dirty="0" smtClean="0"/>
              <a:t>L’uomo crea la religione perché in essa trova una consolazione, un rimedio alla miseria reale, economica in cui si trova.</a:t>
            </a:r>
          </a:p>
          <a:p>
            <a:pPr marL="0" indent="0" algn="just">
              <a:buNone/>
            </a:pPr>
            <a:r>
              <a:rPr lang="it-IT" sz="2800" dirty="0" smtClean="0"/>
              <a:t>L’espressione : «la religione come oppio dei popoli» è da intendere come il rifugio che l’uomo si crea sul piano ideale per sottrarsi alla durezza della realtà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1661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505"/>
            <a:ext cx="8233537" cy="61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2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7185</TotalTime>
  <Words>718</Words>
  <Application>Microsoft Office PowerPoint</Application>
  <PresentationFormat>Presentazione su schermo (4:3)</PresentationFormat>
  <Paragraphs>72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Profondità</vt:lpstr>
      <vt:lpstr>Diapositiva think-cell</vt:lpstr>
      <vt:lpstr> Filosofia e religione nella contemporaneità:</vt:lpstr>
      <vt:lpstr>  Filosofia e religione nella                contemporaneità</vt:lpstr>
      <vt:lpstr>Presentazione standard di PowerPoint</vt:lpstr>
      <vt:lpstr>Presentazione standard di PowerPoint</vt:lpstr>
      <vt:lpstr>L’alienazione religiosa: Feuerbach     (1804-1872)</vt:lpstr>
      <vt:lpstr> Il superamento della alienazione</vt:lpstr>
      <vt:lpstr>Presentazione standard di PowerPoint</vt:lpstr>
      <vt:lpstr>     L’alienazione economica</vt:lpstr>
      <vt:lpstr>Presentazione standard di PowerPoint</vt:lpstr>
      <vt:lpstr>Presentazione standard di PowerPoint</vt:lpstr>
      <vt:lpstr>Presentazione standard di PowerPoint</vt:lpstr>
      <vt:lpstr>  Nietzsche: Dio è morto</vt:lpstr>
      <vt:lpstr>Presentazione standard di PowerPoint</vt:lpstr>
      <vt:lpstr>Il nichilismo della cultura occidentale</vt:lpstr>
      <vt:lpstr>  Il nichilismo attivo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 Religione filosofia</dc:title>
  <dc:creator>Mariella Valenti</dc:creator>
  <cp:lastModifiedBy>Mariella Valenti</cp:lastModifiedBy>
  <cp:revision>613</cp:revision>
  <dcterms:created xsi:type="dcterms:W3CDTF">2020-02-22T08:30:21Z</dcterms:created>
  <dcterms:modified xsi:type="dcterms:W3CDTF">2025-02-13T10:22:06Z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f4bb52-9e9d-4296-940a-59002820a53c_Enabled">
    <vt:lpwstr>true</vt:lpwstr>
  </property>
  <property fmtid="{D5CDD505-2E9C-101B-9397-08002B2CF9AE}" pid="3" name="MSIP_Label_5bf4bb52-9e9d-4296-940a-59002820a53c_SetDate">
    <vt:lpwstr>2022-03-06T11:05:19Z</vt:lpwstr>
  </property>
  <property fmtid="{D5CDD505-2E9C-101B-9397-08002B2CF9AE}" pid="4" name="MSIP_Label_5bf4bb52-9e9d-4296-940a-59002820a53c_Method">
    <vt:lpwstr>Standard</vt:lpwstr>
  </property>
  <property fmtid="{D5CDD505-2E9C-101B-9397-08002B2CF9AE}" pid="5" name="MSIP_Label_5bf4bb52-9e9d-4296-940a-59002820a53c_Name">
    <vt:lpwstr>5bf4bb52-9e9d-4296-940a-59002820a53c</vt:lpwstr>
  </property>
  <property fmtid="{D5CDD505-2E9C-101B-9397-08002B2CF9AE}" pid="6" name="MSIP_Label_5bf4bb52-9e9d-4296-940a-59002820a53c_SiteId">
    <vt:lpwstr>cbeb3ecc-6f45-4183-b5a8-088140deae5d</vt:lpwstr>
  </property>
  <property fmtid="{D5CDD505-2E9C-101B-9397-08002B2CF9AE}" pid="7" name="MSIP_Label_5bf4bb52-9e9d-4296-940a-59002820a53c_ActionId">
    <vt:lpwstr>7913da90-421a-4f9c-8876-79f8da6a13a2</vt:lpwstr>
  </property>
  <property fmtid="{D5CDD505-2E9C-101B-9397-08002B2CF9AE}" pid="8" name="MSIP_Label_5bf4bb52-9e9d-4296-940a-59002820a53c_ContentBits">
    <vt:lpwstr>0</vt:lpwstr>
  </property>
</Properties>
</file>