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2"/>
  </p:notesMasterIdLst>
  <p:sldIdLst>
    <p:sldId id="335" r:id="rId2"/>
    <p:sldId id="325" r:id="rId3"/>
    <p:sldId id="256" r:id="rId4"/>
    <p:sldId id="257" r:id="rId5"/>
    <p:sldId id="326" r:id="rId6"/>
    <p:sldId id="327" r:id="rId7"/>
    <p:sldId id="328" r:id="rId8"/>
    <p:sldId id="329" r:id="rId9"/>
    <p:sldId id="333" r:id="rId10"/>
    <p:sldId id="262" r:id="rId11"/>
    <p:sldId id="259" r:id="rId12"/>
    <p:sldId id="258" r:id="rId13"/>
    <p:sldId id="299" r:id="rId14"/>
    <p:sldId id="263" r:id="rId15"/>
    <p:sldId id="331" r:id="rId16"/>
    <p:sldId id="300" r:id="rId17"/>
    <p:sldId id="301" r:id="rId18"/>
    <p:sldId id="269" r:id="rId19"/>
    <p:sldId id="270" r:id="rId20"/>
    <p:sldId id="332" r:id="rId21"/>
    <p:sldId id="271" r:id="rId22"/>
    <p:sldId id="272" r:id="rId23"/>
    <p:sldId id="260" r:id="rId24"/>
    <p:sldId id="261" r:id="rId25"/>
    <p:sldId id="273" r:id="rId26"/>
    <p:sldId id="274" r:id="rId27"/>
    <p:sldId id="307" r:id="rId28"/>
    <p:sldId id="277" r:id="rId29"/>
    <p:sldId id="276" r:id="rId30"/>
    <p:sldId id="275" r:id="rId31"/>
    <p:sldId id="278" r:id="rId32"/>
    <p:sldId id="280" r:id="rId33"/>
    <p:sldId id="302" r:id="rId34"/>
    <p:sldId id="303" r:id="rId35"/>
    <p:sldId id="304" r:id="rId36"/>
    <p:sldId id="305" r:id="rId37"/>
    <p:sldId id="279" r:id="rId38"/>
    <p:sldId id="281" r:id="rId39"/>
    <p:sldId id="285" r:id="rId40"/>
    <p:sldId id="306" r:id="rId41"/>
    <p:sldId id="286" r:id="rId42"/>
    <p:sldId id="309" r:id="rId43"/>
    <p:sldId id="287" r:id="rId44"/>
    <p:sldId id="310" r:id="rId45"/>
    <p:sldId id="289" r:id="rId46"/>
    <p:sldId id="288" r:id="rId47"/>
    <p:sldId id="282" r:id="rId48"/>
    <p:sldId id="283" r:id="rId49"/>
    <p:sldId id="284" r:id="rId50"/>
    <p:sldId id="316" r:id="rId51"/>
    <p:sldId id="315" r:id="rId52"/>
    <p:sldId id="290" r:id="rId53"/>
    <p:sldId id="291" r:id="rId54"/>
    <p:sldId id="292" r:id="rId55"/>
    <p:sldId id="324" r:id="rId56"/>
    <p:sldId id="322" r:id="rId57"/>
    <p:sldId id="294" r:id="rId58"/>
    <p:sldId id="296" r:id="rId59"/>
    <p:sldId id="321" r:id="rId60"/>
    <p:sldId id="334" r:id="rId6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792"/>
  </p:normalViewPr>
  <p:slideViewPr>
    <p:cSldViewPr snapToGrid="0">
      <p:cViewPr varScale="1">
        <p:scale>
          <a:sx n="89" d="100"/>
          <a:sy n="89" d="100"/>
        </p:scale>
        <p:origin x="133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BADBD1-7ACA-0041-8F13-BC534602EDAA}" type="datetimeFigureOut">
              <a:rPr lang="it-IT" smtClean="0"/>
              <a:t>22/10/25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02017B-175F-CF4E-BCC4-F13521DB12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2210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02017B-175F-CF4E-BCC4-F13521DB1208}" type="slidenum">
              <a:rPr lang="it-IT" smtClean="0"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261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587C0B9-E4DB-AA96-216A-9C4F8572B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B1928E7-5D3C-0E2B-D8E4-D7816829D8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336F808-25CE-02D7-3907-5C102DCF6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30ECD-AFF9-1C4E-9E3D-ADAB5CFB4226}" type="datetimeFigureOut">
              <a:rPr lang="it-IT" smtClean="0"/>
              <a:t>22/10/25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FEBDD3E-0D38-DB50-48BF-0B770F13B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6F78A93-18E1-B527-1514-A5668E88D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AF71B-7A01-8D4A-BCD2-75FE97DF674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306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2FBABD1-7C5C-C232-08DE-971D5C2C8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8D3C4FE-3A84-C797-0F60-439005DBAC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0153990-B609-7685-EB92-1E6488281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30ECD-AFF9-1C4E-9E3D-ADAB5CFB4226}" type="datetimeFigureOut">
              <a:rPr lang="it-IT" smtClean="0"/>
              <a:t>22/10/25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56D362B-9A37-3B2B-61A9-E4EE7E404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543A1EF-6DDA-0B8A-8F43-32DC5E8A0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AF71B-7A01-8D4A-BCD2-75FE97DF674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995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95853C38-BF72-246C-703B-89156F6163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FE695E7-880C-F63E-5EED-31CE786BA3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2639FD6-B92A-B0E0-1BE2-38FCF999E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30ECD-AFF9-1C4E-9E3D-ADAB5CFB4226}" type="datetimeFigureOut">
              <a:rPr lang="it-IT" smtClean="0"/>
              <a:t>22/10/25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EE6FB40-A2D6-3BC3-62E6-3DAEBF878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26267B1-B929-4BB7-BF75-ECD59478F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AF71B-7A01-8D4A-BCD2-75FE97DF674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7250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61ECE0-2B62-CFA8-D132-308979AF4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2067F58-5743-1DD7-869D-91B384BABE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9BCB500-E7DE-B746-CCB5-ABA16EEFF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30ECD-AFF9-1C4E-9E3D-ADAB5CFB4226}" type="datetimeFigureOut">
              <a:rPr lang="it-IT" smtClean="0"/>
              <a:t>22/10/25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340839E-D830-BD28-4595-531B31D7C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78007F6-6D44-0C5C-6ABE-97B578F81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AF71B-7A01-8D4A-BCD2-75FE97DF674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8361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C4B95C-C957-061D-79F1-310AFE563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48CB6BA-A196-2713-CB67-DA76E8EC8C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80D54FF-E3B1-653C-558C-507A811C9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30ECD-AFF9-1C4E-9E3D-ADAB5CFB4226}" type="datetimeFigureOut">
              <a:rPr lang="it-IT" smtClean="0"/>
              <a:t>22/10/25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ABDFFA9-953C-6328-A4E6-3BAF81A06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4128FC7-1F5A-2D67-84FB-5D57EDD0E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AF71B-7A01-8D4A-BCD2-75FE97DF674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68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F596C41-48BC-650C-AD12-709C0F8A0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86CB78D-FBE9-B1E1-7EAA-233BABED16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C8B1807-FA40-6C1F-D80D-5B8B22B454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49C6836-150D-E726-0B9A-7FF1D60DF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30ECD-AFF9-1C4E-9E3D-ADAB5CFB4226}" type="datetimeFigureOut">
              <a:rPr lang="it-IT" smtClean="0"/>
              <a:t>22/10/25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F87451C-9352-12D1-1FE7-CBDB9D149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EA14A0A-8711-49D4-6B19-3A3726F73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AF71B-7A01-8D4A-BCD2-75FE97DF674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0744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B19F18C-5314-B237-8BA0-5D620E63F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C785C43-ECBB-6850-B721-271AF75281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827C749-C837-DAC3-099D-C23CB7E225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30C86FA8-0F6C-505E-2F7F-6BD75895CE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E8A36D8F-D1D5-65E9-5E21-AB928B4C21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D0F103DC-2065-8771-BD03-92AA59D55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30ECD-AFF9-1C4E-9E3D-ADAB5CFB4226}" type="datetimeFigureOut">
              <a:rPr lang="it-IT" smtClean="0"/>
              <a:t>22/10/25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85370A21-157C-3D28-C3B3-419B19D0F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46BDC49C-19EE-4DF9-43C2-4C920A6E0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AF71B-7A01-8D4A-BCD2-75FE97DF674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3362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E05CA2B-38B9-7E12-463F-34D908FFF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7909276-A6FE-0873-C497-FD84D3E5A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30ECD-AFF9-1C4E-9E3D-ADAB5CFB4226}" type="datetimeFigureOut">
              <a:rPr lang="it-IT" smtClean="0"/>
              <a:t>22/10/25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929CD70-190C-C067-87CB-7B8F05B3C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D5E4DD8-A0DD-35A5-9913-95613A1A7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AF71B-7A01-8D4A-BCD2-75FE97DF674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4900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CB10BBA3-7567-D98E-02DE-32F6E1E25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30ECD-AFF9-1C4E-9E3D-ADAB5CFB4226}" type="datetimeFigureOut">
              <a:rPr lang="it-IT" smtClean="0"/>
              <a:t>22/10/25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A8E51CB-8B7B-698F-F7E9-81208A255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9DB6B2D-087F-ED32-AD74-0370D49C7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AF71B-7A01-8D4A-BCD2-75FE97DF674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1076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6B4565-4287-AE03-F93F-0BE40AEE2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57D8212-8C4A-0954-4BBA-7D7B883E63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F1A2CA3-4646-56EB-33AD-FA019B13F8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B5801A4-1B29-5FC0-4A70-EA27214A9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30ECD-AFF9-1C4E-9E3D-ADAB5CFB4226}" type="datetimeFigureOut">
              <a:rPr lang="it-IT" smtClean="0"/>
              <a:t>22/10/25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9370B90-63C0-1182-B3AF-09E2A2C1D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424E1CE-4B2F-1548-C010-F3DC96BD1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AF71B-7A01-8D4A-BCD2-75FE97DF674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8590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B8EAB0C-4837-52D2-6CE0-FE314F5B7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5636022F-5E04-22E2-092D-585B26ED4C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E12F058-F47E-FBB7-A039-538F578D9D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D7FD87A-0A66-749B-1145-20A63D26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30ECD-AFF9-1C4E-9E3D-ADAB5CFB4226}" type="datetimeFigureOut">
              <a:rPr lang="it-IT" smtClean="0"/>
              <a:t>22/10/25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78EAF7D-F594-2F09-2B97-074C7FA2C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0F9877D-5FB1-F40C-AC73-18D4BA77C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AF71B-7A01-8D4A-BCD2-75FE97DF674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3502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329F43F7-0C40-CC47-4961-A1FA3806B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1AEDE66-CE20-3B7E-6940-0D9E9FAEAD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210CAB5-89AB-C893-C58D-EBF9A04E6A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C30ECD-AFF9-1C4E-9E3D-ADAB5CFB4226}" type="datetimeFigureOut">
              <a:rPr lang="it-IT" smtClean="0"/>
              <a:t>22/10/25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D677BDF-6004-FC10-F635-0FFE1036E2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4B2F067-F23D-DFEA-B7D0-38999A62A0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EAF71B-7A01-8D4A-BCD2-75FE97DF674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9089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4C95ED6-F17A-EC94-C09A-22DF84DCF313}"/>
              </a:ext>
            </a:extLst>
          </p:cNvPr>
          <p:cNvSpPr txBox="1"/>
          <p:nvPr/>
        </p:nvSpPr>
        <p:spPr>
          <a:xfrm>
            <a:off x="2528888" y="2286000"/>
            <a:ext cx="7929562" cy="240065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4800" b="1" dirty="0">
                <a:latin typeface="Arial" panose="020B0604020202020204" pitchFamily="34" charset="0"/>
                <a:cs typeface="Arial" panose="020B0604020202020204" pitchFamily="34" charset="0"/>
              </a:rPr>
              <a:t>LA PRIMA MODERNITA’</a:t>
            </a:r>
            <a:endParaRPr lang="it-IT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Michelangelo </a:t>
            </a:r>
            <a:r>
              <a:rPr lang="it-IT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Merisi</a:t>
            </a:r>
            <a:endParaRPr lang="it-IT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detto il Caravaggio</a:t>
            </a:r>
            <a:endParaRPr lang="it-IT" dirty="0"/>
          </a:p>
          <a:p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6FB01C1-142F-6114-D16D-11A79D1E3972}"/>
              </a:ext>
            </a:extLst>
          </p:cNvPr>
          <p:cNvSpPr txBox="1"/>
          <p:nvPr/>
        </p:nvSpPr>
        <p:spPr>
          <a:xfrm>
            <a:off x="971550" y="514350"/>
            <a:ext cx="28951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i="1" dirty="0"/>
              <a:t>Tu</a:t>
            </a:r>
            <a:r>
              <a:rPr lang="it-IT" sz="4000" dirty="0"/>
              <a:t> a Zogno</a:t>
            </a:r>
          </a:p>
          <a:p>
            <a:r>
              <a:rPr lang="it-IT" sz="3200" b="1" i="1" dirty="0">
                <a:solidFill>
                  <a:srgbClr val="FF0000"/>
                </a:solidFill>
              </a:rPr>
              <a:t>21 ottobre 2025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D706DFB-B774-A86F-DB35-3421B55CE61F}"/>
              </a:ext>
            </a:extLst>
          </p:cNvPr>
          <p:cNvSpPr txBox="1"/>
          <p:nvPr/>
        </p:nvSpPr>
        <p:spPr>
          <a:xfrm>
            <a:off x="814388" y="5372100"/>
            <a:ext cx="67623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/>
              <a:t>Caravaggio pittore inquieto della realtà e della luce:</a:t>
            </a:r>
          </a:p>
          <a:p>
            <a:r>
              <a:rPr lang="it-IT" sz="2400" b="1" dirty="0"/>
              <a:t>- realtà in ogni forma</a:t>
            </a:r>
          </a:p>
          <a:p>
            <a:r>
              <a:rPr lang="it-IT" sz="2400" b="1" dirty="0"/>
              <a:t>- luce come apparizione di verità</a:t>
            </a:r>
          </a:p>
        </p:txBody>
      </p:sp>
    </p:spTree>
    <p:extLst>
      <p:ext uri="{BB962C8B-B14F-4D97-AF65-F5344CB8AC3E}">
        <p14:creationId xmlns:p14="http://schemas.microsoft.com/office/powerpoint/2010/main" val="8078985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D75248C5-1BEC-17AF-DD01-22AA381937EE}"/>
              </a:ext>
            </a:extLst>
          </p:cNvPr>
          <p:cNvSpPr txBox="1"/>
          <p:nvPr/>
        </p:nvSpPr>
        <p:spPr>
          <a:xfrm>
            <a:off x="1371600" y="1371600"/>
            <a:ext cx="4872038" cy="4832092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r>
              <a:rPr lang="it-IT" sz="2800" b="1" i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Spietata oggettività, </a:t>
            </a:r>
          </a:p>
          <a:p>
            <a:r>
              <a:rPr lang="it-IT" sz="2800" b="1" i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enigma della tomba, </a:t>
            </a:r>
          </a:p>
          <a:p>
            <a:r>
              <a:rPr lang="it-IT" sz="2800" b="1" i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ricerca della verità,</a:t>
            </a:r>
          </a:p>
          <a:p>
            <a:r>
              <a:rPr lang="it-IT" sz="2800" b="1" i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immersione nell’attimo, </a:t>
            </a:r>
          </a:p>
          <a:p>
            <a:r>
              <a:rPr lang="it-IT" sz="2800" b="1" i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luce della rivelazione, </a:t>
            </a:r>
          </a:p>
          <a:p>
            <a:r>
              <a:rPr lang="it-IT" sz="2800" b="1" i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buio del dubbio, </a:t>
            </a:r>
          </a:p>
          <a:p>
            <a:r>
              <a:rPr lang="it-IT" sz="2800" b="1" i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responsabilità della colpa, </a:t>
            </a:r>
          </a:p>
          <a:p>
            <a:r>
              <a:rPr lang="it-IT" sz="2800" b="1" i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attesa della misericordia, </a:t>
            </a:r>
          </a:p>
          <a:p>
            <a:r>
              <a:rPr lang="it-IT" sz="2800" b="1" i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schietta solidarietà nel dolore </a:t>
            </a:r>
            <a:endParaRPr lang="it-IT" sz="2800" b="1" i="1" kern="1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it-IT" sz="2800" b="1" i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 è soltanto degli umili.</a:t>
            </a:r>
            <a:endParaRPr lang="it-IT" sz="2800" b="1" i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F27DB0B-881A-E99B-7FA7-10D1BB876554}"/>
              </a:ext>
            </a:extLst>
          </p:cNvPr>
          <p:cNvSpPr txBox="1"/>
          <p:nvPr/>
        </p:nvSpPr>
        <p:spPr>
          <a:xfrm>
            <a:off x="3505200" y="544286"/>
            <a:ext cx="5444892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Michelangelo </a:t>
            </a:r>
            <a:r>
              <a:rPr lang="it-IT" dirty="0" err="1">
                <a:solidFill>
                  <a:srgbClr val="FF0000"/>
                </a:solidFill>
              </a:rPr>
              <a:t>Merisi</a:t>
            </a:r>
            <a:r>
              <a:rPr lang="it-IT" dirty="0">
                <a:solidFill>
                  <a:srgbClr val="FF0000"/>
                </a:solidFill>
              </a:rPr>
              <a:t>   detto Caravaggio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930AF35-8F95-1963-E319-850213551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6512" y="1968433"/>
            <a:ext cx="4167160" cy="253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73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D6A6D26F-090E-F318-90A2-89D69FCBC28F}"/>
              </a:ext>
            </a:extLst>
          </p:cNvPr>
          <p:cNvSpPr txBox="1"/>
          <p:nvPr/>
        </p:nvSpPr>
        <p:spPr>
          <a:xfrm>
            <a:off x="1042988" y="385763"/>
            <a:ext cx="10458449" cy="618630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it-IT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MICHELANGELO MERISI detto IL CARAVAGGIO 1571 / 1610</a:t>
            </a:r>
            <a:endParaRPr lang="it-IT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it-IT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it-I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it-IT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1571 – 29 settembre (Festa di San Michel) nasce a Milano</a:t>
            </a:r>
          </a:p>
          <a:p>
            <a:r>
              <a:rPr lang="it-IT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1577 – Peste – muore il padre e un fratello – la famiglia torna a Caravaggio</a:t>
            </a:r>
          </a:p>
          <a:p>
            <a:r>
              <a:rPr lang="it-IT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1584/’88 – Entra nella bottega di </a:t>
            </a:r>
            <a:r>
              <a:rPr lang="it-IT" sz="20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Peterzano</a:t>
            </a:r>
            <a:r>
              <a:rPr lang="it-IT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Milano</a:t>
            </a:r>
          </a:p>
          <a:p>
            <a:r>
              <a:rPr lang="it-IT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1592 – Vende l’eredità paterna e parte per Roma I° periodo romano (1596 circa) – Fanciullo morso da ramarro</a:t>
            </a:r>
          </a:p>
          <a:p>
            <a:r>
              <a:rPr lang="it-IT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1596/’97 – Presso il card. Del Monte</a:t>
            </a:r>
          </a:p>
          <a:p>
            <a:r>
              <a:rPr lang="it-IT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1596 /99 – Fiscella – Riposo dalla fuga in Egitto – Maddalena penitente – Giuditta e Oloferne</a:t>
            </a:r>
          </a:p>
          <a:p>
            <a:r>
              <a:rPr lang="it-IT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1599 – Contratto per la cappella </a:t>
            </a:r>
            <a:r>
              <a:rPr lang="it-IT" sz="20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Contarelli</a:t>
            </a:r>
            <a:r>
              <a:rPr lang="it-IT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San Luigi dei Francesi</a:t>
            </a:r>
          </a:p>
          <a:p>
            <a:r>
              <a:rPr lang="it-IT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1600 – A Roma è il pittore di maggior successo -annoverato fra gli accademici di San Luca</a:t>
            </a:r>
          </a:p>
          <a:p>
            <a:r>
              <a:rPr lang="it-IT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1601 – Cappella Cerasi in Santa Maria del Popolo</a:t>
            </a:r>
          </a:p>
          <a:p>
            <a:r>
              <a:rPr lang="it-IT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1603 - processo per diffamazione contro Giovanni Baglione (pittore e cronachista)</a:t>
            </a:r>
          </a:p>
          <a:p>
            <a:r>
              <a:rPr lang="it-IT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1604/’06 – Madonna della serpe (Palafrenieri) – Madonna di Loreto - Morte della Madonna</a:t>
            </a:r>
          </a:p>
          <a:p>
            <a:r>
              <a:rPr lang="it-IT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1606 – 28 maggio morte di Ranuccio Tomassoni - fuga da Roma</a:t>
            </a:r>
          </a:p>
          <a:p>
            <a:r>
              <a:rPr lang="it-IT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1606 /’07 - A Napoli – Madonna del Rosario </a:t>
            </a:r>
          </a:p>
          <a:p>
            <a:r>
              <a:rPr lang="it-IT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1608 – 14 luglio nominato Cavaliere a Malta – 1 dicembre espulsione dall’Ordine</a:t>
            </a:r>
          </a:p>
          <a:p>
            <a:r>
              <a:rPr lang="it-IT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1609 – In Sicilia – Adorazione dei pastori</a:t>
            </a:r>
          </a:p>
          <a:p>
            <a:r>
              <a:rPr lang="it-IT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1610 – Fuga e secondo soggiorno napoletano – David e Golia</a:t>
            </a:r>
          </a:p>
          <a:p>
            <a:r>
              <a:rPr lang="it-IT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1610 – 18 luglio - morte a Porto</a:t>
            </a:r>
          </a:p>
        </p:txBody>
      </p:sp>
    </p:spTree>
    <p:extLst>
      <p:ext uri="{BB962C8B-B14F-4D97-AF65-F5344CB8AC3E}">
        <p14:creationId xmlns:p14="http://schemas.microsoft.com/office/powerpoint/2010/main" val="6225270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F0D7FFE-3998-39A0-6EA5-079E2EEDE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1488" y="0"/>
            <a:ext cx="5689023" cy="68580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8B9E4EC3-A9F8-C224-A8F9-A0169AC9A80A}"/>
              </a:ext>
            </a:extLst>
          </p:cNvPr>
          <p:cNvSpPr txBox="1"/>
          <p:nvPr/>
        </p:nvSpPr>
        <p:spPr>
          <a:xfrm>
            <a:off x="9762565" y="1035424"/>
            <a:ext cx="18775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Mondafrutta</a:t>
            </a:r>
            <a:endParaRPr lang="it-IT" dirty="0"/>
          </a:p>
          <a:p>
            <a:r>
              <a:rPr lang="it-IT" dirty="0"/>
              <a:t>(amara), 1591/’92</a:t>
            </a:r>
          </a:p>
          <a:p>
            <a:r>
              <a:rPr lang="it-IT" dirty="0"/>
              <a:t>(copia)</a:t>
            </a:r>
          </a:p>
        </p:txBody>
      </p:sp>
    </p:spTree>
    <p:extLst>
      <p:ext uri="{BB962C8B-B14F-4D97-AF65-F5344CB8AC3E}">
        <p14:creationId xmlns:p14="http://schemas.microsoft.com/office/powerpoint/2010/main" val="5213603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79F6303-7D89-8ECD-6284-D67476E48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5707" y="289112"/>
            <a:ext cx="5715382" cy="627977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C8FDBA64-4331-EFB1-DD0D-269B1F781BEB}"/>
              </a:ext>
            </a:extLst>
          </p:cNvPr>
          <p:cNvSpPr txBox="1"/>
          <p:nvPr/>
        </p:nvSpPr>
        <p:spPr>
          <a:xfrm>
            <a:off x="8767483" y="847165"/>
            <a:ext cx="3428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Fanciullo con canestro di frutta</a:t>
            </a:r>
          </a:p>
          <a:p>
            <a:r>
              <a:rPr lang="it-IT" dirty="0"/>
              <a:t>Galleria Borghese, 1593/’94</a:t>
            </a:r>
          </a:p>
        </p:txBody>
      </p:sp>
    </p:spTree>
    <p:extLst>
      <p:ext uri="{BB962C8B-B14F-4D97-AF65-F5344CB8AC3E}">
        <p14:creationId xmlns:p14="http://schemas.microsoft.com/office/powerpoint/2010/main" val="28442404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D68E2DF-31E1-B68D-7138-51B5E5FE6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733" y="0"/>
            <a:ext cx="5294958" cy="6858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88095B2-1294-9254-FD3B-02ABF4132AB3}"/>
              </a:ext>
            </a:extLst>
          </p:cNvPr>
          <p:cNvSpPr txBox="1"/>
          <p:nvPr/>
        </p:nvSpPr>
        <p:spPr>
          <a:xfrm>
            <a:off x="8162365" y="779929"/>
            <a:ext cx="29761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Ragazzo morso da un ramarro</a:t>
            </a:r>
          </a:p>
          <a:p>
            <a:r>
              <a:rPr lang="it-IT" dirty="0"/>
              <a:t>Fondazione Longhi, 1594 ca</a:t>
            </a:r>
          </a:p>
        </p:txBody>
      </p:sp>
    </p:spTree>
    <p:extLst>
      <p:ext uri="{BB962C8B-B14F-4D97-AF65-F5344CB8AC3E}">
        <p14:creationId xmlns:p14="http://schemas.microsoft.com/office/powerpoint/2010/main" val="33006312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F70FF22-C396-72CC-E202-86F5F77A3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962" y="318052"/>
            <a:ext cx="4471987" cy="622189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B3090B7-84AB-2B26-68AD-5766FF5760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138" y="254000"/>
            <a:ext cx="5105400" cy="63500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04D0586-A28E-3B45-254D-E94FBB703AA0}"/>
              </a:ext>
            </a:extLst>
          </p:cNvPr>
          <p:cNvSpPr txBox="1"/>
          <p:nvPr/>
        </p:nvSpPr>
        <p:spPr>
          <a:xfrm>
            <a:off x="5314949" y="1900238"/>
            <a:ext cx="1119189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Picasso</a:t>
            </a:r>
          </a:p>
        </p:txBody>
      </p:sp>
    </p:spTree>
    <p:extLst>
      <p:ext uri="{BB962C8B-B14F-4D97-AF65-F5344CB8AC3E}">
        <p14:creationId xmlns:p14="http://schemas.microsoft.com/office/powerpoint/2010/main" val="2681156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06D44FB3-1AC0-7EFE-A44A-5EFFDFDF76BD}"/>
              </a:ext>
            </a:extLst>
          </p:cNvPr>
          <p:cNvSpPr txBox="1"/>
          <p:nvPr/>
        </p:nvSpPr>
        <p:spPr>
          <a:xfrm>
            <a:off x="376518" y="134471"/>
            <a:ext cx="4082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San Francesco riceve le stigmate</a:t>
            </a:r>
          </a:p>
          <a:p>
            <a:r>
              <a:rPr lang="it-IT" dirty="0"/>
              <a:t>Hartford, 1597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7BAD3CD-06F3-1234-4FE7-9888472E3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4247"/>
            <a:ext cx="7779615" cy="560375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FEC4E91-0C15-CC41-E2BB-E01B5D459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9393" y="69791"/>
            <a:ext cx="3898964" cy="4242616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1083DD84-0728-FE5F-7253-C09FE2EE7523}"/>
              </a:ext>
            </a:extLst>
          </p:cNvPr>
          <p:cNvSpPr txBox="1"/>
          <p:nvPr/>
        </p:nvSpPr>
        <p:spPr>
          <a:xfrm>
            <a:off x="9872663" y="4743450"/>
            <a:ext cx="917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Savoldo</a:t>
            </a:r>
          </a:p>
        </p:txBody>
      </p:sp>
    </p:spTree>
    <p:extLst>
      <p:ext uri="{BB962C8B-B14F-4D97-AF65-F5344CB8AC3E}">
        <p14:creationId xmlns:p14="http://schemas.microsoft.com/office/powerpoint/2010/main" val="32655540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4A97E2C2-C31D-BE7F-D215-20571C9C360B}"/>
              </a:ext>
            </a:extLst>
          </p:cNvPr>
          <p:cNvSpPr txBox="1"/>
          <p:nvPr/>
        </p:nvSpPr>
        <p:spPr>
          <a:xfrm>
            <a:off x="658906" y="443753"/>
            <a:ext cx="2620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>
                <a:solidFill>
                  <a:srgbClr val="FF0000"/>
                </a:solidFill>
              </a:rPr>
              <a:t>CAPOLAVORO GIOVANILE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AC897BC-B551-C2C5-F8BF-33A6FE9CAF9C}"/>
              </a:ext>
            </a:extLst>
          </p:cNvPr>
          <p:cNvSpPr txBox="1"/>
          <p:nvPr/>
        </p:nvSpPr>
        <p:spPr>
          <a:xfrm>
            <a:off x="900953" y="6037729"/>
            <a:ext cx="295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(non cono di luce, ma zaffata)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DE5654C-E086-164F-3B44-FD6AC4366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1768" y="266095"/>
            <a:ext cx="7581900" cy="59563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BA0B0F5-22BF-9D4A-6620-9443907B3A27}"/>
              </a:ext>
            </a:extLst>
          </p:cNvPr>
          <p:cNvSpPr txBox="1"/>
          <p:nvPr/>
        </p:nvSpPr>
        <p:spPr>
          <a:xfrm>
            <a:off x="1331259" y="2178424"/>
            <a:ext cx="18582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Suonatore di liuto</a:t>
            </a:r>
          </a:p>
          <a:p>
            <a:r>
              <a:rPr lang="it-IT" dirty="0"/>
              <a:t>Ermitage, 1596</a:t>
            </a:r>
          </a:p>
        </p:txBody>
      </p:sp>
    </p:spTree>
    <p:extLst>
      <p:ext uri="{BB962C8B-B14F-4D97-AF65-F5344CB8AC3E}">
        <p14:creationId xmlns:p14="http://schemas.microsoft.com/office/powerpoint/2010/main" val="9561104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E68F736-E38E-4223-0606-ADD1E1B62C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5807" y="0"/>
            <a:ext cx="5880386" cy="6858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9E14CC4-2C2D-3974-F2B3-3418608C819D}"/>
              </a:ext>
            </a:extLst>
          </p:cNvPr>
          <p:cNvSpPr txBox="1"/>
          <p:nvPr/>
        </p:nvSpPr>
        <p:spPr>
          <a:xfrm>
            <a:off x="914400" y="1237129"/>
            <a:ext cx="12468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Bacco</a:t>
            </a:r>
          </a:p>
          <a:p>
            <a:r>
              <a:rPr lang="it-IT" dirty="0"/>
              <a:t>Uffizi, 1597</a:t>
            </a:r>
          </a:p>
        </p:txBody>
      </p:sp>
    </p:spTree>
    <p:extLst>
      <p:ext uri="{BB962C8B-B14F-4D97-AF65-F5344CB8AC3E}">
        <p14:creationId xmlns:p14="http://schemas.microsoft.com/office/powerpoint/2010/main" val="15637070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E10D0A1-4BDE-A9C0-C3A8-147CA393F7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4491" y="187985"/>
            <a:ext cx="7758545" cy="625315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0A9E3078-9A00-9A16-05B3-AD97CCC6D9DE}"/>
              </a:ext>
            </a:extLst>
          </p:cNvPr>
          <p:cNvSpPr txBox="1"/>
          <p:nvPr/>
        </p:nvSpPr>
        <p:spPr>
          <a:xfrm>
            <a:off x="358589" y="705969"/>
            <a:ext cx="3648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«Madonna che va in Egitto»</a:t>
            </a:r>
          </a:p>
          <a:p>
            <a:r>
              <a:rPr lang="it-IT" dirty="0"/>
              <a:t>Roma  - palazzo Doria Pamphilj, 1596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8CEADC1-1A96-CFD7-C9C7-225D05DF54F6}"/>
              </a:ext>
            </a:extLst>
          </p:cNvPr>
          <p:cNvSpPr txBox="1"/>
          <p:nvPr/>
        </p:nvSpPr>
        <p:spPr>
          <a:xfrm>
            <a:off x="941294" y="6212541"/>
            <a:ext cx="1460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(vedasi Lotto)</a:t>
            </a:r>
          </a:p>
        </p:txBody>
      </p:sp>
    </p:spTree>
    <p:extLst>
      <p:ext uri="{BB962C8B-B14F-4D97-AF65-F5344CB8AC3E}">
        <p14:creationId xmlns:p14="http://schemas.microsoft.com/office/powerpoint/2010/main" val="26523525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9D98E8BD-8DCA-CC65-2125-94923AE1651B}"/>
              </a:ext>
            </a:extLst>
          </p:cNvPr>
          <p:cNvSpPr txBox="1"/>
          <p:nvPr/>
        </p:nvSpPr>
        <p:spPr>
          <a:xfrm>
            <a:off x="2491249" y="1143000"/>
            <a:ext cx="7209502" cy="273921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/>
              <a:t>Dalla tragedia della guerra</a:t>
            </a:r>
          </a:p>
          <a:p>
            <a:pPr algn="ctr"/>
            <a:endParaRPr lang="it-IT" sz="3200" dirty="0"/>
          </a:p>
          <a:p>
            <a:pPr algn="ctr"/>
            <a:r>
              <a:rPr lang="it-IT" sz="3200" dirty="0"/>
              <a:t>Milano 21 </a:t>
            </a:r>
            <a:r>
              <a:rPr lang="it-IT" sz="3200"/>
              <a:t>aprile 1951</a:t>
            </a:r>
            <a:endParaRPr lang="it-IT" sz="3200" dirty="0"/>
          </a:p>
          <a:p>
            <a:pPr algn="ctr"/>
            <a:endParaRPr lang="it-IT" sz="3200" dirty="0"/>
          </a:p>
          <a:p>
            <a:pPr algn="ctr"/>
            <a:r>
              <a:rPr lang="it-IT" sz="4400" b="1" dirty="0">
                <a:solidFill>
                  <a:srgbClr val="FF0000"/>
                </a:solidFill>
              </a:rPr>
              <a:t>La riscoperta di Caravaggio</a:t>
            </a:r>
          </a:p>
        </p:txBody>
      </p:sp>
    </p:spTree>
    <p:extLst>
      <p:ext uri="{BB962C8B-B14F-4D97-AF65-F5344CB8AC3E}">
        <p14:creationId xmlns:p14="http://schemas.microsoft.com/office/powerpoint/2010/main" val="14244707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B67F7F0-1C26-5E8B-93F4-80606F65D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0"/>
            <a:ext cx="8763000" cy="657225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603092E2-299C-3537-4070-0A89227F2377}"/>
              </a:ext>
            </a:extLst>
          </p:cNvPr>
          <p:cNvSpPr txBox="1"/>
          <p:nvPr/>
        </p:nvSpPr>
        <p:spPr>
          <a:xfrm>
            <a:off x="9886950" y="842963"/>
            <a:ext cx="2174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Lotto</a:t>
            </a:r>
          </a:p>
          <a:p>
            <a:r>
              <a:rPr lang="it-IT" dirty="0"/>
              <a:t>Accademia Carrara</a:t>
            </a:r>
          </a:p>
        </p:txBody>
      </p:sp>
    </p:spTree>
    <p:extLst>
      <p:ext uri="{BB962C8B-B14F-4D97-AF65-F5344CB8AC3E}">
        <p14:creationId xmlns:p14="http://schemas.microsoft.com/office/powerpoint/2010/main" val="32959061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8E63AAF-B8A6-225D-7219-AF7FA7B67C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8482" y="218512"/>
            <a:ext cx="5275450" cy="642097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D9476CEE-9CE9-E14A-35D9-AC47CAA5BB54}"/>
              </a:ext>
            </a:extLst>
          </p:cNvPr>
          <p:cNvSpPr txBox="1"/>
          <p:nvPr/>
        </p:nvSpPr>
        <p:spPr>
          <a:xfrm>
            <a:off x="358589" y="705969"/>
            <a:ext cx="3648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Maddalena penitente</a:t>
            </a:r>
          </a:p>
          <a:p>
            <a:r>
              <a:rPr lang="it-IT" dirty="0"/>
              <a:t>Roma  - palazzo Doria Pamphilj, 1596</a:t>
            </a:r>
          </a:p>
        </p:txBody>
      </p:sp>
    </p:spTree>
    <p:extLst>
      <p:ext uri="{BB962C8B-B14F-4D97-AF65-F5344CB8AC3E}">
        <p14:creationId xmlns:p14="http://schemas.microsoft.com/office/powerpoint/2010/main" val="30838856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ABDBFD1-776A-F429-36F1-C82CD6FE9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" y="260756"/>
            <a:ext cx="7570787" cy="587493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02F0B31-D4FD-5C4A-9E30-F24F21B9D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0045" y="1412162"/>
            <a:ext cx="3969080" cy="2282419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1776CFDC-EA0E-68AC-A128-BAF70D5060E1}"/>
              </a:ext>
            </a:extLst>
          </p:cNvPr>
          <p:cNvSpPr txBox="1"/>
          <p:nvPr/>
        </p:nvSpPr>
        <p:spPr>
          <a:xfrm>
            <a:off x="8754036" y="524435"/>
            <a:ext cx="3092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La «fiscella»</a:t>
            </a:r>
          </a:p>
          <a:p>
            <a:r>
              <a:rPr lang="it-IT" dirty="0"/>
              <a:t>Pinacoteca Ambrosiana, 1598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AB41C42-67EB-A20E-674E-843C544A46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4036" y="3935977"/>
            <a:ext cx="1880608" cy="278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6285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FB47E3F-18D5-3CA0-879F-F9FA875A9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3848" y="329453"/>
            <a:ext cx="4745718" cy="6199093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CE53610F-E629-02D8-CFD0-DA814F06C1D0}"/>
              </a:ext>
            </a:extLst>
          </p:cNvPr>
          <p:cNvSpPr txBox="1"/>
          <p:nvPr/>
        </p:nvSpPr>
        <p:spPr>
          <a:xfrm>
            <a:off x="954742" y="645460"/>
            <a:ext cx="3980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Santa Caterina d’Alessandria</a:t>
            </a:r>
          </a:p>
          <a:p>
            <a:r>
              <a:rPr lang="it-IT" dirty="0"/>
              <a:t>Madrid - Collezione Thyssen, 1597</a:t>
            </a:r>
          </a:p>
        </p:txBody>
      </p:sp>
    </p:spTree>
    <p:extLst>
      <p:ext uri="{BB962C8B-B14F-4D97-AF65-F5344CB8AC3E}">
        <p14:creationId xmlns:p14="http://schemas.microsoft.com/office/powerpoint/2010/main" val="11001645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A4AE645-A899-E0D9-EE05-8CCCC8791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0253" y="105200"/>
            <a:ext cx="5552888" cy="66476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9A33C49-4C58-7C49-4F76-9D3625074942}"/>
              </a:ext>
            </a:extLst>
          </p:cNvPr>
          <p:cNvSpPr txBox="1"/>
          <p:nvPr/>
        </p:nvSpPr>
        <p:spPr>
          <a:xfrm>
            <a:off x="1156447" y="1304365"/>
            <a:ext cx="2900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Narciso</a:t>
            </a:r>
          </a:p>
          <a:p>
            <a:r>
              <a:rPr lang="it-IT" dirty="0"/>
              <a:t>Roma – Palazzo Corsini, 1599</a:t>
            </a:r>
          </a:p>
        </p:txBody>
      </p:sp>
    </p:spTree>
    <p:extLst>
      <p:ext uri="{BB962C8B-B14F-4D97-AF65-F5344CB8AC3E}">
        <p14:creationId xmlns:p14="http://schemas.microsoft.com/office/powerpoint/2010/main" val="30317616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47C6267-3AE4-0052-8266-7CCFF4F59A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0070" y="0"/>
            <a:ext cx="6911859" cy="68580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833D064-BAE5-5232-298B-25DB2F3CDF18}"/>
              </a:ext>
            </a:extLst>
          </p:cNvPr>
          <p:cNvSpPr txBox="1"/>
          <p:nvPr/>
        </p:nvSpPr>
        <p:spPr>
          <a:xfrm>
            <a:off x="1102659" y="995082"/>
            <a:ext cx="12468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Medusa</a:t>
            </a:r>
          </a:p>
          <a:p>
            <a:r>
              <a:rPr lang="it-IT" dirty="0"/>
              <a:t>Uffizi, 1598</a:t>
            </a:r>
          </a:p>
        </p:txBody>
      </p:sp>
    </p:spTree>
    <p:extLst>
      <p:ext uri="{BB962C8B-B14F-4D97-AF65-F5344CB8AC3E}">
        <p14:creationId xmlns:p14="http://schemas.microsoft.com/office/powerpoint/2010/main" val="10877189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8F3AB5D-A308-39EE-AF5A-2E5E752C95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988" y="242047"/>
            <a:ext cx="7772400" cy="5841444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95A5D21A-EBD5-56EA-A1F8-127E6DD372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9247" y="3763872"/>
            <a:ext cx="3487271" cy="2615453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DEB96B3-C749-17E3-FB4F-FAC675B308C4}"/>
              </a:ext>
            </a:extLst>
          </p:cNvPr>
          <p:cNvSpPr txBox="1"/>
          <p:nvPr/>
        </p:nvSpPr>
        <p:spPr>
          <a:xfrm>
            <a:off x="8700247" y="578224"/>
            <a:ext cx="3234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Giuditta e Oloferne</a:t>
            </a:r>
          </a:p>
          <a:p>
            <a:r>
              <a:rPr lang="it-IT" dirty="0"/>
              <a:t>Roma – Palazzo Barberini, 1599</a:t>
            </a:r>
          </a:p>
        </p:txBody>
      </p:sp>
    </p:spTree>
    <p:extLst>
      <p:ext uri="{BB962C8B-B14F-4D97-AF65-F5344CB8AC3E}">
        <p14:creationId xmlns:p14="http://schemas.microsoft.com/office/powerpoint/2010/main" val="13116522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F01B1476-F483-4156-3930-00E50EF5C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2786" y="470647"/>
            <a:ext cx="7772400" cy="509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992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2F17469-8584-094C-48F1-29EB81ECA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178" y="514350"/>
            <a:ext cx="8081683" cy="606126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95B20C4-8319-F60A-C7D2-2346615F70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8212" y="309563"/>
            <a:ext cx="3048000" cy="18669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720EB7B-5AAB-0097-BB45-8E616737E4B1}"/>
              </a:ext>
            </a:extLst>
          </p:cNvPr>
          <p:cNvSpPr txBox="1"/>
          <p:nvPr/>
        </p:nvSpPr>
        <p:spPr>
          <a:xfrm>
            <a:off x="8713694" y="2958353"/>
            <a:ext cx="33914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Vocazione di Matteo</a:t>
            </a:r>
          </a:p>
          <a:p>
            <a:r>
              <a:rPr lang="it-IT" dirty="0"/>
              <a:t>Roma - Cappella </a:t>
            </a:r>
            <a:r>
              <a:rPr lang="it-IT" dirty="0" err="1"/>
              <a:t>Contarelli</a:t>
            </a:r>
            <a:r>
              <a:rPr lang="it-IT" dirty="0"/>
              <a:t>,</a:t>
            </a:r>
          </a:p>
          <a:p>
            <a:r>
              <a:rPr lang="it-IT" dirty="0"/>
              <a:t>1600</a:t>
            </a:r>
          </a:p>
        </p:txBody>
      </p:sp>
    </p:spTree>
    <p:extLst>
      <p:ext uri="{BB962C8B-B14F-4D97-AF65-F5344CB8AC3E}">
        <p14:creationId xmlns:p14="http://schemas.microsoft.com/office/powerpoint/2010/main" val="32627383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468B47B-64D8-0DA4-9FD8-04C0D56A3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312" y="322924"/>
            <a:ext cx="4857988" cy="621215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1A102E7-E04C-D100-BDC8-5D764553AE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3455" y="222277"/>
            <a:ext cx="3957233" cy="641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133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42B551C-07FF-0709-45AB-4515D1A84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4468" y="0"/>
            <a:ext cx="49230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4236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9B549DC-D3E5-3E89-3705-69CF53E8B7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419" y="-14288"/>
            <a:ext cx="7185462" cy="68580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F7D62AC6-FF33-49B0-A312-80F0F76ADD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1062" y="671512"/>
            <a:ext cx="3105150" cy="4129498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810FCCD0-BA5E-CA0A-03C9-4017F9B964DB}"/>
              </a:ext>
            </a:extLst>
          </p:cNvPr>
          <p:cNvSpPr txBox="1"/>
          <p:nvPr/>
        </p:nvSpPr>
        <p:spPr>
          <a:xfrm>
            <a:off x="9224682" y="5230906"/>
            <a:ext cx="27191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Martirio di Matteo</a:t>
            </a:r>
          </a:p>
          <a:p>
            <a:r>
              <a:rPr lang="it-IT" dirty="0"/>
              <a:t>Roma - Cappella </a:t>
            </a:r>
            <a:r>
              <a:rPr lang="it-IT" dirty="0" err="1"/>
              <a:t>Contarelli</a:t>
            </a:r>
            <a:r>
              <a:rPr lang="it-IT" dirty="0"/>
              <a:t>,</a:t>
            </a:r>
          </a:p>
          <a:p>
            <a:r>
              <a:rPr lang="it-IT" dirty="0"/>
              <a:t>1600</a:t>
            </a:r>
          </a:p>
        </p:txBody>
      </p:sp>
    </p:spTree>
    <p:extLst>
      <p:ext uri="{BB962C8B-B14F-4D97-AF65-F5344CB8AC3E}">
        <p14:creationId xmlns:p14="http://schemas.microsoft.com/office/powerpoint/2010/main" val="21781620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ABE615E-BBFC-D000-0A4F-BD69263B3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4051" y="13447"/>
            <a:ext cx="4996721" cy="6858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4142AB5E-00DC-4E17-C711-C5B7018C1776}"/>
              </a:ext>
            </a:extLst>
          </p:cNvPr>
          <p:cNvSpPr txBox="1"/>
          <p:nvPr/>
        </p:nvSpPr>
        <p:spPr>
          <a:xfrm>
            <a:off x="470647" y="2084293"/>
            <a:ext cx="39998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Ritratto di </a:t>
            </a:r>
          </a:p>
          <a:p>
            <a:r>
              <a:rPr lang="it-IT" dirty="0"/>
              <a:t>Maffeo Barberini</a:t>
            </a:r>
          </a:p>
          <a:p>
            <a:r>
              <a:rPr lang="it-IT" dirty="0"/>
              <a:t>Firenze - Collezione privata, 1699</a:t>
            </a:r>
          </a:p>
        </p:txBody>
      </p:sp>
    </p:spTree>
    <p:extLst>
      <p:ext uri="{BB962C8B-B14F-4D97-AF65-F5344CB8AC3E}">
        <p14:creationId xmlns:p14="http://schemas.microsoft.com/office/powerpoint/2010/main" val="30549685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9662509-7794-E304-DAB2-1CBCF02A67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6235" y="160729"/>
            <a:ext cx="5139129" cy="6320753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79BD5EDB-367B-86B1-E83F-C38586B505A1}"/>
              </a:ext>
            </a:extLst>
          </p:cNvPr>
          <p:cNvSpPr txBox="1"/>
          <p:nvPr/>
        </p:nvSpPr>
        <p:spPr>
          <a:xfrm>
            <a:off x="887506" y="806825"/>
            <a:ext cx="25669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Conversione di Saulo</a:t>
            </a:r>
          </a:p>
          <a:p>
            <a:r>
              <a:rPr lang="it-IT" dirty="0"/>
              <a:t>Roma – Collezione  Odescalchi, 1601</a:t>
            </a:r>
          </a:p>
        </p:txBody>
      </p:sp>
    </p:spTree>
    <p:extLst>
      <p:ext uri="{BB962C8B-B14F-4D97-AF65-F5344CB8AC3E}">
        <p14:creationId xmlns:p14="http://schemas.microsoft.com/office/powerpoint/2010/main" val="2832493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83BA98A-7018-4C5F-7CE7-79FFC3642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620" y="753035"/>
            <a:ext cx="7772400" cy="5127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1617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4F143B0-EFDD-DE59-9B87-2C9E4807A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659" y="322729"/>
            <a:ext cx="4583694" cy="593015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3F4CD39-5E0D-6DC5-E8D6-C99B9319CA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5576" y="322729"/>
            <a:ext cx="4350595" cy="5715594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16EEA5FB-AB1A-D53C-B1D9-08BE61D0013D}"/>
              </a:ext>
            </a:extLst>
          </p:cNvPr>
          <p:cNvSpPr txBox="1"/>
          <p:nvPr/>
        </p:nvSpPr>
        <p:spPr>
          <a:xfrm>
            <a:off x="5782235" y="1667435"/>
            <a:ext cx="10470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Cappella </a:t>
            </a:r>
          </a:p>
          <a:p>
            <a:r>
              <a:rPr lang="it-IT" dirty="0"/>
              <a:t>Cerasi,</a:t>
            </a:r>
          </a:p>
          <a:p>
            <a:r>
              <a:rPr lang="it-IT" dirty="0"/>
              <a:t>1601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593372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1BC1038-F3B0-F911-79A2-6178CE4D08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1388" y="270286"/>
            <a:ext cx="4356847" cy="631742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666B389-8A2B-8A20-70F6-BAD73264437A}"/>
              </a:ext>
            </a:extLst>
          </p:cNvPr>
          <p:cNvSpPr txBox="1"/>
          <p:nvPr/>
        </p:nvSpPr>
        <p:spPr>
          <a:xfrm>
            <a:off x="1559859" y="1438835"/>
            <a:ext cx="18470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Annibale Carracci</a:t>
            </a:r>
          </a:p>
          <a:p>
            <a:r>
              <a:rPr lang="it-IT" dirty="0"/>
              <a:t>In Cappella Cerasi</a:t>
            </a:r>
          </a:p>
        </p:txBody>
      </p:sp>
    </p:spTree>
    <p:extLst>
      <p:ext uri="{BB962C8B-B14F-4D97-AF65-F5344CB8AC3E}">
        <p14:creationId xmlns:p14="http://schemas.microsoft.com/office/powerpoint/2010/main" val="15743508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D944BD1-56AE-0756-7A7A-229B1440B5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3494" y="309282"/>
            <a:ext cx="7772400" cy="58293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755F0F2-FD9B-C68D-73D3-8A207272EF66}"/>
              </a:ext>
            </a:extLst>
          </p:cNvPr>
          <p:cNvSpPr txBox="1"/>
          <p:nvPr/>
        </p:nvSpPr>
        <p:spPr>
          <a:xfrm>
            <a:off x="1116106" y="1304365"/>
            <a:ext cx="18338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Sacrificio d’Isacco</a:t>
            </a:r>
          </a:p>
          <a:p>
            <a:r>
              <a:rPr lang="it-IT" dirty="0"/>
              <a:t>Uffizi, 1603/’4</a:t>
            </a:r>
          </a:p>
        </p:txBody>
      </p:sp>
    </p:spTree>
    <p:extLst>
      <p:ext uri="{BB962C8B-B14F-4D97-AF65-F5344CB8AC3E}">
        <p14:creationId xmlns:p14="http://schemas.microsoft.com/office/powerpoint/2010/main" val="22892515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CE687AB-31DB-C7AE-7806-6310A74C00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289" y="1847141"/>
            <a:ext cx="3615254" cy="4150247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E76FE7D9-78B0-7EDC-BC63-8CA9771096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3458" y="169214"/>
            <a:ext cx="4653374" cy="6519571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A46C7BC-9D41-07F9-7372-F1E9408328ED}"/>
              </a:ext>
            </a:extLst>
          </p:cNvPr>
          <p:cNvSpPr txBox="1"/>
          <p:nvPr/>
        </p:nvSpPr>
        <p:spPr>
          <a:xfrm>
            <a:off x="2891118" y="632012"/>
            <a:ext cx="17631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Amore vittorioso</a:t>
            </a:r>
          </a:p>
          <a:p>
            <a:r>
              <a:rPr lang="it-IT" dirty="0"/>
              <a:t>Berlino, 1603</a:t>
            </a:r>
          </a:p>
        </p:txBody>
      </p:sp>
    </p:spTree>
    <p:extLst>
      <p:ext uri="{BB962C8B-B14F-4D97-AF65-F5344CB8AC3E}">
        <p14:creationId xmlns:p14="http://schemas.microsoft.com/office/powerpoint/2010/main" val="19840496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E003CFF7-1559-679A-578B-E052A1646C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811" y="95192"/>
            <a:ext cx="8095129" cy="568512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9A92EC6-A975-E8D4-4CB6-ABB92DD00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9655" y="4853633"/>
            <a:ext cx="3517534" cy="1587087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EF048E59-BBBF-B143-730F-1D4C7B53B80E}"/>
              </a:ext>
            </a:extLst>
          </p:cNvPr>
          <p:cNvSpPr txBox="1"/>
          <p:nvPr/>
        </p:nvSpPr>
        <p:spPr>
          <a:xfrm>
            <a:off x="9520518" y="699247"/>
            <a:ext cx="14126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Emmus</a:t>
            </a:r>
            <a:endParaRPr lang="it-IT" dirty="0"/>
          </a:p>
          <a:p>
            <a:r>
              <a:rPr lang="it-IT" dirty="0"/>
              <a:t>Londra, 1601</a:t>
            </a:r>
          </a:p>
        </p:txBody>
      </p:sp>
    </p:spTree>
    <p:extLst>
      <p:ext uri="{BB962C8B-B14F-4D97-AF65-F5344CB8AC3E}">
        <p14:creationId xmlns:p14="http://schemas.microsoft.com/office/powerpoint/2010/main" val="25362113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C32194B-11F7-53A4-6A40-9E66AEF59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299" y="-145921"/>
            <a:ext cx="8677401" cy="6304674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8FE2D5C6-747D-8FCB-A609-5D6A6D46C569}"/>
              </a:ext>
            </a:extLst>
          </p:cNvPr>
          <p:cNvSpPr txBox="1"/>
          <p:nvPr/>
        </p:nvSpPr>
        <p:spPr>
          <a:xfrm>
            <a:off x="5082988" y="6360459"/>
            <a:ext cx="3992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Incredulità di Tommaso – Potsdam, 1601</a:t>
            </a:r>
          </a:p>
        </p:txBody>
      </p:sp>
    </p:spTree>
    <p:extLst>
      <p:ext uri="{BB962C8B-B14F-4D97-AF65-F5344CB8AC3E}">
        <p14:creationId xmlns:p14="http://schemas.microsoft.com/office/powerpoint/2010/main" val="1290063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3F3898B-EF51-3C45-51F6-56B5D0B09C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064" y="321879"/>
            <a:ext cx="8643936" cy="640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3837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CE7492B-891C-D4FD-F019-EC6274F50A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094" y="940422"/>
            <a:ext cx="4101353" cy="5659867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F794AB5-779A-53F8-112D-34BB7C97A2AA}"/>
              </a:ext>
            </a:extLst>
          </p:cNvPr>
          <p:cNvSpPr txBox="1"/>
          <p:nvPr/>
        </p:nvSpPr>
        <p:spPr>
          <a:xfrm>
            <a:off x="484094" y="188260"/>
            <a:ext cx="2581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Incoronazione di spine</a:t>
            </a:r>
          </a:p>
          <a:p>
            <a:r>
              <a:rPr lang="it-IT" dirty="0"/>
              <a:t>Prato, 1603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D5EC358-BDEA-9995-6418-534A492701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9540" y="1668307"/>
            <a:ext cx="6967070" cy="329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3571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56E41D2-9A09-1121-4ED2-7EC768A511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9718" y="230316"/>
            <a:ext cx="4894729" cy="6248589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42EBF32-BDE3-F505-4B73-5F3B506662FD}"/>
              </a:ext>
            </a:extLst>
          </p:cNvPr>
          <p:cNvSpPr txBox="1"/>
          <p:nvPr/>
        </p:nvSpPr>
        <p:spPr>
          <a:xfrm>
            <a:off x="9291918" y="833718"/>
            <a:ext cx="243105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Deposizione</a:t>
            </a:r>
          </a:p>
          <a:p>
            <a:r>
              <a:rPr lang="it-IT" dirty="0"/>
              <a:t>Gallerie  vaticane,  1603</a:t>
            </a:r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(vedi Pomarancio)</a:t>
            </a:r>
          </a:p>
        </p:txBody>
      </p:sp>
    </p:spTree>
    <p:extLst>
      <p:ext uri="{BB962C8B-B14F-4D97-AF65-F5344CB8AC3E}">
        <p14:creationId xmlns:p14="http://schemas.microsoft.com/office/powerpoint/2010/main" val="19680850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BD9F742-BCF7-C095-DAFB-92DCCAE3C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369100" cy="643374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D35F048D-9114-C52F-3A03-C008ACF301E0}"/>
              </a:ext>
            </a:extLst>
          </p:cNvPr>
          <p:cNvSpPr txBox="1"/>
          <p:nvPr/>
        </p:nvSpPr>
        <p:spPr>
          <a:xfrm>
            <a:off x="8556171" y="930729"/>
            <a:ext cx="3380015" cy="1751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La cattura di Cristo, 1603</a:t>
            </a:r>
          </a:p>
          <a:p>
            <a:r>
              <a:rPr lang="it-IT" dirty="0"/>
              <a:t>Dublino</a:t>
            </a:r>
          </a:p>
          <a:p>
            <a:r>
              <a:rPr lang="it-IT" dirty="0"/>
              <a:t>Roma</a:t>
            </a:r>
          </a:p>
          <a:p>
            <a:r>
              <a:rPr lang="it-IT" dirty="0"/>
              <a:t>Odessa</a:t>
            </a:r>
          </a:p>
          <a:p>
            <a:r>
              <a:rPr lang="it-IT" dirty="0"/>
              <a:t>(3 copie di qualità  – 2 autografe </a:t>
            </a:r>
          </a:p>
          <a:p>
            <a:r>
              <a:rPr lang="it-IT" dirty="0"/>
              <a:t>altre 15 copie note)</a:t>
            </a:r>
          </a:p>
        </p:txBody>
      </p:sp>
    </p:spTree>
    <p:extLst>
      <p:ext uri="{BB962C8B-B14F-4D97-AF65-F5344CB8AC3E}">
        <p14:creationId xmlns:p14="http://schemas.microsoft.com/office/powerpoint/2010/main" val="6815393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C3E187B-521F-512E-4547-B218007FB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83" y="726140"/>
            <a:ext cx="5190841" cy="283766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64C4044-2074-751C-1EF4-763AE0CBF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9977" y="121023"/>
            <a:ext cx="4092225" cy="6799602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E694CD1-2CA9-A111-E09E-BE63EFAC7FFC}"/>
              </a:ext>
            </a:extLst>
          </p:cNvPr>
          <p:cNvSpPr txBox="1"/>
          <p:nvPr/>
        </p:nvSpPr>
        <p:spPr>
          <a:xfrm>
            <a:off x="1680882" y="4007224"/>
            <a:ext cx="19783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Madonna di Loreto</a:t>
            </a:r>
          </a:p>
          <a:p>
            <a:r>
              <a:rPr lang="it-IT" dirty="0"/>
              <a:t>Roma, 1604/’5</a:t>
            </a:r>
          </a:p>
        </p:txBody>
      </p:sp>
    </p:spTree>
    <p:extLst>
      <p:ext uri="{BB962C8B-B14F-4D97-AF65-F5344CB8AC3E}">
        <p14:creationId xmlns:p14="http://schemas.microsoft.com/office/powerpoint/2010/main" val="38738281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61017336-CC08-2632-A66C-EC788DE96183}"/>
              </a:ext>
            </a:extLst>
          </p:cNvPr>
          <p:cNvSpPr txBox="1"/>
          <p:nvPr/>
        </p:nvSpPr>
        <p:spPr>
          <a:xfrm>
            <a:off x="5228823" y="579549"/>
            <a:ext cx="2283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San Giovanni Battista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5B64019-86EB-E379-CA52-F431440DD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329" y="42689"/>
            <a:ext cx="4133368" cy="558521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786B27B-2C9F-F4C7-C1E7-D19C29F74619}"/>
              </a:ext>
            </a:extLst>
          </p:cNvPr>
          <p:cNvSpPr txBox="1"/>
          <p:nvPr/>
        </p:nvSpPr>
        <p:spPr>
          <a:xfrm>
            <a:off x="798491" y="5780228"/>
            <a:ext cx="3721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Roma  - (2 copie) Palazzo Doria Pamphilj e Musei capitolini, 1602</a:t>
            </a:r>
          </a:p>
          <a:p>
            <a:r>
              <a:rPr lang="it-IT" dirty="0"/>
              <a:t>(note altre 10 copie)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5F2B132-A01E-C2F4-ED41-0E774D9285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2426" y="42689"/>
            <a:ext cx="4350602" cy="5737538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E12786C4-BBCF-268E-E6AE-BB32C2D6226E}"/>
              </a:ext>
            </a:extLst>
          </p:cNvPr>
          <p:cNvSpPr txBox="1"/>
          <p:nvPr/>
        </p:nvSpPr>
        <p:spPr>
          <a:xfrm>
            <a:off x="7671517" y="6130344"/>
            <a:ext cx="4191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Kansas city e Roma, - Palazzo Corsini 1604</a:t>
            </a:r>
          </a:p>
        </p:txBody>
      </p:sp>
    </p:spTree>
    <p:extLst>
      <p:ext uri="{BB962C8B-B14F-4D97-AF65-F5344CB8AC3E}">
        <p14:creationId xmlns:p14="http://schemas.microsoft.com/office/powerpoint/2010/main" val="9170343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E02A15E-0903-75A1-FDDE-D87C0DC81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9741" y="113924"/>
            <a:ext cx="4316505" cy="6630151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DA5F16D9-E98D-3DB3-9B9D-390C12FEE013}"/>
              </a:ext>
            </a:extLst>
          </p:cNvPr>
          <p:cNvSpPr txBox="1"/>
          <p:nvPr/>
        </p:nvSpPr>
        <p:spPr>
          <a:xfrm>
            <a:off x="2588654" y="862885"/>
            <a:ext cx="22388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Morte della Madonna</a:t>
            </a:r>
          </a:p>
          <a:p>
            <a:r>
              <a:rPr lang="it-IT" dirty="0"/>
              <a:t>Parigi, 1604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946E3FB-43D7-2757-60CD-A43BFBECBD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412" y="1509216"/>
            <a:ext cx="2654215" cy="199066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7FB1DB4-1E41-9630-9F7B-203EEB0B61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0150" y="3681342"/>
            <a:ext cx="3265632" cy="2287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3285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9E5E582-8EEA-CF23-8A89-90284CF91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7408" y="0"/>
            <a:ext cx="4931448" cy="68580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89E38D13-37AE-1A67-1B14-DBC13D441ED5}"/>
              </a:ext>
            </a:extLst>
          </p:cNvPr>
          <p:cNvSpPr txBox="1"/>
          <p:nvPr/>
        </p:nvSpPr>
        <p:spPr>
          <a:xfrm>
            <a:off x="1931831" y="566670"/>
            <a:ext cx="25590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Madonna dei Palafrenieri</a:t>
            </a:r>
          </a:p>
          <a:p>
            <a:r>
              <a:rPr lang="it-IT" dirty="0"/>
              <a:t>Roma, 1606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06B1651-D801-20C4-4B60-D662A36969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044" y="3017738"/>
            <a:ext cx="4243928" cy="3372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7132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3815372-1B96-5F7B-2621-7AA53D19DB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530" y="315746"/>
            <a:ext cx="7890456" cy="631236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77E43720-C7F6-05F0-FBD7-CBCE8EA2964D}"/>
              </a:ext>
            </a:extLst>
          </p:cNvPr>
          <p:cNvSpPr txBox="1"/>
          <p:nvPr/>
        </p:nvSpPr>
        <p:spPr>
          <a:xfrm>
            <a:off x="1197735" y="1365161"/>
            <a:ext cx="14164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Emmaus</a:t>
            </a:r>
          </a:p>
          <a:p>
            <a:r>
              <a:rPr lang="it-IT" dirty="0"/>
              <a:t>Milano, 1606</a:t>
            </a:r>
          </a:p>
        </p:txBody>
      </p:sp>
    </p:spTree>
    <p:extLst>
      <p:ext uri="{BB962C8B-B14F-4D97-AF65-F5344CB8AC3E}">
        <p14:creationId xmlns:p14="http://schemas.microsoft.com/office/powerpoint/2010/main" val="5928564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BC95E2E0-6B0F-BD05-3CF3-B1BC37F83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5970" y="-19335"/>
            <a:ext cx="4377585" cy="6702524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7BC2C9A2-B1E4-F4AB-4CDF-3D6848AEE58A}"/>
              </a:ext>
            </a:extLst>
          </p:cNvPr>
          <p:cNvSpPr txBox="1"/>
          <p:nvPr/>
        </p:nvSpPr>
        <p:spPr>
          <a:xfrm>
            <a:off x="2511380" y="1390918"/>
            <a:ext cx="2708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Sette opere di misericordia</a:t>
            </a:r>
          </a:p>
          <a:p>
            <a:r>
              <a:rPr lang="it-IT" dirty="0"/>
              <a:t>Napoli, 1607</a:t>
            </a:r>
          </a:p>
        </p:txBody>
      </p:sp>
    </p:spTree>
    <p:extLst>
      <p:ext uri="{BB962C8B-B14F-4D97-AF65-F5344CB8AC3E}">
        <p14:creationId xmlns:p14="http://schemas.microsoft.com/office/powerpoint/2010/main" val="40920815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66A4F80-3618-80A3-E904-61DF1FDA93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061" y="860612"/>
            <a:ext cx="3619500" cy="38100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7621B2A-6963-E569-1B08-AECFEFC56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4429" y="94697"/>
            <a:ext cx="4530514" cy="6682507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E7BB89BD-CC5A-1053-C445-C0A74C9E12A3}"/>
              </a:ext>
            </a:extLst>
          </p:cNvPr>
          <p:cNvSpPr txBox="1"/>
          <p:nvPr/>
        </p:nvSpPr>
        <p:spPr>
          <a:xfrm>
            <a:off x="2653048" y="5370490"/>
            <a:ext cx="21836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Madonna del Rosario</a:t>
            </a:r>
          </a:p>
          <a:p>
            <a:r>
              <a:rPr lang="it-IT" dirty="0"/>
              <a:t>Vienna, 1607</a:t>
            </a:r>
          </a:p>
        </p:txBody>
      </p:sp>
    </p:spTree>
    <p:extLst>
      <p:ext uri="{BB962C8B-B14F-4D97-AF65-F5344CB8AC3E}">
        <p14:creationId xmlns:p14="http://schemas.microsoft.com/office/powerpoint/2010/main" val="9786754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E27E9CD-3ABD-815A-5416-AA7576B18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674" y="687935"/>
            <a:ext cx="8969375" cy="515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0189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BCAF848-AB3B-829D-E601-0E6F98679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770" y="621773"/>
            <a:ext cx="7389301" cy="573440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4CD6709C-2D93-5957-FDC0-3CE6955B01E0}"/>
              </a:ext>
            </a:extLst>
          </p:cNvPr>
          <p:cNvSpPr txBox="1"/>
          <p:nvPr/>
        </p:nvSpPr>
        <p:spPr>
          <a:xfrm>
            <a:off x="8989764" y="815249"/>
            <a:ext cx="3073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Davide con la testa di Golia</a:t>
            </a:r>
          </a:p>
          <a:p>
            <a:r>
              <a:rPr lang="it-IT" dirty="0"/>
              <a:t>Vienna, 1607</a:t>
            </a:r>
          </a:p>
        </p:txBody>
      </p:sp>
    </p:spTree>
    <p:extLst>
      <p:ext uri="{BB962C8B-B14F-4D97-AF65-F5344CB8AC3E}">
        <p14:creationId xmlns:p14="http://schemas.microsoft.com/office/powerpoint/2010/main" val="23960659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79367AF-DB4E-D445-60DE-C56077788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4754" y="218126"/>
            <a:ext cx="6792686" cy="5766708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D824B0B8-12FF-F2F7-178C-4CDC1C59A925}"/>
              </a:ext>
            </a:extLst>
          </p:cNvPr>
          <p:cNvSpPr txBox="1"/>
          <p:nvPr/>
        </p:nvSpPr>
        <p:spPr>
          <a:xfrm>
            <a:off x="5417127" y="6234545"/>
            <a:ext cx="4661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Salomé con la testa del Battista – Londra, 1609 </a:t>
            </a:r>
          </a:p>
        </p:txBody>
      </p:sp>
    </p:spTree>
    <p:extLst>
      <p:ext uri="{BB962C8B-B14F-4D97-AF65-F5344CB8AC3E}">
        <p14:creationId xmlns:p14="http://schemas.microsoft.com/office/powerpoint/2010/main" val="34929691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CDB471C-EEAF-F116-CD54-7053CEEE28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285" y="87085"/>
            <a:ext cx="4763294" cy="64770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815706DA-CD5D-6AD9-12A1-EA98C6FB56A7}"/>
              </a:ext>
            </a:extLst>
          </p:cNvPr>
          <p:cNvSpPr txBox="1"/>
          <p:nvPr/>
        </p:nvSpPr>
        <p:spPr>
          <a:xfrm>
            <a:off x="2286000" y="925286"/>
            <a:ext cx="13962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Flagellazione</a:t>
            </a:r>
          </a:p>
          <a:p>
            <a:r>
              <a:rPr lang="it-IT" dirty="0"/>
              <a:t>Napoli, 1608</a:t>
            </a:r>
          </a:p>
        </p:txBody>
      </p:sp>
    </p:spTree>
    <p:extLst>
      <p:ext uri="{BB962C8B-B14F-4D97-AF65-F5344CB8AC3E}">
        <p14:creationId xmlns:p14="http://schemas.microsoft.com/office/powerpoint/2010/main" val="1199989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FCB31D7-AB97-BBBF-373B-B63BBC743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5927" y="36573"/>
            <a:ext cx="8952073" cy="671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00512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A8A564B-7A71-0173-4637-EFFC1B8E0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927" y="62971"/>
            <a:ext cx="4946073" cy="666251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9892658-A754-6063-B35D-076049D33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7811" y="3034145"/>
            <a:ext cx="4851293" cy="2939769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8C47670C-4B18-0E91-59AA-4869EB81924A}"/>
              </a:ext>
            </a:extLst>
          </p:cNvPr>
          <p:cNvSpPr txBox="1"/>
          <p:nvPr/>
        </p:nvSpPr>
        <p:spPr>
          <a:xfrm>
            <a:off x="8575964" y="942109"/>
            <a:ext cx="28748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Seppellimento di Santa Lucia</a:t>
            </a:r>
          </a:p>
          <a:p>
            <a:r>
              <a:rPr lang="it-IT" dirty="0"/>
              <a:t>Siracusa, 1609</a:t>
            </a:r>
          </a:p>
        </p:txBody>
      </p:sp>
    </p:spTree>
    <p:extLst>
      <p:ext uri="{BB962C8B-B14F-4D97-AF65-F5344CB8AC3E}">
        <p14:creationId xmlns:p14="http://schemas.microsoft.com/office/powerpoint/2010/main" val="4449980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8AD1BC5-2946-76B2-56BE-2D853DC83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280" y="0"/>
            <a:ext cx="4587291" cy="68580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3684AE38-9872-A347-D1D7-42ECCA3693FC}"/>
              </a:ext>
            </a:extLst>
          </p:cNvPr>
          <p:cNvSpPr txBox="1"/>
          <p:nvPr/>
        </p:nvSpPr>
        <p:spPr>
          <a:xfrm>
            <a:off x="9379527" y="1025236"/>
            <a:ext cx="22958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Adorazione dei pastori</a:t>
            </a:r>
          </a:p>
          <a:p>
            <a:r>
              <a:rPr lang="it-IT" dirty="0"/>
              <a:t>Messina, 1609</a:t>
            </a:r>
          </a:p>
        </p:txBody>
      </p:sp>
    </p:spTree>
    <p:extLst>
      <p:ext uri="{BB962C8B-B14F-4D97-AF65-F5344CB8AC3E}">
        <p14:creationId xmlns:p14="http://schemas.microsoft.com/office/powerpoint/2010/main" val="375622783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F48E7C4-02DF-DB99-A4E4-FC305D267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158" y="0"/>
            <a:ext cx="5010411" cy="6858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EAAC105-8DA1-4841-294D-0E6D8CE74FA8}"/>
              </a:ext>
            </a:extLst>
          </p:cNvPr>
          <p:cNvSpPr txBox="1"/>
          <p:nvPr/>
        </p:nvSpPr>
        <p:spPr>
          <a:xfrm>
            <a:off x="8728364" y="734291"/>
            <a:ext cx="23831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Resurrezione di Lazzaro</a:t>
            </a:r>
          </a:p>
          <a:p>
            <a:r>
              <a:rPr lang="it-IT" dirty="0"/>
              <a:t>Messina, 1609</a:t>
            </a:r>
          </a:p>
        </p:txBody>
      </p:sp>
    </p:spTree>
    <p:extLst>
      <p:ext uri="{BB962C8B-B14F-4D97-AF65-F5344CB8AC3E}">
        <p14:creationId xmlns:p14="http://schemas.microsoft.com/office/powerpoint/2010/main" val="35026011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421ED82-C559-57F6-12A9-30EDFB5EDC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543"/>
            <a:ext cx="5205313" cy="68580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3FA70CBF-A301-5CBB-7917-4E310C6D38CE}"/>
              </a:ext>
            </a:extLst>
          </p:cNvPr>
          <p:cNvSpPr txBox="1"/>
          <p:nvPr/>
        </p:nvSpPr>
        <p:spPr>
          <a:xfrm>
            <a:off x="9961418" y="2189018"/>
            <a:ext cx="1953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Natività</a:t>
            </a:r>
          </a:p>
          <a:p>
            <a:r>
              <a:rPr lang="it-IT" dirty="0"/>
              <a:t>già Palermo, 1609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F0DD571-40FB-9BFE-FCC9-5ABFB4C07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228470"/>
            <a:ext cx="5306378" cy="329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47189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0B4C988-A2C1-E179-D033-D10598C77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4690" y="76200"/>
            <a:ext cx="5543305" cy="68580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FFC86E64-7401-AF29-0478-318C965DA65E}"/>
              </a:ext>
            </a:extLst>
          </p:cNvPr>
          <p:cNvSpPr txBox="1"/>
          <p:nvPr/>
        </p:nvSpPr>
        <p:spPr>
          <a:xfrm>
            <a:off x="1023257" y="1621971"/>
            <a:ext cx="27165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Davide con la testa di Golia</a:t>
            </a:r>
          </a:p>
          <a:p>
            <a:r>
              <a:rPr lang="it-IT" dirty="0"/>
              <a:t>Roma, 1610</a:t>
            </a:r>
          </a:p>
        </p:txBody>
      </p:sp>
    </p:spTree>
    <p:extLst>
      <p:ext uri="{BB962C8B-B14F-4D97-AF65-F5344CB8AC3E}">
        <p14:creationId xmlns:p14="http://schemas.microsoft.com/office/powerpoint/2010/main" val="208708035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B8949871-EDB8-BE03-20F9-EEC7A0769D60}"/>
              </a:ext>
            </a:extLst>
          </p:cNvPr>
          <p:cNvSpPr txBox="1"/>
          <p:nvPr/>
        </p:nvSpPr>
        <p:spPr>
          <a:xfrm>
            <a:off x="2486025" y="1414463"/>
            <a:ext cx="7286625" cy="269194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/>
              <a:t>REALISMO</a:t>
            </a:r>
          </a:p>
          <a:p>
            <a:pPr algn="ctr"/>
            <a:endParaRPr lang="it-IT" sz="3200" dirty="0"/>
          </a:p>
          <a:p>
            <a:pPr algn="ctr"/>
            <a:r>
              <a:rPr lang="it-IT" sz="3200" i="1" dirty="0">
                <a:solidFill>
                  <a:srgbClr val="FF0000"/>
                </a:solidFill>
              </a:rPr>
              <a:t>un caso estremo</a:t>
            </a:r>
          </a:p>
          <a:p>
            <a:pPr algn="ctr"/>
            <a:endParaRPr lang="it-IT" sz="3200" dirty="0"/>
          </a:p>
          <a:p>
            <a:pPr algn="ctr"/>
            <a:r>
              <a:rPr lang="it-IT" sz="4000" dirty="0">
                <a:solidFill>
                  <a:srgbClr val="FF0000"/>
                </a:solidFill>
              </a:rPr>
              <a:t>Cecco del Caravaggio</a:t>
            </a:r>
          </a:p>
        </p:txBody>
      </p:sp>
    </p:spTree>
    <p:extLst>
      <p:ext uri="{BB962C8B-B14F-4D97-AF65-F5344CB8AC3E}">
        <p14:creationId xmlns:p14="http://schemas.microsoft.com/office/powerpoint/2010/main" val="3520897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5E6956C-5AEF-5BD4-EDA9-0EC715B0B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500" y="679450"/>
            <a:ext cx="7493000" cy="549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61063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EA403CAD-A5F7-D025-C0EA-64185A7D4345}"/>
              </a:ext>
            </a:extLst>
          </p:cNvPr>
          <p:cNvSpPr txBox="1"/>
          <p:nvPr/>
        </p:nvSpPr>
        <p:spPr>
          <a:xfrm>
            <a:off x="514351" y="857250"/>
            <a:ext cx="11372850" cy="409890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Bibliografia per la terza lezione</a:t>
            </a:r>
          </a:p>
          <a:p>
            <a:endParaRPr 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Cristoforo </a:t>
            </a:r>
            <a:r>
              <a:rPr lang="it-IT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oncalli detto Pomarancio 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-  Ileana Chiappini di Sorio - in Pittori bergamaschi  </a:t>
            </a:r>
          </a:p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				       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- volume    I del ‘500</a:t>
            </a:r>
          </a:p>
          <a:p>
            <a:endParaRPr 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Michelangelo </a:t>
            </a:r>
            <a:r>
              <a:rPr lang="it-IT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Merisi</a:t>
            </a: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detto Caravaggio 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– Mia Cinotti - in Pittori bergamaschi  -volume I del ‘500</a:t>
            </a:r>
          </a:p>
          <a:p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Marco Bona Castellotti – </a:t>
            </a:r>
            <a:r>
              <a:rPr lang="it-IT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paradosso di Caravaggio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Rizzol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Unversale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Jonathan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Harr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it-IT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Caravaggio perduto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– Rizzoli</a:t>
            </a:r>
          </a:p>
          <a:p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Mina Gregori – </a:t>
            </a:r>
            <a:r>
              <a:rPr lang="it-IT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Caravaggio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– Mondadori Electa</a:t>
            </a:r>
          </a:p>
          <a:p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583559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08A6B84-8B90-B711-1DD2-F9AE5D603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033" y="0"/>
            <a:ext cx="8793091" cy="635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2360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F8F809E-87F2-4EAE-D976-2257F5D31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500" y="717550"/>
            <a:ext cx="7493000" cy="542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5407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B0BCE2F6-7ED4-958D-7ABA-37A872B50F7E}"/>
              </a:ext>
            </a:extLst>
          </p:cNvPr>
          <p:cNvSpPr txBox="1"/>
          <p:nvPr/>
        </p:nvSpPr>
        <p:spPr>
          <a:xfrm>
            <a:off x="5167041" y="200026"/>
            <a:ext cx="5734322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/>
              <a:t>Eredità di Caravaggio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2356B14-A5C3-1150-D9F9-9C17665E7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16" y="100013"/>
            <a:ext cx="4868750" cy="665797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BD0B4F6-B839-562E-174B-0F530F617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012724"/>
            <a:ext cx="5191123" cy="519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35975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1778</TotalTime>
  <Words>765</Words>
  <Application>Microsoft Macintosh PowerPoint</Application>
  <PresentationFormat>Widescreen</PresentationFormat>
  <Paragraphs>164</Paragraphs>
  <Slides>60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60</vt:i4>
      </vt:variant>
    </vt:vector>
  </HeadingPairs>
  <TitlesOfParts>
    <vt:vector size="64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Microsoft Office User</dc:creator>
  <cp:lastModifiedBy>Microsoft Office User</cp:lastModifiedBy>
  <cp:revision>36</cp:revision>
  <dcterms:created xsi:type="dcterms:W3CDTF">2024-08-19T19:57:23Z</dcterms:created>
  <dcterms:modified xsi:type="dcterms:W3CDTF">2025-10-22T07:45:47Z</dcterms:modified>
</cp:coreProperties>
</file>