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95" r:id="rId2"/>
    <p:sldId id="686" r:id="rId3"/>
    <p:sldId id="678" r:id="rId4"/>
    <p:sldId id="685" r:id="rId5"/>
    <p:sldId id="695" r:id="rId6"/>
    <p:sldId id="659" r:id="rId7"/>
    <p:sldId id="676" r:id="rId8"/>
    <p:sldId id="706" r:id="rId9"/>
    <p:sldId id="700" r:id="rId10"/>
    <p:sldId id="692" r:id="rId11"/>
    <p:sldId id="697" r:id="rId12"/>
    <p:sldId id="694" r:id="rId13"/>
    <p:sldId id="698" r:id="rId14"/>
    <p:sldId id="699" r:id="rId15"/>
    <p:sldId id="687" r:id="rId16"/>
    <p:sldId id="669" r:id="rId17"/>
    <p:sldId id="670" r:id="rId18"/>
    <p:sldId id="664" r:id="rId19"/>
    <p:sldId id="674" r:id="rId20"/>
    <p:sldId id="703" r:id="rId21"/>
    <p:sldId id="704" r:id="rId22"/>
    <p:sldId id="671" r:id="rId23"/>
    <p:sldId id="682" r:id="rId24"/>
    <p:sldId id="683" r:id="rId25"/>
    <p:sldId id="691" r:id="rId26"/>
    <p:sldId id="679" r:id="rId27"/>
    <p:sldId id="702" r:id="rId28"/>
    <p:sldId id="680" r:id="rId29"/>
    <p:sldId id="666" r:id="rId30"/>
    <p:sldId id="673" r:id="rId31"/>
    <p:sldId id="681" r:id="rId32"/>
    <p:sldId id="705" r:id="rId33"/>
    <p:sldId id="701" r:id="rId3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4660"/>
  </p:normalViewPr>
  <p:slideViewPr>
    <p:cSldViewPr snapToGrid="0">
      <p:cViewPr varScale="1">
        <p:scale>
          <a:sx n="82" d="100"/>
          <a:sy n="82" d="100"/>
        </p:scale>
        <p:origin x="8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A6DCA9-DCE0-455C-AB41-9F0F43339C9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8B46B87-4524-4AA0-B844-9B95C0D53E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D5AD6B5-BC1B-4118-BA9A-F410B52ABEB1}"/>
              </a:ext>
            </a:extLst>
          </p:cNvPr>
          <p:cNvSpPr>
            <a:spLocks noGrp="1"/>
          </p:cNvSpPr>
          <p:nvPr>
            <p:ph type="dt" sz="half" idx="10"/>
          </p:nvPr>
        </p:nvSpPr>
        <p:spPr/>
        <p:txBody>
          <a:bodyPr/>
          <a:lstStyle/>
          <a:p>
            <a:fld id="{79CB2B18-4D2D-4D94-92A9-194BF31C9534}" type="datetimeFigureOut">
              <a:rPr lang="it-IT" smtClean="0"/>
              <a:t>07/04/2026</a:t>
            </a:fld>
            <a:endParaRPr lang="it-IT" dirty="0"/>
          </a:p>
        </p:txBody>
      </p:sp>
      <p:sp>
        <p:nvSpPr>
          <p:cNvPr id="5" name="Segnaposto piè di pagina 4">
            <a:extLst>
              <a:ext uri="{FF2B5EF4-FFF2-40B4-BE49-F238E27FC236}">
                <a16:creationId xmlns:a16="http://schemas.microsoft.com/office/drawing/2014/main" id="{E8D815C2-AAC7-4B08-ACB4-85FAF38B45F6}"/>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18BCA989-DCD2-4A02-BE87-8BE0071067FF}"/>
              </a:ext>
            </a:extLst>
          </p:cNvPr>
          <p:cNvSpPr>
            <a:spLocks noGrp="1"/>
          </p:cNvSpPr>
          <p:nvPr>
            <p:ph type="sldNum" sz="quarter" idx="12"/>
          </p:nvPr>
        </p:nvSpPr>
        <p:spPr/>
        <p:txBody>
          <a:bodyPr/>
          <a:lstStyle/>
          <a:p>
            <a:fld id="{7BA0981F-115E-4CB6-A103-66F760BE90D9}" type="slidenum">
              <a:rPr lang="it-IT" smtClean="0"/>
              <a:t>‹N›</a:t>
            </a:fld>
            <a:endParaRPr lang="it-IT" dirty="0"/>
          </a:p>
        </p:txBody>
      </p:sp>
    </p:spTree>
    <p:extLst>
      <p:ext uri="{BB962C8B-B14F-4D97-AF65-F5344CB8AC3E}">
        <p14:creationId xmlns:p14="http://schemas.microsoft.com/office/powerpoint/2010/main" val="2851670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405E84-7347-4BDF-8AA0-FD179A16201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7AE3AE5-4A16-4617-A9B9-CD0EB97A457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D13A83A-949B-4FA7-BEAD-8125A3770C87}"/>
              </a:ext>
            </a:extLst>
          </p:cNvPr>
          <p:cNvSpPr>
            <a:spLocks noGrp="1"/>
          </p:cNvSpPr>
          <p:nvPr>
            <p:ph type="dt" sz="half" idx="10"/>
          </p:nvPr>
        </p:nvSpPr>
        <p:spPr/>
        <p:txBody>
          <a:bodyPr/>
          <a:lstStyle/>
          <a:p>
            <a:fld id="{79CB2B18-4D2D-4D94-92A9-194BF31C9534}" type="datetimeFigureOut">
              <a:rPr lang="it-IT" smtClean="0"/>
              <a:t>07/04/2026</a:t>
            </a:fld>
            <a:endParaRPr lang="it-IT" dirty="0"/>
          </a:p>
        </p:txBody>
      </p:sp>
      <p:sp>
        <p:nvSpPr>
          <p:cNvPr id="5" name="Segnaposto piè di pagina 4">
            <a:extLst>
              <a:ext uri="{FF2B5EF4-FFF2-40B4-BE49-F238E27FC236}">
                <a16:creationId xmlns:a16="http://schemas.microsoft.com/office/drawing/2014/main" id="{D4443D22-2140-4811-B94F-B947898B97F7}"/>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55E872EC-61D7-48FD-BC37-46B0674BE0BC}"/>
              </a:ext>
            </a:extLst>
          </p:cNvPr>
          <p:cNvSpPr>
            <a:spLocks noGrp="1"/>
          </p:cNvSpPr>
          <p:nvPr>
            <p:ph type="sldNum" sz="quarter" idx="12"/>
          </p:nvPr>
        </p:nvSpPr>
        <p:spPr/>
        <p:txBody>
          <a:bodyPr/>
          <a:lstStyle/>
          <a:p>
            <a:fld id="{7BA0981F-115E-4CB6-A103-66F760BE90D9}" type="slidenum">
              <a:rPr lang="it-IT" smtClean="0"/>
              <a:t>‹N›</a:t>
            </a:fld>
            <a:endParaRPr lang="it-IT" dirty="0"/>
          </a:p>
        </p:txBody>
      </p:sp>
    </p:spTree>
    <p:extLst>
      <p:ext uri="{BB962C8B-B14F-4D97-AF65-F5344CB8AC3E}">
        <p14:creationId xmlns:p14="http://schemas.microsoft.com/office/powerpoint/2010/main" val="3902400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0D2F092-0043-4DBD-A617-C757A43BDE9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C6412B0-6EFC-47C9-8783-5E0B80C6356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7E229F2-1B05-4474-A895-5B82E17178A2}"/>
              </a:ext>
            </a:extLst>
          </p:cNvPr>
          <p:cNvSpPr>
            <a:spLocks noGrp="1"/>
          </p:cNvSpPr>
          <p:nvPr>
            <p:ph type="dt" sz="half" idx="10"/>
          </p:nvPr>
        </p:nvSpPr>
        <p:spPr/>
        <p:txBody>
          <a:bodyPr/>
          <a:lstStyle/>
          <a:p>
            <a:fld id="{79CB2B18-4D2D-4D94-92A9-194BF31C9534}" type="datetimeFigureOut">
              <a:rPr lang="it-IT" smtClean="0"/>
              <a:t>07/04/2026</a:t>
            </a:fld>
            <a:endParaRPr lang="it-IT" dirty="0"/>
          </a:p>
        </p:txBody>
      </p:sp>
      <p:sp>
        <p:nvSpPr>
          <p:cNvPr id="5" name="Segnaposto piè di pagina 4">
            <a:extLst>
              <a:ext uri="{FF2B5EF4-FFF2-40B4-BE49-F238E27FC236}">
                <a16:creationId xmlns:a16="http://schemas.microsoft.com/office/drawing/2014/main" id="{F508A580-D0FE-49AB-9C79-1319643D53A0}"/>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00F308BB-E9B2-4497-9946-43A0A1DA8EE8}"/>
              </a:ext>
            </a:extLst>
          </p:cNvPr>
          <p:cNvSpPr>
            <a:spLocks noGrp="1"/>
          </p:cNvSpPr>
          <p:nvPr>
            <p:ph type="sldNum" sz="quarter" idx="12"/>
          </p:nvPr>
        </p:nvSpPr>
        <p:spPr/>
        <p:txBody>
          <a:bodyPr/>
          <a:lstStyle/>
          <a:p>
            <a:fld id="{7BA0981F-115E-4CB6-A103-66F760BE90D9}" type="slidenum">
              <a:rPr lang="it-IT" smtClean="0"/>
              <a:t>‹N›</a:t>
            </a:fld>
            <a:endParaRPr lang="it-IT" dirty="0"/>
          </a:p>
        </p:txBody>
      </p:sp>
    </p:spTree>
    <p:extLst>
      <p:ext uri="{BB962C8B-B14F-4D97-AF65-F5344CB8AC3E}">
        <p14:creationId xmlns:p14="http://schemas.microsoft.com/office/powerpoint/2010/main" val="355485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388054-0DE4-4370-B1E3-307525ECE8E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F4128AE-D6F2-4BE2-A7A7-BC8D2B08218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CBA04DB-CC35-4002-8783-72957144691D}"/>
              </a:ext>
            </a:extLst>
          </p:cNvPr>
          <p:cNvSpPr>
            <a:spLocks noGrp="1"/>
          </p:cNvSpPr>
          <p:nvPr>
            <p:ph type="dt" sz="half" idx="10"/>
          </p:nvPr>
        </p:nvSpPr>
        <p:spPr/>
        <p:txBody>
          <a:bodyPr/>
          <a:lstStyle/>
          <a:p>
            <a:fld id="{79CB2B18-4D2D-4D94-92A9-194BF31C9534}" type="datetimeFigureOut">
              <a:rPr lang="it-IT" smtClean="0"/>
              <a:t>07/04/2026</a:t>
            </a:fld>
            <a:endParaRPr lang="it-IT" dirty="0"/>
          </a:p>
        </p:txBody>
      </p:sp>
      <p:sp>
        <p:nvSpPr>
          <p:cNvPr id="5" name="Segnaposto piè di pagina 4">
            <a:extLst>
              <a:ext uri="{FF2B5EF4-FFF2-40B4-BE49-F238E27FC236}">
                <a16:creationId xmlns:a16="http://schemas.microsoft.com/office/drawing/2014/main" id="{544B323D-5D8D-4971-9360-F5631C7774C2}"/>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2FF4FAF7-C2D4-4F45-9B27-B471EEE14D96}"/>
              </a:ext>
            </a:extLst>
          </p:cNvPr>
          <p:cNvSpPr>
            <a:spLocks noGrp="1"/>
          </p:cNvSpPr>
          <p:nvPr>
            <p:ph type="sldNum" sz="quarter" idx="12"/>
          </p:nvPr>
        </p:nvSpPr>
        <p:spPr/>
        <p:txBody>
          <a:bodyPr/>
          <a:lstStyle/>
          <a:p>
            <a:fld id="{7BA0981F-115E-4CB6-A103-66F760BE90D9}" type="slidenum">
              <a:rPr lang="it-IT" smtClean="0"/>
              <a:t>‹N›</a:t>
            </a:fld>
            <a:endParaRPr lang="it-IT" dirty="0"/>
          </a:p>
        </p:txBody>
      </p:sp>
    </p:spTree>
    <p:extLst>
      <p:ext uri="{BB962C8B-B14F-4D97-AF65-F5344CB8AC3E}">
        <p14:creationId xmlns:p14="http://schemas.microsoft.com/office/powerpoint/2010/main" val="77037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D7667B-69B6-432E-8704-C89A163B9AB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A791EDE-F0C0-4655-8E72-A68A08BED2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83DC91D-F3E2-4CC7-93B0-7D833C50FC5F}"/>
              </a:ext>
            </a:extLst>
          </p:cNvPr>
          <p:cNvSpPr>
            <a:spLocks noGrp="1"/>
          </p:cNvSpPr>
          <p:nvPr>
            <p:ph type="dt" sz="half" idx="10"/>
          </p:nvPr>
        </p:nvSpPr>
        <p:spPr/>
        <p:txBody>
          <a:bodyPr/>
          <a:lstStyle/>
          <a:p>
            <a:fld id="{79CB2B18-4D2D-4D94-92A9-194BF31C9534}" type="datetimeFigureOut">
              <a:rPr lang="it-IT" smtClean="0"/>
              <a:t>07/04/2026</a:t>
            </a:fld>
            <a:endParaRPr lang="it-IT" dirty="0"/>
          </a:p>
        </p:txBody>
      </p:sp>
      <p:sp>
        <p:nvSpPr>
          <p:cNvPr id="5" name="Segnaposto piè di pagina 4">
            <a:extLst>
              <a:ext uri="{FF2B5EF4-FFF2-40B4-BE49-F238E27FC236}">
                <a16:creationId xmlns:a16="http://schemas.microsoft.com/office/drawing/2014/main" id="{BC5C3640-915A-483C-87A3-53E8A077610C}"/>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69CC8955-08AE-4881-BC8E-1C8FC6F6AA94}"/>
              </a:ext>
            </a:extLst>
          </p:cNvPr>
          <p:cNvSpPr>
            <a:spLocks noGrp="1"/>
          </p:cNvSpPr>
          <p:nvPr>
            <p:ph type="sldNum" sz="quarter" idx="12"/>
          </p:nvPr>
        </p:nvSpPr>
        <p:spPr/>
        <p:txBody>
          <a:bodyPr/>
          <a:lstStyle/>
          <a:p>
            <a:fld id="{7BA0981F-115E-4CB6-A103-66F760BE90D9}" type="slidenum">
              <a:rPr lang="it-IT" smtClean="0"/>
              <a:t>‹N›</a:t>
            </a:fld>
            <a:endParaRPr lang="it-IT" dirty="0"/>
          </a:p>
        </p:txBody>
      </p:sp>
    </p:spTree>
    <p:extLst>
      <p:ext uri="{BB962C8B-B14F-4D97-AF65-F5344CB8AC3E}">
        <p14:creationId xmlns:p14="http://schemas.microsoft.com/office/powerpoint/2010/main" val="196810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DBAB3E-9210-46CD-8F81-96FB42265E1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CACD67D-3A0B-44D1-BC59-2C879EA08973}"/>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D007B41-1AD0-4608-9AD8-3E61A9D85226}"/>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AE534FC-6365-42B0-A3D7-D44DB4390B49}"/>
              </a:ext>
            </a:extLst>
          </p:cNvPr>
          <p:cNvSpPr>
            <a:spLocks noGrp="1"/>
          </p:cNvSpPr>
          <p:nvPr>
            <p:ph type="dt" sz="half" idx="10"/>
          </p:nvPr>
        </p:nvSpPr>
        <p:spPr/>
        <p:txBody>
          <a:bodyPr/>
          <a:lstStyle/>
          <a:p>
            <a:fld id="{79CB2B18-4D2D-4D94-92A9-194BF31C9534}" type="datetimeFigureOut">
              <a:rPr lang="it-IT" smtClean="0"/>
              <a:t>07/04/2026</a:t>
            </a:fld>
            <a:endParaRPr lang="it-IT" dirty="0"/>
          </a:p>
        </p:txBody>
      </p:sp>
      <p:sp>
        <p:nvSpPr>
          <p:cNvPr id="6" name="Segnaposto piè di pagina 5">
            <a:extLst>
              <a:ext uri="{FF2B5EF4-FFF2-40B4-BE49-F238E27FC236}">
                <a16:creationId xmlns:a16="http://schemas.microsoft.com/office/drawing/2014/main" id="{DEFD77CF-742D-4429-ADD1-DBBF05BF3FFC}"/>
              </a:ext>
            </a:extLst>
          </p:cNvPr>
          <p:cNvSpPr>
            <a:spLocks noGrp="1"/>
          </p:cNvSpPr>
          <p:nvPr>
            <p:ph type="ftr" sz="quarter" idx="11"/>
          </p:nvPr>
        </p:nvSpPr>
        <p:spPr/>
        <p:txBody>
          <a:bodyPr/>
          <a:lstStyle/>
          <a:p>
            <a:endParaRPr lang="it-IT" dirty="0"/>
          </a:p>
        </p:txBody>
      </p:sp>
      <p:sp>
        <p:nvSpPr>
          <p:cNvPr id="7" name="Segnaposto numero diapositiva 6">
            <a:extLst>
              <a:ext uri="{FF2B5EF4-FFF2-40B4-BE49-F238E27FC236}">
                <a16:creationId xmlns:a16="http://schemas.microsoft.com/office/drawing/2014/main" id="{9BFC3881-1605-44A7-8A11-FAFED2EC455C}"/>
              </a:ext>
            </a:extLst>
          </p:cNvPr>
          <p:cNvSpPr>
            <a:spLocks noGrp="1"/>
          </p:cNvSpPr>
          <p:nvPr>
            <p:ph type="sldNum" sz="quarter" idx="12"/>
          </p:nvPr>
        </p:nvSpPr>
        <p:spPr/>
        <p:txBody>
          <a:bodyPr/>
          <a:lstStyle/>
          <a:p>
            <a:fld id="{7BA0981F-115E-4CB6-A103-66F760BE90D9}" type="slidenum">
              <a:rPr lang="it-IT" smtClean="0"/>
              <a:t>‹N›</a:t>
            </a:fld>
            <a:endParaRPr lang="it-IT" dirty="0"/>
          </a:p>
        </p:txBody>
      </p:sp>
    </p:spTree>
    <p:extLst>
      <p:ext uri="{BB962C8B-B14F-4D97-AF65-F5344CB8AC3E}">
        <p14:creationId xmlns:p14="http://schemas.microsoft.com/office/powerpoint/2010/main" val="1389705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6D15C5-39E3-4668-8234-FAFA13A333B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DB471A1-012A-43CC-A009-03D16AD848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61D045F-B90A-42CB-8AC4-0F6AEA28C37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270EA2A-3C9C-49AE-AE7B-903EB77063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E11D027-57DC-445E-90DF-7989A17D634B}"/>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C582D0B-6206-45F6-8549-34845F6709A4}"/>
              </a:ext>
            </a:extLst>
          </p:cNvPr>
          <p:cNvSpPr>
            <a:spLocks noGrp="1"/>
          </p:cNvSpPr>
          <p:nvPr>
            <p:ph type="dt" sz="half" idx="10"/>
          </p:nvPr>
        </p:nvSpPr>
        <p:spPr/>
        <p:txBody>
          <a:bodyPr/>
          <a:lstStyle/>
          <a:p>
            <a:fld id="{79CB2B18-4D2D-4D94-92A9-194BF31C9534}" type="datetimeFigureOut">
              <a:rPr lang="it-IT" smtClean="0"/>
              <a:t>07/04/2026</a:t>
            </a:fld>
            <a:endParaRPr lang="it-IT" dirty="0"/>
          </a:p>
        </p:txBody>
      </p:sp>
      <p:sp>
        <p:nvSpPr>
          <p:cNvPr id="8" name="Segnaposto piè di pagina 7">
            <a:extLst>
              <a:ext uri="{FF2B5EF4-FFF2-40B4-BE49-F238E27FC236}">
                <a16:creationId xmlns:a16="http://schemas.microsoft.com/office/drawing/2014/main" id="{EE78861B-5963-46F7-953B-6DE00E7C1B83}"/>
              </a:ext>
            </a:extLst>
          </p:cNvPr>
          <p:cNvSpPr>
            <a:spLocks noGrp="1"/>
          </p:cNvSpPr>
          <p:nvPr>
            <p:ph type="ftr" sz="quarter" idx="11"/>
          </p:nvPr>
        </p:nvSpPr>
        <p:spPr/>
        <p:txBody>
          <a:bodyPr/>
          <a:lstStyle/>
          <a:p>
            <a:endParaRPr lang="it-IT" dirty="0"/>
          </a:p>
        </p:txBody>
      </p:sp>
      <p:sp>
        <p:nvSpPr>
          <p:cNvPr id="9" name="Segnaposto numero diapositiva 8">
            <a:extLst>
              <a:ext uri="{FF2B5EF4-FFF2-40B4-BE49-F238E27FC236}">
                <a16:creationId xmlns:a16="http://schemas.microsoft.com/office/drawing/2014/main" id="{A61F6ED7-1C4C-4904-A77C-ED3018B2F67A}"/>
              </a:ext>
            </a:extLst>
          </p:cNvPr>
          <p:cNvSpPr>
            <a:spLocks noGrp="1"/>
          </p:cNvSpPr>
          <p:nvPr>
            <p:ph type="sldNum" sz="quarter" idx="12"/>
          </p:nvPr>
        </p:nvSpPr>
        <p:spPr/>
        <p:txBody>
          <a:bodyPr/>
          <a:lstStyle/>
          <a:p>
            <a:fld id="{7BA0981F-115E-4CB6-A103-66F760BE90D9}" type="slidenum">
              <a:rPr lang="it-IT" smtClean="0"/>
              <a:t>‹N›</a:t>
            </a:fld>
            <a:endParaRPr lang="it-IT" dirty="0"/>
          </a:p>
        </p:txBody>
      </p:sp>
    </p:spTree>
    <p:extLst>
      <p:ext uri="{BB962C8B-B14F-4D97-AF65-F5344CB8AC3E}">
        <p14:creationId xmlns:p14="http://schemas.microsoft.com/office/powerpoint/2010/main" val="2706160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B34E19-62B9-4003-A397-6BA7D15770B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71C4919-5128-412C-8093-A1D3938C0FEB}"/>
              </a:ext>
            </a:extLst>
          </p:cNvPr>
          <p:cNvSpPr>
            <a:spLocks noGrp="1"/>
          </p:cNvSpPr>
          <p:nvPr>
            <p:ph type="dt" sz="half" idx="10"/>
          </p:nvPr>
        </p:nvSpPr>
        <p:spPr/>
        <p:txBody>
          <a:bodyPr/>
          <a:lstStyle/>
          <a:p>
            <a:fld id="{79CB2B18-4D2D-4D94-92A9-194BF31C9534}" type="datetimeFigureOut">
              <a:rPr lang="it-IT" smtClean="0"/>
              <a:t>07/04/2026</a:t>
            </a:fld>
            <a:endParaRPr lang="it-IT" dirty="0"/>
          </a:p>
        </p:txBody>
      </p:sp>
      <p:sp>
        <p:nvSpPr>
          <p:cNvPr id="4" name="Segnaposto piè di pagina 3">
            <a:extLst>
              <a:ext uri="{FF2B5EF4-FFF2-40B4-BE49-F238E27FC236}">
                <a16:creationId xmlns:a16="http://schemas.microsoft.com/office/drawing/2014/main" id="{162DE9A4-1590-46B2-A00F-D70898460DDD}"/>
              </a:ext>
            </a:extLst>
          </p:cNvPr>
          <p:cNvSpPr>
            <a:spLocks noGrp="1"/>
          </p:cNvSpPr>
          <p:nvPr>
            <p:ph type="ftr" sz="quarter" idx="11"/>
          </p:nvPr>
        </p:nvSpPr>
        <p:spPr/>
        <p:txBody>
          <a:bodyPr/>
          <a:lstStyle/>
          <a:p>
            <a:endParaRPr lang="it-IT" dirty="0"/>
          </a:p>
        </p:txBody>
      </p:sp>
      <p:sp>
        <p:nvSpPr>
          <p:cNvPr id="5" name="Segnaposto numero diapositiva 4">
            <a:extLst>
              <a:ext uri="{FF2B5EF4-FFF2-40B4-BE49-F238E27FC236}">
                <a16:creationId xmlns:a16="http://schemas.microsoft.com/office/drawing/2014/main" id="{A2A9C1D3-A912-45B9-9267-7313E0B7C64F}"/>
              </a:ext>
            </a:extLst>
          </p:cNvPr>
          <p:cNvSpPr>
            <a:spLocks noGrp="1"/>
          </p:cNvSpPr>
          <p:nvPr>
            <p:ph type="sldNum" sz="quarter" idx="12"/>
          </p:nvPr>
        </p:nvSpPr>
        <p:spPr/>
        <p:txBody>
          <a:bodyPr/>
          <a:lstStyle/>
          <a:p>
            <a:fld id="{7BA0981F-115E-4CB6-A103-66F760BE90D9}" type="slidenum">
              <a:rPr lang="it-IT" smtClean="0"/>
              <a:t>‹N›</a:t>
            </a:fld>
            <a:endParaRPr lang="it-IT" dirty="0"/>
          </a:p>
        </p:txBody>
      </p:sp>
    </p:spTree>
    <p:extLst>
      <p:ext uri="{BB962C8B-B14F-4D97-AF65-F5344CB8AC3E}">
        <p14:creationId xmlns:p14="http://schemas.microsoft.com/office/powerpoint/2010/main" val="1841964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427C0E9-6D8C-4E61-9258-A2ECDB8DCA7E}"/>
              </a:ext>
            </a:extLst>
          </p:cNvPr>
          <p:cNvSpPr>
            <a:spLocks noGrp="1"/>
          </p:cNvSpPr>
          <p:nvPr>
            <p:ph type="dt" sz="half" idx="10"/>
          </p:nvPr>
        </p:nvSpPr>
        <p:spPr/>
        <p:txBody>
          <a:bodyPr/>
          <a:lstStyle/>
          <a:p>
            <a:fld id="{79CB2B18-4D2D-4D94-92A9-194BF31C9534}" type="datetimeFigureOut">
              <a:rPr lang="it-IT" smtClean="0"/>
              <a:t>07/04/2026</a:t>
            </a:fld>
            <a:endParaRPr lang="it-IT" dirty="0"/>
          </a:p>
        </p:txBody>
      </p:sp>
      <p:sp>
        <p:nvSpPr>
          <p:cNvPr id="3" name="Segnaposto piè di pagina 2">
            <a:extLst>
              <a:ext uri="{FF2B5EF4-FFF2-40B4-BE49-F238E27FC236}">
                <a16:creationId xmlns:a16="http://schemas.microsoft.com/office/drawing/2014/main" id="{9F072006-EFA1-4FE7-8910-5FC059FAD6F7}"/>
              </a:ext>
            </a:extLst>
          </p:cNvPr>
          <p:cNvSpPr>
            <a:spLocks noGrp="1"/>
          </p:cNvSpPr>
          <p:nvPr>
            <p:ph type="ftr" sz="quarter" idx="11"/>
          </p:nvPr>
        </p:nvSpPr>
        <p:spPr/>
        <p:txBody>
          <a:bodyPr/>
          <a:lstStyle/>
          <a:p>
            <a:endParaRPr lang="it-IT" dirty="0"/>
          </a:p>
        </p:txBody>
      </p:sp>
      <p:sp>
        <p:nvSpPr>
          <p:cNvPr id="4" name="Segnaposto numero diapositiva 3">
            <a:extLst>
              <a:ext uri="{FF2B5EF4-FFF2-40B4-BE49-F238E27FC236}">
                <a16:creationId xmlns:a16="http://schemas.microsoft.com/office/drawing/2014/main" id="{D08EF2FB-48A4-4DC8-91E1-F2F2BB230D8E}"/>
              </a:ext>
            </a:extLst>
          </p:cNvPr>
          <p:cNvSpPr>
            <a:spLocks noGrp="1"/>
          </p:cNvSpPr>
          <p:nvPr>
            <p:ph type="sldNum" sz="quarter" idx="12"/>
          </p:nvPr>
        </p:nvSpPr>
        <p:spPr/>
        <p:txBody>
          <a:bodyPr/>
          <a:lstStyle/>
          <a:p>
            <a:fld id="{7BA0981F-115E-4CB6-A103-66F760BE90D9}" type="slidenum">
              <a:rPr lang="it-IT" smtClean="0"/>
              <a:t>‹N›</a:t>
            </a:fld>
            <a:endParaRPr lang="it-IT" dirty="0"/>
          </a:p>
        </p:txBody>
      </p:sp>
    </p:spTree>
    <p:extLst>
      <p:ext uri="{BB962C8B-B14F-4D97-AF65-F5344CB8AC3E}">
        <p14:creationId xmlns:p14="http://schemas.microsoft.com/office/powerpoint/2010/main" val="3145610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EAF2E7-A022-48ED-A198-6D782EABCD9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1A414E8-EB9A-4BC1-8FAF-209E7F94FA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55C4147-D280-4970-BECD-0DE6E77D5E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149A57D-5FFE-4CF4-8CA8-4A71F8FB0C3F}"/>
              </a:ext>
            </a:extLst>
          </p:cNvPr>
          <p:cNvSpPr>
            <a:spLocks noGrp="1"/>
          </p:cNvSpPr>
          <p:nvPr>
            <p:ph type="dt" sz="half" idx="10"/>
          </p:nvPr>
        </p:nvSpPr>
        <p:spPr/>
        <p:txBody>
          <a:bodyPr/>
          <a:lstStyle/>
          <a:p>
            <a:fld id="{79CB2B18-4D2D-4D94-92A9-194BF31C9534}" type="datetimeFigureOut">
              <a:rPr lang="it-IT" smtClean="0"/>
              <a:t>07/04/2026</a:t>
            </a:fld>
            <a:endParaRPr lang="it-IT" dirty="0"/>
          </a:p>
        </p:txBody>
      </p:sp>
      <p:sp>
        <p:nvSpPr>
          <p:cNvPr id="6" name="Segnaposto piè di pagina 5">
            <a:extLst>
              <a:ext uri="{FF2B5EF4-FFF2-40B4-BE49-F238E27FC236}">
                <a16:creationId xmlns:a16="http://schemas.microsoft.com/office/drawing/2014/main" id="{2CF7A174-B441-4944-A614-475F18F672BC}"/>
              </a:ext>
            </a:extLst>
          </p:cNvPr>
          <p:cNvSpPr>
            <a:spLocks noGrp="1"/>
          </p:cNvSpPr>
          <p:nvPr>
            <p:ph type="ftr" sz="quarter" idx="11"/>
          </p:nvPr>
        </p:nvSpPr>
        <p:spPr/>
        <p:txBody>
          <a:bodyPr/>
          <a:lstStyle/>
          <a:p>
            <a:endParaRPr lang="it-IT" dirty="0"/>
          </a:p>
        </p:txBody>
      </p:sp>
      <p:sp>
        <p:nvSpPr>
          <p:cNvPr id="7" name="Segnaposto numero diapositiva 6">
            <a:extLst>
              <a:ext uri="{FF2B5EF4-FFF2-40B4-BE49-F238E27FC236}">
                <a16:creationId xmlns:a16="http://schemas.microsoft.com/office/drawing/2014/main" id="{717A76DC-46AC-48F2-B59E-6EC966B2ED1B}"/>
              </a:ext>
            </a:extLst>
          </p:cNvPr>
          <p:cNvSpPr>
            <a:spLocks noGrp="1"/>
          </p:cNvSpPr>
          <p:nvPr>
            <p:ph type="sldNum" sz="quarter" idx="12"/>
          </p:nvPr>
        </p:nvSpPr>
        <p:spPr/>
        <p:txBody>
          <a:bodyPr/>
          <a:lstStyle/>
          <a:p>
            <a:fld id="{7BA0981F-115E-4CB6-A103-66F760BE90D9}" type="slidenum">
              <a:rPr lang="it-IT" smtClean="0"/>
              <a:t>‹N›</a:t>
            </a:fld>
            <a:endParaRPr lang="it-IT" dirty="0"/>
          </a:p>
        </p:txBody>
      </p:sp>
    </p:spTree>
    <p:extLst>
      <p:ext uri="{BB962C8B-B14F-4D97-AF65-F5344CB8AC3E}">
        <p14:creationId xmlns:p14="http://schemas.microsoft.com/office/powerpoint/2010/main" val="50739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D6025B-5B6C-429C-9593-6898D0073CF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2FCAA3D-C2E1-458A-B2BA-A0CA76433C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a:extLst>
              <a:ext uri="{FF2B5EF4-FFF2-40B4-BE49-F238E27FC236}">
                <a16:creationId xmlns:a16="http://schemas.microsoft.com/office/drawing/2014/main" id="{B9BA2708-A56E-483D-9B22-89BC31A1B7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3C590DF-D529-4AFE-B6DD-C625C9AE6FCD}"/>
              </a:ext>
            </a:extLst>
          </p:cNvPr>
          <p:cNvSpPr>
            <a:spLocks noGrp="1"/>
          </p:cNvSpPr>
          <p:nvPr>
            <p:ph type="dt" sz="half" idx="10"/>
          </p:nvPr>
        </p:nvSpPr>
        <p:spPr/>
        <p:txBody>
          <a:bodyPr/>
          <a:lstStyle/>
          <a:p>
            <a:fld id="{79CB2B18-4D2D-4D94-92A9-194BF31C9534}" type="datetimeFigureOut">
              <a:rPr lang="it-IT" smtClean="0"/>
              <a:t>07/04/2026</a:t>
            </a:fld>
            <a:endParaRPr lang="it-IT" dirty="0"/>
          </a:p>
        </p:txBody>
      </p:sp>
      <p:sp>
        <p:nvSpPr>
          <p:cNvPr id="6" name="Segnaposto piè di pagina 5">
            <a:extLst>
              <a:ext uri="{FF2B5EF4-FFF2-40B4-BE49-F238E27FC236}">
                <a16:creationId xmlns:a16="http://schemas.microsoft.com/office/drawing/2014/main" id="{64055254-CDBB-4121-9565-6332656FAD04}"/>
              </a:ext>
            </a:extLst>
          </p:cNvPr>
          <p:cNvSpPr>
            <a:spLocks noGrp="1"/>
          </p:cNvSpPr>
          <p:nvPr>
            <p:ph type="ftr" sz="quarter" idx="11"/>
          </p:nvPr>
        </p:nvSpPr>
        <p:spPr/>
        <p:txBody>
          <a:bodyPr/>
          <a:lstStyle/>
          <a:p>
            <a:endParaRPr lang="it-IT" dirty="0"/>
          </a:p>
        </p:txBody>
      </p:sp>
      <p:sp>
        <p:nvSpPr>
          <p:cNvPr id="7" name="Segnaposto numero diapositiva 6">
            <a:extLst>
              <a:ext uri="{FF2B5EF4-FFF2-40B4-BE49-F238E27FC236}">
                <a16:creationId xmlns:a16="http://schemas.microsoft.com/office/drawing/2014/main" id="{BBDEF5CD-77A6-40FD-94CA-18C569B87590}"/>
              </a:ext>
            </a:extLst>
          </p:cNvPr>
          <p:cNvSpPr>
            <a:spLocks noGrp="1"/>
          </p:cNvSpPr>
          <p:nvPr>
            <p:ph type="sldNum" sz="quarter" idx="12"/>
          </p:nvPr>
        </p:nvSpPr>
        <p:spPr/>
        <p:txBody>
          <a:bodyPr/>
          <a:lstStyle/>
          <a:p>
            <a:fld id="{7BA0981F-115E-4CB6-A103-66F760BE90D9}" type="slidenum">
              <a:rPr lang="it-IT" smtClean="0"/>
              <a:t>‹N›</a:t>
            </a:fld>
            <a:endParaRPr lang="it-IT" dirty="0"/>
          </a:p>
        </p:txBody>
      </p:sp>
    </p:spTree>
    <p:extLst>
      <p:ext uri="{BB962C8B-B14F-4D97-AF65-F5344CB8AC3E}">
        <p14:creationId xmlns:p14="http://schemas.microsoft.com/office/powerpoint/2010/main" val="2148822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6165CB3-359C-4A42-9733-9E0207EDBC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E27C224-19B1-4ABA-95BC-D8072536B8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FD92196-CD85-417B-A64F-973A005E4F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CB2B18-4D2D-4D94-92A9-194BF31C9534}" type="datetimeFigureOut">
              <a:rPr lang="it-IT" smtClean="0"/>
              <a:t>07/04/2026</a:t>
            </a:fld>
            <a:endParaRPr lang="it-IT" dirty="0"/>
          </a:p>
        </p:txBody>
      </p:sp>
      <p:sp>
        <p:nvSpPr>
          <p:cNvPr id="5" name="Segnaposto piè di pagina 4">
            <a:extLst>
              <a:ext uri="{FF2B5EF4-FFF2-40B4-BE49-F238E27FC236}">
                <a16:creationId xmlns:a16="http://schemas.microsoft.com/office/drawing/2014/main" id="{CD95C09B-B6EC-4302-B511-61BE02D508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a:extLst>
              <a:ext uri="{FF2B5EF4-FFF2-40B4-BE49-F238E27FC236}">
                <a16:creationId xmlns:a16="http://schemas.microsoft.com/office/drawing/2014/main" id="{E05EEDB1-CA62-4DA0-84BA-59F45C2733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A0981F-115E-4CB6-A103-66F760BE90D9}" type="slidenum">
              <a:rPr lang="it-IT" smtClean="0"/>
              <a:t>‹N›</a:t>
            </a:fld>
            <a:endParaRPr lang="it-IT" dirty="0"/>
          </a:p>
        </p:txBody>
      </p:sp>
    </p:spTree>
    <p:extLst>
      <p:ext uri="{BB962C8B-B14F-4D97-AF65-F5344CB8AC3E}">
        <p14:creationId xmlns:p14="http://schemas.microsoft.com/office/powerpoint/2010/main" val="1544910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FE7D8B-DD50-46A9-8A65-960C2641FF12}"/>
              </a:ext>
            </a:extLst>
          </p:cNvPr>
          <p:cNvSpPr>
            <a:spLocks noGrp="1"/>
          </p:cNvSpPr>
          <p:nvPr>
            <p:ph type="title"/>
          </p:nvPr>
        </p:nvSpPr>
        <p:spPr>
          <a:xfrm>
            <a:off x="914400" y="365125"/>
            <a:ext cx="10439400" cy="864169"/>
          </a:xfrm>
        </p:spPr>
        <p:txBody>
          <a:bodyPr>
            <a:normAutofit/>
          </a:bodyPr>
          <a:lstStyle/>
          <a:p>
            <a:pPr algn="ctr"/>
            <a:r>
              <a:rPr lang="it-IT" sz="2400" b="1" dirty="0">
                <a:latin typeface="+mn-lt"/>
              </a:rPr>
              <a:t>Francesco FURINI </a:t>
            </a:r>
            <a:r>
              <a:rPr lang="it-IT" sz="2000" b="1" dirty="0">
                <a:latin typeface="+mn-lt"/>
              </a:rPr>
              <a:t>(1603- 1646):</a:t>
            </a:r>
            <a:r>
              <a:rPr lang="it-IT" sz="2000" b="1" i="1" dirty="0">
                <a:latin typeface="+mn-lt"/>
              </a:rPr>
              <a:t> </a:t>
            </a:r>
            <a:r>
              <a:rPr lang="it-IT" sz="2400" b="1" i="1" dirty="0">
                <a:latin typeface="+mn-lt"/>
              </a:rPr>
              <a:t>La Poesia e la Pittura, </a:t>
            </a:r>
            <a:r>
              <a:rPr lang="it-IT" sz="2000" b="1" i="1" dirty="0">
                <a:latin typeface="+mn-lt"/>
              </a:rPr>
              <a:t>1626 </a:t>
            </a:r>
            <a:r>
              <a:rPr lang="it-IT" sz="2400" b="1" i="1" dirty="0"/>
              <a:t> </a:t>
            </a:r>
            <a:br>
              <a:rPr lang="it-IT" sz="2400" b="1" i="1" dirty="0"/>
            </a:br>
            <a:r>
              <a:rPr lang="it-IT" sz="2000" b="1" dirty="0">
                <a:latin typeface="+mn-lt"/>
              </a:rPr>
              <a:t> olio su tela  cm180 x 143 - Palazzo Pitti, Firenze</a:t>
            </a:r>
          </a:p>
        </p:txBody>
      </p:sp>
      <p:sp>
        <p:nvSpPr>
          <p:cNvPr id="3" name="Segnaposto contenuto 2">
            <a:extLst>
              <a:ext uri="{FF2B5EF4-FFF2-40B4-BE49-F238E27FC236}">
                <a16:creationId xmlns:a16="http://schemas.microsoft.com/office/drawing/2014/main" id="{1DEA368E-75A6-485F-8E6A-4847A42D2E3C}"/>
              </a:ext>
            </a:extLst>
          </p:cNvPr>
          <p:cNvSpPr>
            <a:spLocks noGrp="1"/>
          </p:cNvSpPr>
          <p:nvPr>
            <p:ph idx="1"/>
          </p:nvPr>
        </p:nvSpPr>
        <p:spPr>
          <a:xfrm>
            <a:off x="200025" y="1666876"/>
            <a:ext cx="11801475" cy="4510088"/>
          </a:xfrm>
        </p:spPr>
        <p:txBody>
          <a:bodyPr/>
          <a:lstStyle/>
          <a:p>
            <a:pPr marL="0" indent="0" algn="ctr">
              <a:buNone/>
            </a:pPr>
            <a:endParaRPr lang="it-IT" dirty="0"/>
          </a:p>
          <a:p>
            <a:pPr marL="0" indent="0">
              <a:buNone/>
            </a:pPr>
            <a:r>
              <a:rPr lang="it-IT" dirty="0"/>
              <a:t>                                                              </a:t>
            </a:r>
          </a:p>
          <a:p>
            <a:pPr marL="0" indent="0">
              <a:buNone/>
            </a:pPr>
            <a:r>
              <a:rPr lang="it-IT" sz="1800" b="1" dirty="0"/>
              <a:t>CONCORDI LUMINE MAIOR</a:t>
            </a:r>
          </a:p>
          <a:p>
            <a:pPr marL="0" indent="0">
              <a:buNone/>
            </a:pPr>
            <a:endParaRPr lang="it-IT" sz="1800" b="1" dirty="0"/>
          </a:p>
          <a:p>
            <a:pPr marL="0" indent="0">
              <a:lnSpc>
                <a:spcPct val="100000"/>
              </a:lnSpc>
              <a:spcBef>
                <a:spcPts val="0"/>
              </a:spcBef>
              <a:buNone/>
            </a:pPr>
            <a:r>
              <a:rPr lang="it-IT" sz="1800" b="1" dirty="0"/>
              <a:t>Simonide di Ceo (556-467a.C.)</a:t>
            </a:r>
          </a:p>
          <a:p>
            <a:pPr marL="0" indent="0">
              <a:lnSpc>
                <a:spcPct val="100000"/>
              </a:lnSpc>
              <a:spcBef>
                <a:spcPts val="0"/>
              </a:spcBef>
              <a:buNone/>
            </a:pPr>
            <a:r>
              <a:rPr lang="it-IT" sz="1800" i="1" dirty="0"/>
              <a:t>«La pittura è una poesia muta, </a:t>
            </a:r>
          </a:p>
          <a:p>
            <a:pPr marL="0" indent="0">
              <a:lnSpc>
                <a:spcPct val="100000"/>
              </a:lnSpc>
              <a:spcBef>
                <a:spcPts val="0"/>
              </a:spcBef>
              <a:buNone/>
            </a:pPr>
            <a:r>
              <a:rPr lang="it-IT" sz="1800" i="1" dirty="0"/>
              <a:t>la poesia una pittura parlante»</a:t>
            </a:r>
          </a:p>
          <a:p>
            <a:pPr marL="0" indent="0">
              <a:buNone/>
            </a:pPr>
            <a:endParaRPr lang="it-IT" sz="2000" dirty="0"/>
          </a:p>
          <a:p>
            <a:pPr marL="0" indent="0">
              <a:lnSpc>
                <a:spcPct val="100000"/>
              </a:lnSpc>
              <a:spcBef>
                <a:spcPts val="0"/>
              </a:spcBef>
              <a:buNone/>
            </a:pPr>
            <a:r>
              <a:rPr lang="it-IT" sz="1800" b="1" dirty="0"/>
              <a:t>Quinto Orazio Flacco (65-8 a.C.)</a:t>
            </a:r>
          </a:p>
          <a:p>
            <a:pPr marL="0" indent="0">
              <a:lnSpc>
                <a:spcPct val="100000"/>
              </a:lnSpc>
              <a:spcBef>
                <a:spcPts val="0"/>
              </a:spcBef>
              <a:buNone/>
            </a:pPr>
            <a:r>
              <a:rPr lang="it-IT" sz="1800" b="1" dirty="0"/>
              <a:t>Ars Poetica , 13 a.C.</a:t>
            </a:r>
          </a:p>
          <a:p>
            <a:pPr marL="0" indent="0">
              <a:lnSpc>
                <a:spcPct val="100000"/>
              </a:lnSpc>
              <a:spcBef>
                <a:spcPts val="0"/>
              </a:spcBef>
              <a:buNone/>
            </a:pPr>
            <a:r>
              <a:rPr lang="it-IT" sz="1800" i="1" dirty="0"/>
              <a:t>«Ut </a:t>
            </a:r>
            <a:r>
              <a:rPr lang="la-Latn" sz="1800" i="1" dirty="0"/>
              <a:t>pictura poesis</a:t>
            </a:r>
            <a:r>
              <a:rPr lang="it-IT" sz="1800" i="1" dirty="0"/>
              <a:t> »</a:t>
            </a:r>
          </a:p>
        </p:txBody>
      </p:sp>
      <p:pic>
        <p:nvPicPr>
          <p:cNvPr id="1026" name="Picture 2" descr="http://4.bp.blogspot.com/-Zhj55MHVaf4/TxRjvu2zkwI/AAAAAAAABcU/5WeHheIaH0k/s1600/Francesco-Furini.jpg">
            <a:extLst>
              <a:ext uri="{FF2B5EF4-FFF2-40B4-BE49-F238E27FC236}">
                <a16:creationId xmlns:a16="http://schemas.microsoft.com/office/drawing/2014/main" id="{B6021283-8BCB-4C6A-A512-3D71A5194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3441" y="1229294"/>
            <a:ext cx="4187505" cy="5544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ittura e Poesia | Opere | Le Gallerie degli Uffizi">
            <a:extLst>
              <a:ext uri="{FF2B5EF4-FFF2-40B4-BE49-F238E27FC236}">
                <a16:creationId xmlns:a16="http://schemas.microsoft.com/office/drawing/2014/main" id="{53B2481B-DDA8-44B2-ADE1-FAE7BCE42B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7533" y="2165294"/>
            <a:ext cx="3672000" cy="36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228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6A1EFD-7D73-4425-8BB4-4C8911633122}"/>
              </a:ext>
            </a:extLst>
          </p:cNvPr>
          <p:cNvSpPr>
            <a:spLocks noGrp="1"/>
          </p:cNvSpPr>
          <p:nvPr>
            <p:ph type="title"/>
          </p:nvPr>
        </p:nvSpPr>
        <p:spPr>
          <a:xfrm>
            <a:off x="838200" y="381000"/>
            <a:ext cx="10525125" cy="952500"/>
          </a:xfrm>
        </p:spPr>
        <p:txBody>
          <a:bodyPr>
            <a:normAutofit/>
          </a:bodyPr>
          <a:lstStyle/>
          <a:p>
            <a:pPr algn="ctr"/>
            <a:r>
              <a:rPr lang="it-IT" sz="2400" b="1" dirty="0">
                <a:latin typeface="+mn-lt"/>
              </a:rPr>
              <a:t>Figure retoriche dell’ordine : il Chiasmo →</a:t>
            </a:r>
            <a:r>
              <a:rPr lang="it-IT" sz="3600" b="1" dirty="0">
                <a:latin typeface="+mn-lt"/>
              </a:rPr>
              <a:t> </a:t>
            </a:r>
            <a:r>
              <a:rPr lang="el-GR" sz="3600" b="1" dirty="0">
                <a:latin typeface="+mn-lt"/>
              </a:rPr>
              <a:t>χ</a:t>
            </a:r>
            <a:r>
              <a:rPr lang="it-IT" sz="3600" b="1" dirty="0">
                <a:latin typeface="+mn-lt"/>
              </a:rPr>
              <a:t> </a:t>
            </a:r>
          </a:p>
        </p:txBody>
      </p:sp>
      <p:sp>
        <p:nvSpPr>
          <p:cNvPr id="3" name="Segnaposto contenuto 2">
            <a:extLst>
              <a:ext uri="{FF2B5EF4-FFF2-40B4-BE49-F238E27FC236}">
                <a16:creationId xmlns:a16="http://schemas.microsoft.com/office/drawing/2014/main" id="{3752E512-5DD9-4EA3-9C42-32A92A318E3E}"/>
              </a:ext>
            </a:extLst>
          </p:cNvPr>
          <p:cNvSpPr>
            <a:spLocks noGrp="1"/>
          </p:cNvSpPr>
          <p:nvPr>
            <p:ph sz="half" idx="1"/>
          </p:nvPr>
        </p:nvSpPr>
        <p:spPr>
          <a:xfrm>
            <a:off x="742950" y="1409700"/>
            <a:ext cx="4952999" cy="214312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buNone/>
            </a:pPr>
            <a:r>
              <a:rPr lang="it-IT" sz="2400" b="1" dirty="0"/>
              <a:t>Un lagrimevol suono</a:t>
            </a:r>
          </a:p>
          <a:p>
            <a:pPr marL="0" indent="0">
              <a:buNone/>
            </a:pPr>
            <a:r>
              <a:rPr lang="it-IT" sz="2400" b="1" dirty="0"/>
              <a:t>Una voce dolente  </a:t>
            </a:r>
          </a:p>
          <a:p>
            <a:pPr marL="0" indent="0" algn="ctr">
              <a:buNone/>
            </a:pPr>
            <a:r>
              <a:rPr lang="it-IT" sz="2000" b="1" dirty="0"/>
              <a:t>(Torquato Tasso)</a:t>
            </a:r>
          </a:p>
          <a:p>
            <a:pPr marL="0" indent="0">
              <a:buNone/>
            </a:pPr>
            <a:r>
              <a:rPr lang="it-IT" sz="2400" b="1" dirty="0"/>
              <a:t>Odi greggi belar, muggire armenti</a:t>
            </a:r>
          </a:p>
          <a:p>
            <a:pPr marL="0" indent="0" algn="r">
              <a:buNone/>
            </a:pPr>
            <a:r>
              <a:rPr lang="it-IT" sz="2000" b="1" dirty="0"/>
              <a:t>(Giacomo Leopardi)</a:t>
            </a:r>
          </a:p>
          <a:p>
            <a:pPr marL="0" indent="0" algn="ctr">
              <a:buNone/>
            </a:pPr>
            <a:endParaRPr lang="it-IT" sz="2000" b="1" dirty="0"/>
          </a:p>
          <a:p>
            <a:pPr marL="0" indent="0">
              <a:buNone/>
            </a:pPr>
            <a:endParaRPr lang="it-IT" sz="2000" b="1" dirty="0"/>
          </a:p>
        </p:txBody>
      </p:sp>
      <p:sp>
        <p:nvSpPr>
          <p:cNvPr id="4" name="Segnaposto contenuto 3">
            <a:extLst>
              <a:ext uri="{FF2B5EF4-FFF2-40B4-BE49-F238E27FC236}">
                <a16:creationId xmlns:a16="http://schemas.microsoft.com/office/drawing/2014/main" id="{AFD01C26-B0DA-4D4C-BACF-161D6818DD49}"/>
              </a:ext>
            </a:extLst>
          </p:cNvPr>
          <p:cNvSpPr>
            <a:spLocks noGrp="1"/>
          </p:cNvSpPr>
          <p:nvPr>
            <p:ph sz="half" idx="2"/>
          </p:nvPr>
        </p:nvSpPr>
        <p:spPr>
          <a:xfrm>
            <a:off x="6591300" y="1409700"/>
            <a:ext cx="4772025" cy="20193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buNone/>
            </a:pPr>
            <a:r>
              <a:rPr lang="it-IT" sz="2400" b="1" dirty="0"/>
              <a:t>Tonfi spessi</a:t>
            </a:r>
          </a:p>
          <a:p>
            <a:pPr marL="0" indent="0">
              <a:buNone/>
            </a:pPr>
            <a:r>
              <a:rPr lang="it-IT" sz="2400" b="1" dirty="0"/>
              <a:t>Lunghe cantilene</a:t>
            </a:r>
          </a:p>
          <a:p>
            <a:pPr marL="0" indent="0" algn="r">
              <a:buNone/>
            </a:pPr>
            <a:r>
              <a:rPr lang="it-IT" sz="2000" b="1" dirty="0"/>
              <a:t>(Giovanni Pascoli)</a:t>
            </a:r>
          </a:p>
          <a:p>
            <a:pPr marL="0" indent="0">
              <a:buNone/>
            </a:pPr>
            <a:endParaRPr lang="it-IT" sz="2400" b="1" dirty="0"/>
          </a:p>
        </p:txBody>
      </p:sp>
    </p:spTree>
    <p:extLst>
      <p:ext uri="{BB962C8B-B14F-4D97-AF65-F5344CB8AC3E}">
        <p14:creationId xmlns:p14="http://schemas.microsoft.com/office/powerpoint/2010/main" val="2050966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C0C98B-9611-4DF7-82F5-7D778AF65B9B}"/>
              </a:ext>
            </a:extLst>
          </p:cNvPr>
          <p:cNvSpPr>
            <a:spLocks noGrp="1"/>
          </p:cNvSpPr>
          <p:nvPr>
            <p:ph type="title"/>
          </p:nvPr>
        </p:nvSpPr>
        <p:spPr>
          <a:xfrm>
            <a:off x="771524" y="333375"/>
            <a:ext cx="10506075" cy="676275"/>
          </a:xfrm>
        </p:spPr>
        <p:txBody>
          <a:bodyPr>
            <a:normAutofit/>
          </a:bodyPr>
          <a:lstStyle/>
          <a:p>
            <a:pPr algn="ctr"/>
            <a:r>
              <a:rPr lang="it-IT" sz="2000" b="1" dirty="0">
                <a:latin typeface="+mn-lt"/>
              </a:rPr>
              <a:t>Torquato Tasso declama i suoi scritti: antiche incisioni</a:t>
            </a:r>
          </a:p>
        </p:txBody>
      </p:sp>
      <p:pic>
        <p:nvPicPr>
          <p:cNvPr id="5" name="Segnaposto contenuto 4">
            <a:extLst>
              <a:ext uri="{FF2B5EF4-FFF2-40B4-BE49-F238E27FC236}">
                <a16:creationId xmlns:a16="http://schemas.microsoft.com/office/drawing/2014/main" id="{25D2611E-B2AB-46BE-BD2C-B68B14500B52}"/>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40000" y="1735466"/>
            <a:ext cx="5328000" cy="3960000"/>
          </a:xfrm>
          <a:prstGeom prst="rect">
            <a:avLst/>
          </a:prstGeom>
          <a:noFill/>
          <a:ln>
            <a:noFill/>
          </a:ln>
          <a:effectLst>
            <a:glow rad="127000">
              <a:schemeClr val="tx1">
                <a:lumMod val="95000"/>
                <a:lumOff val="5000"/>
              </a:schemeClr>
            </a:glow>
          </a:effectLst>
        </p:spPr>
      </p:pic>
      <p:pic>
        <p:nvPicPr>
          <p:cNvPr id="6" name="Segnaposto contenuto 5">
            <a:extLst>
              <a:ext uri="{FF2B5EF4-FFF2-40B4-BE49-F238E27FC236}">
                <a16:creationId xmlns:a16="http://schemas.microsoft.com/office/drawing/2014/main" id="{D05FAE2F-79ED-40DD-8B11-2AA3DF6EB416}"/>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628940" y="1735466"/>
            <a:ext cx="5112000" cy="3960000"/>
          </a:xfrm>
          <a:prstGeom prst="rect">
            <a:avLst/>
          </a:prstGeom>
          <a:noFill/>
          <a:ln>
            <a:noFill/>
          </a:ln>
          <a:effectLst>
            <a:glow rad="127000">
              <a:schemeClr val="tx1">
                <a:lumMod val="95000"/>
                <a:lumOff val="5000"/>
              </a:schemeClr>
            </a:glow>
          </a:effectLst>
        </p:spPr>
      </p:pic>
    </p:spTree>
    <p:extLst>
      <p:ext uri="{BB962C8B-B14F-4D97-AF65-F5344CB8AC3E}">
        <p14:creationId xmlns:p14="http://schemas.microsoft.com/office/powerpoint/2010/main" val="2131558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6CF798-4401-409C-B52F-B821D8BC3641}"/>
              </a:ext>
            </a:extLst>
          </p:cNvPr>
          <p:cNvSpPr>
            <a:spLocks noGrp="1"/>
          </p:cNvSpPr>
          <p:nvPr>
            <p:ph type="title"/>
          </p:nvPr>
        </p:nvSpPr>
        <p:spPr>
          <a:xfrm>
            <a:off x="847724" y="495300"/>
            <a:ext cx="10506075" cy="98583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it-IT" sz="2400" b="1" dirty="0">
                <a:latin typeface="+mn-lt"/>
              </a:rPr>
              <a:t>Tomba monumentale di Torquato Tasso </a:t>
            </a:r>
            <a:r>
              <a:rPr lang="it-IT" sz="2000" b="1" dirty="0">
                <a:latin typeface="+mn-lt"/>
              </a:rPr>
              <a:t>(1857)</a:t>
            </a:r>
            <a:br>
              <a:rPr lang="it-IT" sz="2400" b="1" dirty="0">
                <a:latin typeface="+mn-lt"/>
              </a:rPr>
            </a:br>
            <a:r>
              <a:rPr lang="it-IT" sz="2400" b="1" dirty="0">
                <a:latin typeface="+mn-lt"/>
              </a:rPr>
              <a:t> Scultore Giuseppe De Fabris </a:t>
            </a:r>
            <a:r>
              <a:rPr lang="it-IT" sz="2000" b="1" dirty="0">
                <a:latin typeface="+mn-lt"/>
              </a:rPr>
              <a:t>(1790-1860)</a:t>
            </a:r>
            <a:br>
              <a:rPr lang="it-IT" sz="2000" b="1" dirty="0">
                <a:latin typeface="+mn-lt"/>
              </a:rPr>
            </a:br>
            <a:r>
              <a:rPr lang="it-IT" sz="2200" b="1" dirty="0">
                <a:latin typeface="+mn-lt"/>
              </a:rPr>
              <a:t>Chiesa di Sant’Onofrio al Gianicolo, Roma</a:t>
            </a:r>
          </a:p>
        </p:txBody>
      </p:sp>
      <p:pic>
        <p:nvPicPr>
          <p:cNvPr id="1032" name="Picture 8" descr="GIUSEPPE DE FABRIS - Valutazioni e quotazioni sculture">
            <a:extLst>
              <a:ext uri="{FF2B5EF4-FFF2-40B4-BE49-F238E27FC236}">
                <a16:creationId xmlns:a16="http://schemas.microsoft.com/office/drawing/2014/main" id="{EBDBA0DB-C961-427D-A526-C842AD6DCD0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90405" y="1566863"/>
            <a:ext cx="3811190" cy="5081587"/>
          </a:xfrm>
          <a:prstGeom prst="rect">
            <a:avLst/>
          </a:prstGeom>
          <a:noFill/>
          <a:effectLst>
            <a:glow rad="127000">
              <a:schemeClr val="tx1">
                <a:lumMod val="95000"/>
                <a:lumOff val="5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457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75FB92-B654-467C-9C30-545A956F7B4B}"/>
              </a:ext>
            </a:extLst>
          </p:cNvPr>
          <p:cNvSpPr>
            <a:spLocks noGrp="1"/>
          </p:cNvSpPr>
          <p:nvPr>
            <p:ph type="title"/>
          </p:nvPr>
        </p:nvSpPr>
        <p:spPr>
          <a:xfrm>
            <a:off x="838200" y="365125"/>
            <a:ext cx="10515600" cy="873125"/>
          </a:xfrm>
        </p:spPr>
        <p:txBody>
          <a:bodyPr>
            <a:normAutofit/>
          </a:bodyPr>
          <a:lstStyle/>
          <a:p>
            <a:pPr algn="ctr"/>
            <a:r>
              <a:rPr lang="it-IT" sz="2000" b="1" dirty="0">
                <a:latin typeface="+mn-lt"/>
              </a:rPr>
              <a:t>15 febbraio 1823: Giacomo Leopardi si trova a Roma e visita la tomba di Torquato Tasso nella chiesa di Sant’Onofrio al Gianicolo, dove il poeta campano era stato sepolto nel 1595.</a:t>
            </a:r>
          </a:p>
        </p:txBody>
      </p:sp>
      <p:sp>
        <p:nvSpPr>
          <p:cNvPr id="3" name="Segnaposto contenuto 2">
            <a:extLst>
              <a:ext uri="{FF2B5EF4-FFF2-40B4-BE49-F238E27FC236}">
                <a16:creationId xmlns:a16="http://schemas.microsoft.com/office/drawing/2014/main" id="{D1977F8D-1C1E-443C-BD3E-BE66CE3EC8CB}"/>
              </a:ext>
            </a:extLst>
          </p:cNvPr>
          <p:cNvSpPr>
            <a:spLocks noGrp="1"/>
          </p:cNvSpPr>
          <p:nvPr>
            <p:ph idx="1"/>
          </p:nvPr>
        </p:nvSpPr>
        <p:spPr>
          <a:xfrm>
            <a:off x="838200" y="1323975"/>
            <a:ext cx="10744200" cy="5168900"/>
          </a:xfrm>
        </p:spPr>
        <p:txBody>
          <a:bodyPr>
            <a:normAutofit/>
          </a:bodyPr>
          <a:lstStyle/>
          <a:p>
            <a:pPr marL="0" indent="0" algn="just">
              <a:lnSpc>
                <a:spcPct val="100000"/>
              </a:lnSpc>
              <a:spcBef>
                <a:spcPts val="0"/>
              </a:spcBef>
              <a:buNone/>
            </a:pPr>
            <a:r>
              <a:rPr lang="it-IT" sz="2000" b="1" dirty="0"/>
              <a:t>Non meraviglia ma autentica commozione suscitò in Leopardi  la visita alla tomba di Torquato Tasso, tanto da lui amato perché nel Tasso, nella sua follia, vedeva una condizione contraria alla natura: quella che nasceva dalla «</a:t>
            </a:r>
            <a:r>
              <a:rPr lang="it-IT" sz="2000" b="1" i="1" dirty="0"/>
              <a:t>certezza e dal sentimento vivo della nullità di tutte le cose e dalla impossibilità di essere felici a questo mondo e dalla immensità del vuoto che si sente nell’anima».</a:t>
            </a:r>
          </a:p>
          <a:p>
            <a:pPr marL="0" indent="0" algn="just">
              <a:lnSpc>
                <a:spcPct val="100000"/>
              </a:lnSpc>
              <a:spcBef>
                <a:spcPts val="0"/>
              </a:spcBef>
              <a:buNone/>
            </a:pPr>
            <a:r>
              <a:rPr lang="it-IT" sz="2000" b="1" dirty="0"/>
              <a:t>Una condizione </a:t>
            </a:r>
            <a:r>
              <a:rPr lang="it-IT" sz="2000" b="1" i="1" dirty="0"/>
              <a:t>senza calore e quasi senza dolore, come un’oppressione smisurata e un accoramento simile a quello che deriva dalla paura degli spettri della fanciullezza o dal pensiero della morte.</a:t>
            </a:r>
          </a:p>
          <a:p>
            <a:pPr marL="0" indent="0" algn="just">
              <a:lnSpc>
                <a:spcPct val="100000"/>
              </a:lnSpc>
              <a:spcBef>
                <a:spcPts val="0"/>
              </a:spcBef>
              <a:buNone/>
            </a:pPr>
            <a:endParaRPr lang="it-IT" sz="2000" b="1" i="1" dirty="0">
              <a:effectLst>
                <a:outerShdw blurRad="50800" dist="50800" dir="5400000" algn="ctr" rotWithShape="0">
                  <a:schemeClr val="bg1">
                    <a:lumMod val="50000"/>
                  </a:schemeClr>
                </a:outerShdw>
              </a:effectLst>
            </a:endParaRPr>
          </a:p>
          <a:p>
            <a:pPr marL="0" indent="0" algn="just">
              <a:lnSpc>
                <a:spcPct val="100000"/>
              </a:lnSpc>
              <a:spcBef>
                <a:spcPts val="0"/>
              </a:spcBef>
              <a:buNone/>
            </a:pPr>
            <a:r>
              <a:rPr lang="it-IT" sz="2000" b="1" dirty="0"/>
              <a:t>Era un’identificazione davvero bruciante con l’angoscia e la continua e morbosa coltivazione della mania persecutoria del Tasso. La data fu annotata per sottolineare l’eccezionalità dell’evento, </a:t>
            </a:r>
            <a:r>
              <a:rPr lang="it-IT" sz="2000" b="1" i="1" dirty="0"/>
              <a:t>il primo e l’unico piacere </a:t>
            </a:r>
            <a:r>
              <a:rPr lang="it-IT" sz="2000" b="1" dirty="0"/>
              <a:t>provato da Leopardi a Roma: p</a:t>
            </a:r>
            <a:r>
              <a:rPr lang="it-IT" sz="2000" b="1" dirty="0">
                <a:latin typeface="+mn-lt"/>
              </a:rPr>
              <a:t>iacere nello scoprire il sepolcro </a:t>
            </a:r>
            <a:r>
              <a:rPr lang="it-IT" sz="2000" b="1" i="1" dirty="0">
                <a:latin typeface="+mn-lt"/>
              </a:rPr>
              <a:t>coperto e indicato non da altro che da una pietra larga e lunga, circa un palmo e mezzo e posta in un cantoncino d’una chiesuccia. </a:t>
            </a:r>
            <a:r>
              <a:rPr lang="it-IT" sz="2000" b="1" dirty="0">
                <a:latin typeface="+mn-lt"/>
              </a:rPr>
              <a:t>Piacere nel confrontare </a:t>
            </a:r>
            <a:r>
              <a:rPr lang="it-IT" sz="2000" b="1" i="1" dirty="0">
                <a:latin typeface="+mn-lt"/>
              </a:rPr>
              <a:t>la piccolezza e nudità </a:t>
            </a:r>
            <a:r>
              <a:rPr lang="it-IT" sz="2000" b="1" dirty="0">
                <a:latin typeface="+mn-lt"/>
              </a:rPr>
              <a:t>della tomba di un poeta notturno e la vastità solare, asfissiante di altri monumenti romani, a Giacomo tanto invisi. Ma era anche un piacere più insolito e segreto: poter scoprire una città diversa e, per tanti vers</a:t>
            </a:r>
            <a:r>
              <a:rPr lang="it-IT" sz="2000" b="1" dirty="0"/>
              <a:t>i, a lui ignota.</a:t>
            </a:r>
          </a:p>
        </p:txBody>
      </p:sp>
    </p:spTree>
    <p:extLst>
      <p:ext uri="{BB962C8B-B14F-4D97-AF65-F5344CB8AC3E}">
        <p14:creationId xmlns:p14="http://schemas.microsoft.com/office/powerpoint/2010/main" val="4082751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35FDF3-C229-4711-9421-FD0079A8188A}"/>
              </a:ext>
            </a:extLst>
          </p:cNvPr>
          <p:cNvSpPr>
            <a:spLocks noGrp="1"/>
          </p:cNvSpPr>
          <p:nvPr>
            <p:ph type="title"/>
          </p:nvPr>
        </p:nvSpPr>
        <p:spPr>
          <a:xfrm>
            <a:off x="838200" y="365126"/>
            <a:ext cx="10515600" cy="787400"/>
          </a:xfrm>
        </p:spPr>
        <p:txBody>
          <a:bodyPr>
            <a:normAutofit fontScale="90000"/>
          </a:bodyPr>
          <a:lstStyle/>
          <a:p>
            <a:pPr algn="ctr"/>
            <a:r>
              <a:rPr lang="it-IT" sz="2400" b="1" dirty="0">
                <a:latin typeface="+mn-lt"/>
              </a:rPr>
              <a:t>Tomba monumentale di Ugo FOSCOLO </a:t>
            </a:r>
            <a:r>
              <a:rPr lang="it-IT" sz="2000" b="1" dirty="0">
                <a:latin typeface="+mn-lt"/>
              </a:rPr>
              <a:t>(1935-37, inaugurata nel 1939)</a:t>
            </a:r>
            <a:br>
              <a:rPr lang="it-IT" sz="2000" b="1" dirty="0">
                <a:latin typeface="+mn-lt"/>
              </a:rPr>
            </a:br>
            <a:r>
              <a:rPr lang="it-IT" sz="2000" b="1" dirty="0">
                <a:latin typeface="+mn-lt"/>
              </a:rPr>
              <a:t>Basilica di Santa Croce, Firenze</a:t>
            </a:r>
            <a:br>
              <a:rPr lang="it-IT" sz="2000" b="1" dirty="0">
                <a:latin typeface="+mn-lt"/>
              </a:rPr>
            </a:br>
            <a:r>
              <a:rPr lang="it-IT" sz="2000" b="1" dirty="0">
                <a:latin typeface="+mn-lt"/>
              </a:rPr>
              <a:t>Marmo,  cm 353 x 80 x 65,5 – opera di Antonio BERTI (1904 – 1990)</a:t>
            </a:r>
            <a:endParaRPr lang="it-IT" sz="2400" b="1" dirty="0">
              <a:latin typeface="+mn-lt"/>
            </a:endParaRPr>
          </a:p>
        </p:txBody>
      </p:sp>
      <p:sp>
        <p:nvSpPr>
          <p:cNvPr id="3" name="Segnaposto contenuto 2">
            <a:extLst>
              <a:ext uri="{FF2B5EF4-FFF2-40B4-BE49-F238E27FC236}">
                <a16:creationId xmlns:a16="http://schemas.microsoft.com/office/drawing/2014/main" id="{D5E81290-22F3-4901-9A0D-E2C99B01E484}"/>
              </a:ext>
            </a:extLst>
          </p:cNvPr>
          <p:cNvSpPr>
            <a:spLocks noGrp="1"/>
          </p:cNvSpPr>
          <p:nvPr>
            <p:ph idx="1"/>
          </p:nvPr>
        </p:nvSpPr>
        <p:spPr>
          <a:xfrm>
            <a:off x="771525" y="1504949"/>
            <a:ext cx="10582275" cy="4987925"/>
          </a:xfrm>
        </p:spPr>
        <p:txBody>
          <a:bodyPr/>
          <a:lstStyle/>
          <a:p>
            <a:endParaRPr lang="it-IT" dirty="0"/>
          </a:p>
          <a:p>
            <a:pPr marL="0" indent="0" algn="ctr">
              <a:buNone/>
            </a:pPr>
            <a:endParaRPr lang="it-IT" dirty="0"/>
          </a:p>
        </p:txBody>
      </p:sp>
      <p:pic>
        <p:nvPicPr>
          <p:cNvPr id="5" name="Immagine 4">
            <a:extLst>
              <a:ext uri="{FF2B5EF4-FFF2-40B4-BE49-F238E27FC236}">
                <a16:creationId xmlns:a16="http://schemas.microsoft.com/office/drawing/2014/main" id="{FE51A074-37FD-49F6-9BD1-36E1062D44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215" y="1274775"/>
            <a:ext cx="3261120" cy="5688000"/>
          </a:xfrm>
          <a:prstGeom prst="rect">
            <a:avLst/>
          </a:prstGeom>
          <a:effectLst>
            <a:outerShdw blurRad="50800" dist="50800" dir="5400000" algn="ctr" rotWithShape="0">
              <a:schemeClr val="bg2">
                <a:lumMod val="25000"/>
              </a:schemeClr>
            </a:outerShdw>
          </a:effectLst>
        </p:spPr>
      </p:pic>
      <p:pic>
        <p:nvPicPr>
          <p:cNvPr id="1026" name="Picture 2" descr="Antonio Berti - Tomba monumentale di Ugo Foscolo">
            <a:extLst>
              <a:ext uri="{FF2B5EF4-FFF2-40B4-BE49-F238E27FC236}">
                <a16:creationId xmlns:a16="http://schemas.microsoft.com/office/drawing/2014/main" id="{8275372E-9927-4862-B1E3-B1011E220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32" y="2362200"/>
            <a:ext cx="3264279" cy="3096000"/>
          </a:xfrm>
          <a:prstGeom prst="rect">
            <a:avLst/>
          </a:prstGeom>
          <a:noFill/>
          <a:effectLst>
            <a:outerShdw blurRad="50800" dist="50800" dir="5400000" algn="ctr" rotWithShape="0">
              <a:schemeClr val="tx1">
                <a:lumMod val="95000"/>
                <a:lumOff val="5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067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95524F-F5F6-47B9-AE41-20C4AC5B1B12}"/>
              </a:ext>
            </a:extLst>
          </p:cNvPr>
          <p:cNvSpPr>
            <a:spLocks noGrp="1"/>
          </p:cNvSpPr>
          <p:nvPr>
            <p:ph type="title"/>
          </p:nvPr>
        </p:nvSpPr>
        <p:spPr>
          <a:xfrm>
            <a:off x="312420" y="371476"/>
            <a:ext cx="11567160" cy="800100"/>
          </a:xfrm>
        </p:spPr>
        <p:txBody>
          <a:bodyPr>
            <a:normAutofit/>
          </a:bodyPr>
          <a:lstStyle/>
          <a:p>
            <a:pPr algn="ctr"/>
            <a:r>
              <a:rPr lang="it-IT" sz="2400" b="1" i="0" dirty="0">
                <a:effectLst/>
                <a:latin typeface="+mn-lt"/>
              </a:rPr>
              <a:t>Giacomo Taldegardo Francesco Salesio Saverio Pietro Leopardi</a:t>
            </a:r>
            <a:r>
              <a:rPr lang="it-IT" sz="2400" b="1" i="0" dirty="0">
                <a:solidFill>
                  <a:srgbClr val="474747"/>
                </a:solidFill>
                <a:effectLst/>
                <a:latin typeface="+mn-lt"/>
              </a:rPr>
              <a:t> (</a:t>
            </a:r>
            <a:r>
              <a:rPr lang="it-IT" sz="2000" b="1" dirty="0">
                <a:latin typeface="+mn-lt"/>
              </a:rPr>
              <a:t>1798 – 1837)</a:t>
            </a:r>
          </a:p>
        </p:txBody>
      </p:sp>
      <p:sp>
        <p:nvSpPr>
          <p:cNvPr id="4" name="Segnaposto contenuto 3">
            <a:extLst>
              <a:ext uri="{FF2B5EF4-FFF2-40B4-BE49-F238E27FC236}">
                <a16:creationId xmlns:a16="http://schemas.microsoft.com/office/drawing/2014/main" id="{78E722A5-3963-47F4-BE25-94C9C05EE09F}"/>
              </a:ext>
            </a:extLst>
          </p:cNvPr>
          <p:cNvSpPr>
            <a:spLocks noGrp="1"/>
          </p:cNvSpPr>
          <p:nvPr>
            <p:ph sz="half" idx="2"/>
          </p:nvPr>
        </p:nvSpPr>
        <p:spPr>
          <a:xfrm>
            <a:off x="5391149" y="1171576"/>
            <a:ext cx="6257925" cy="5476873"/>
          </a:xfrm>
        </p:spPr>
        <p:txBody>
          <a:bodyPr>
            <a:normAutofit/>
          </a:bodyPr>
          <a:lstStyle/>
          <a:p>
            <a:pPr marL="0" indent="0" algn="just">
              <a:buNone/>
            </a:pPr>
            <a:r>
              <a:rPr lang="it-IT" sz="2400" b="1" i="1" dirty="0">
                <a:effectLst/>
                <a:latin typeface="Calibri" panose="020F0502020204030204" pitchFamily="34" charset="0"/>
                <a:ea typeface="Calibri" panose="020F0502020204030204" pitchFamily="34" charset="0"/>
                <a:cs typeface="Arial" panose="020B0604020202020204" pitchFamily="34" charset="0"/>
              </a:rPr>
              <a:t>“Il ritratto è bruttissimo, nondimeno fatelo girare così, acciocché i Recanatesi vedano cogli occhi del corpo (che sono i soli che hanno) che il gobbo de Leopardi è contato per qualche cosa nel mondo, dove Recanati non è conosciuto pur di nome”.</a:t>
            </a:r>
            <a:r>
              <a:rPr lang="it-IT" sz="1800" b="1" i="1" dirty="0">
                <a:effectLst/>
                <a:latin typeface="Calibri" panose="020F0502020204030204" pitchFamily="34" charset="0"/>
                <a:ea typeface="Calibri" panose="020F0502020204030204" pitchFamily="34" charset="0"/>
                <a:cs typeface="Arial" panose="020B0604020202020204" pitchFamily="34" charset="0"/>
              </a:rPr>
              <a:t> (</a:t>
            </a:r>
            <a:r>
              <a:rPr lang="it-IT" sz="1800" b="1" dirty="0">
                <a:effectLst/>
                <a:latin typeface="Calibri" panose="020F0502020204030204" pitchFamily="34" charset="0"/>
                <a:ea typeface="Calibri" panose="020F0502020204030204" pitchFamily="34" charset="0"/>
                <a:cs typeface="Arial" panose="020B0604020202020204" pitchFamily="34" charset="0"/>
              </a:rPr>
              <a:t>da una lettera di Giacomo alla sorella  Paolina del maggio 1830).</a:t>
            </a:r>
          </a:p>
          <a:p>
            <a:pPr marL="0" indent="0" algn="just">
              <a:buNone/>
            </a:pPr>
            <a:r>
              <a:rPr lang="it-IT" sz="2400" b="1" i="1" dirty="0">
                <a:effectLst/>
                <a:latin typeface="Calibri" panose="020F0502020204030204" pitchFamily="34" charset="0"/>
                <a:ea typeface="Calibri" panose="020F0502020204030204" pitchFamily="34" charset="0"/>
                <a:cs typeface="Arial" panose="020B0604020202020204" pitchFamily="34" charset="0"/>
              </a:rPr>
              <a:t>“Io sono naturalmente inclinato alla vita solitaria. Con tutto ciò non posso negare ch’io non desideri una vita distratta, avendo veduto per esperienza che nella solitudine io rodo e divoro me stesso». </a:t>
            </a:r>
            <a:r>
              <a:rPr lang="it-IT" sz="1800" dirty="0">
                <a:latin typeface="Calibri" panose="020F0502020204030204" pitchFamily="34" charset="0"/>
                <a:ea typeface="Calibri" panose="020F0502020204030204" pitchFamily="34" charset="0"/>
                <a:cs typeface="Arial" panose="020B0604020202020204" pitchFamily="34" charset="0"/>
              </a:rPr>
              <a:t>(</a:t>
            </a:r>
            <a:r>
              <a:rPr lang="it-IT" sz="1800" b="1" dirty="0">
                <a:latin typeface="Calibri" panose="020F0502020204030204" pitchFamily="34" charset="0"/>
                <a:ea typeface="Calibri" panose="020F0502020204030204" pitchFamily="34" charset="0"/>
                <a:cs typeface="Arial" panose="020B0604020202020204" pitchFamily="34" charset="0"/>
              </a:rPr>
              <a:t>da  una lettera al padre Monaldo dell</a:t>
            </a:r>
            <a:r>
              <a:rPr lang="it-IT" sz="1800" b="1" dirty="0">
                <a:effectLst/>
                <a:latin typeface="Calibri" panose="020F0502020204030204" pitchFamily="34" charset="0"/>
                <a:ea typeface="Calibri" panose="020F0502020204030204" pitchFamily="34" charset="0"/>
                <a:cs typeface="Arial" panose="020B0604020202020204" pitchFamily="34" charset="0"/>
              </a:rPr>
              <a:t>’aprile 1823 )</a:t>
            </a:r>
          </a:p>
          <a:p>
            <a:pPr marL="0" indent="0" algn="just">
              <a:buNone/>
            </a:pPr>
            <a:r>
              <a:rPr lang="it-IT" sz="2000" b="1" i="1" dirty="0">
                <a:solidFill>
                  <a:srgbClr val="202122"/>
                </a:solidFill>
                <a:latin typeface="Calibri" panose="020F0502020204030204" pitchFamily="34" charset="0"/>
                <a:ea typeface="Calibri" panose="020F0502020204030204" pitchFamily="34" charset="0"/>
                <a:cs typeface="Arial" panose="020B0604020202020204" pitchFamily="34" charset="0"/>
              </a:rPr>
              <a:t>«</a:t>
            </a:r>
            <a:r>
              <a:rPr lang="it-IT" sz="2400" b="1" i="1" dirty="0">
                <a:solidFill>
                  <a:srgbClr val="202122"/>
                </a:solidFill>
                <a:effectLst/>
                <a:latin typeface="Calibri" panose="020F0502020204030204" pitchFamily="34" charset="0"/>
                <a:ea typeface="Times New Roman" panose="02020603050405020304" pitchFamily="18" charset="0"/>
              </a:rPr>
              <a:t>L’unica fonte di piacere è l’amor proprio» </a:t>
            </a:r>
            <a:r>
              <a:rPr lang="it-IT" sz="1800" b="1" i="1" dirty="0">
                <a:solidFill>
                  <a:srgbClr val="202122"/>
                </a:solidFill>
                <a:effectLst/>
                <a:latin typeface="Calibri" panose="020F0502020204030204" pitchFamily="34" charset="0"/>
                <a:ea typeface="Times New Roman" panose="02020603050405020304" pitchFamily="18" charset="0"/>
              </a:rPr>
              <a:t>(</a:t>
            </a:r>
            <a:r>
              <a:rPr lang="it-IT" sz="1800" b="1" dirty="0">
                <a:solidFill>
                  <a:srgbClr val="202122"/>
                </a:solidFill>
                <a:effectLst/>
                <a:latin typeface="Calibri" panose="020F0502020204030204" pitchFamily="34" charset="0"/>
                <a:ea typeface="Times New Roman" panose="02020603050405020304" pitchFamily="18" charset="0"/>
              </a:rPr>
              <a:t>dalla lettera a Carlo Leopardi del 6 dicembre 1822)</a:t>
            </a:r>
            <a:r>
              <a:rPr lang="it-IT" sz="1800" b="1" i="1" dirty="0">
                <a:solidFill>
                  <a:srgbClr val="202122"/>
                </a:solidFill>
                <a:effectLst/>
                <a:latin typeface="Calibri" panose="020F0502020204030204" pitchFamily="34" charset="0"/>
                <a:ea typeface="Times New Roman" panose="02020603050405020304" pitchFamily="18" charset="0"/>
              </a:rPr>
              <a:t> </a:t>
            </a:r>
            <a:endParaRPr lang="it-IT" sz="1800" dirty="0"/>
          </a:p>
          <a:p>
            <a:pPr marL="0" indent="0" algn="just">
              <a:buNone/>
            </a:pPr>
            <a:endParaRPr lang="it-IT" sz="2000" b="1" i="1" dirty="0">
              <a:effectLst/>
              <a:latin typeface="Calibri" panose="020F0502020204030204" pitchFamily="34" charset="0"/>
              <a:ea typeface="Calibri" panose="020F0502020204030204" pitchFamily="34" charset="0"/>
              <a:cs typeface="Arial" panose="020B0604020202020204" pitchFamily="34" charset="0"/>
            </a:endParaRPr>
          </a:p>
          <a:p>
            <a:endParaRPr lang="it-IT" dirty="0"/>
          </a:p>
        </p:txBody>
      </p:sp>
      <p:pic>
        <p:nvPicPr>
          <p:cNvPr id="1026" name="Picture 2" descr="Giacomo Leopardi: vita, opere, pensiero e poetica | Studenti.it">
            <a:extLst>
              <a:ext uri="{FF2B5EF4-FFF2-40B4-BE49-F238E27FC236}">
                <a16:creationId xmlns:a16="http://schemas.microsoft.com/office/drawing/2014/main" id="{3CB5CBB0-7B09-48EC-ADCE-EF760022C19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04850" y="1413000"/>
            <a:ext cx="4032000" cy="4032000"/>
          </a:xfrm>
          <a:prstGeom prst="rect">
            <a:avLst/>
          </a:prstGeom>
          <a:noFill/>
          <a:effectLst>
            <a:glow rad="127000">
              <a:schemeClr val="tx1">
                <a:lumMod val="95000"/>
                <a:lumOff val="5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80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80011D-1896-4188-BBFD-86597EAA6B27}"/>
              </a:ext>
            </a:extLst>
          </p:cNvPr>
          <p:cNvSpPr>
            <a:spLocks noGrp="1"/>
          </p:cNvSpPr>
          <p:nvPr>
            <p:ph type="title"/>
          </p:nvPr>
        </p:nvSpPr>
        <p:spPr>
          <a:xfrm>
            <a:off x="838200" y="209550"/>
            <a:ext cx="10477500" cy="1000125"/>
          </a:xfrm>
        </p:spPr>
        <p:txBody>
          <a:bodyPr>
            <a:normAutofit/>
          </a:bodyPr>
          <a:lstStyle/>
          <a:p>
            <a:pPr algn="ctr"/>
            <a:r>
              <a:rPr lang="it-IT" sz="2800" b="1" i="0" u="none" strike="noStrike" dirty="0">
                <a:effectLst/>
                <a:latin typeface="+mn-lt"/>
              </a:rPr>
              <a:t>Il Passero solitario (</a:t>
            </a:r>
            <a:r>
              <a:rPr lang="la-Latn" sz="2800" b="1" i="1" u="none" strike="noStrike" dirty="0">
                <a:effectLst/>
                <a:latin typeface="+mn-lt"/>
              </a:rPr>
              <a:t>Monticola solitarius)</a:t>
            </a:r>
            <a:br>
              <a:rPr lang="it-IT" sz="2800" b="1" i="0" u="none" strike="noStrike" dirty="0">
                <a:effectLst/>
                <a:latin typeface="+mn-lt"/>
              </a:rPr>
            </a:br>
            <a:endParaRPr lang="it-IT" sz="2800" dirty="0">
              <a:latin typeface="+mn-lt"/>
            </a:endParaRPr>
          </a:p>
        </p:txBody>
      </p:sp>
      <p:sp>
        <p:nvSpPr>
          <p:cNvPr id="6" name="AutoShape 2" descr="Passero solitario - Blue Rock-Trush (Monticola solitarius ...">
            <a:extLst>
              <a:ext uri="{FF2B5EF4-FFF2-40B4-BE49-F238E27FC236}">
                <a16:creationId xmlns:a16="http://schemas.microsoft.com/office/drawing/2014/main" id="{6B54E375-9761-4A66-A71F-800C5DFF43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pic>
        <p:nvPicPr>
          <p:cNvPr id="1030" name="Picture 6" descr="Foto di Passero solitario (Monticola solitarius) - Cristiano ...">
            <a:extLst>
              <a:ext uri="{FF2B5EF4-FFF2-40B4-BE49-F238E27FC236}">
                <a16:creationId xmlns:a16="http://schemas.microsoft.com/office/drawing/2014/main" id="{498219FC-44A0-4A81-B1A1-3A9316C80B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040" y="941546"/>
            <a:ext cx="3708480" cy="2772000"/>
          </a:xfrm>
          <a:prstGeom prst="rect">
            <a:avLst/>
          </a:prstGeom>
          <a:noFill/>
          <a:effectLst>
            <a:glow rad="127000">
              <a:schemeClr val="accent6">
                <a:lumMod val="75000"/>
              </a:schemeClr>
            </a:glow>
          </a:effectLst>
          <a:extLst>
            <a:ext uri="{909E8E84-426E-40DD-AFC4-6F175D3DCCD1}">
              <a14:hiddenFill xmlns:a14="http://schemas.microsoft.com/office/drawing/2010/main">
                <a:solidFill>
                  <a:srgbClr val="FFFFFF"/>
                </a:solidFill>
              </a14:hiddenFill>
            </a:ext>
          </a:extLst>
        </p:spPr>
      </p:pic>
      <p:pic>
        <p:nvPicPr>
          <p:cNvPr id="1026" name="Picture 2" descr="Blue rock thrush, male on the rocks">
            <a:extLst>
              <a:ext uri="{FF2B5EF4-FFF2-40B4-BE49-F238E27FC236}">
                <a16:creationId xmlns:a16="http://schemas.microsoft.com/office/drawing/2014/main" id="{2E164245-5723-4C40-8F9B-6D9D0CF0E55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2325" y="941546"/>
            <a:ext cx="5130000" cy="3420000"/>
          </a:xfrm>
          <a:prstGeom prst="rect">
            <a:avLst/>
          </a:prstGeom>
          <a:noFill/>
          <a:effectLst>
            <a:glow rad="127000">
              <a:schemeClr val="accent1">
                <a:lumMod val="75000"/>
              </a:schemeClr>
            </a:glow>
          </a:effectLst>
          <a:extLst>
            <a:ext uri="{909E8E84-426E-40DD-AFC4-6F175D3DCCD1}">
              <a14:hiddenFill xmlns:a14="http://schemas.microsoft.com/office/drawing/2010/main">
                <a:solidFill>
                  <a:srgbClr val="FFFFFF"/>
                </a:solidFill>
              </a14:hiddenFill>
            </a:ext>
          </a:extLst>
        </p:spPr>
      </p:pic>
      <p:pic>
        <p:nvPicPr>
          <p:cNvPr id="3" name="Picture 2" descr="Femmina di Passero Solitario; Monticola solitarius Foto ...">
            <a:extLst>
              <a:ext uri="{FF2B5EF4-FFF2-40B4-BE49-F238E27FC236}">
                <a16:creationId xmlns:a16="http://schemas.microsoft.com/office/drawing/2014/main" id="{1A5FAE08-9E95-49C8-87E3-4A6AB2C191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598" y="4092450"/>
            <a:ext cx="3739870" cy="2700000"/>
          </a:xfrm>
          <a:prstGeom prst="rect">
            <a:avLst/>
          </a:prstGeom>
          <a:noFill/>
          <a:effectLst>
            <a:glow rad="127000">
              <a:schemeClr val="accent4">
                <a:lumMod val="5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078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BF178B-8146-4716-B842-3B6C2BC87CB5}"/>
              </a:ext>
            </a:extLst>
          </p:cNvPr>
          <p:cNvSpPr>
            <a:spLocks noGrp="1"/>
          </p:cNvSpPr>
          <p:nvPr>
            <p:ph type="title"/>
          </p:nvPr>
        </p:nvSpPr>
        <p:spPr>
          <a:xfrm>
            <a:off x="838200" y="365126"/>
            <a:ext cx="10515600" cy="806450"/>
          </a:xfrm>
        </p:spPr>
        <p:txBody>
          <a:bodyPr>
            <a:normAutofit/>
          </a:bodyPr>
          <a:lstStyle/>
          <a:p>
            <a:pPr algn="ctr"/>
            <a:r>
              <a:rPr lang="it-IT" sz="2800" b="1" dirty="0">
                <a:latin typeface="+mn-lt"/>
              </a:rPr>
              <a:t>Recanati: </a:t>
            </a:r>
            <a:r>
              <a:rPr lang="it-IT" sz="2400" b="1" i="1" dirty="0">
                <a:latin typeface="+mn-lt"/>
              </a:rPr>
              <a:t>Chiesa di Sant’Agostino</a:t>
            </a:r>
            <a:r>
              <a:rPr lang="it-IT" sz="2400" b="1" dirty="0">
                <a:latin typeface="+mn-lt"/>
              </a:rPr>
              <a:t> e </a:t>
            </a:r>
            <a:r>
              <a:rPr lang="it-IT" sz="2400" b="1" i="1" dirty="0">
                <a:latin typeface="+mn-lt"/>
              </a:rPr>
              <a:t>Torre del passero solitario</a:t>
            </a:r>
            <a:endParaRPr lang="it-IT" sz="2400" b="1" dirty="0">
              <a:latin typeface="+mn-lt"/>
            </a:endParaRPr>
          </a:p>
        </p:txBody>
      </p:sp>
      <p:pic>
        <p:nvPicPr>
          <p:cNvPr id="1026" name="Picture 2" descr="Recanati, passeggiata nel centro storico - BambiniConLaValigia - Viaggi per  Famiglie">
            <a:extLst>
              <a:ext uri="{FF2B5EF4-FFF2-40B4-BE49-F238E27FC236}">
                <a16:creationId xmlns:a16="http://schemas.microsoft.com/office/drawing/2014/main" id="{1506A6DE-D191-410A-8C05-012C22141B3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5402" y="1488261"/>
            <a:ext cx="5355720" cy="3564000"/>
          </a:xfrm>
          <a:prstGeom prst="rect">
            <a:avLst/>
          </a:prstGeom>
          <a:noFill/>
          <a:effectLst>
            <a:glow rad="127000">
              <a:schemeClr val="accent4">
                <a:lumMod val="50000"/>
              </a:schemeClr>
            </a:glow>
          </a:effectLst>
          <a:extLst>
            <a:ext uri="{909E8E84-426E-40DD-AFC4-6F175D3DCCD1}">
              <a14:hiddenFill xmlns:a14="http://schemas.microsoft.com/office/drawing/2010/main">
                <a:solidFill>
                  <a:srgbClr val="FFFFFF"/>
                </a:solidFill>
              </a14:hiddenFill>
            </a:ext>
          </a:extLst>
        </p:spPr>
      </p:pic>
      <p:pic>
        <p:nvPicPr>
          <p:cNvPr id="4" name="Picture 4" descr="Chiesa di Sant'Agostino e Torre del passero solitario | Marche travelling">
            <a:extLst>
              <a:ext uri="{FF2B5EF4-FFF2-40B4-BE49-F238E27FC236}">
                <a16:creationId xmlns:a16="http://schemas.microsoft.com/office/drawing/2014/main" id="{ACF18F80-2481-4815-AF86-9A72BCFAB4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0880" y="2836843"/>
            <a:ext cx="5431500" cy="3060000"/>
          </a:xfrm>
          <a:prstGeom prst="rect">
            <a:avLst/>
          </a:prstGeom>
          <a:noFill/>
          <a:effectLst>
            <a:glow rad="127000">
              <a:schemeClr val="accent4">
                <a:lumMod val="5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394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B4B5F06-91DE-40C5-8CF0-7792289A9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0925" y="414337"/>
            <a:ext cx="5010150" cy="6029325"/>
          </a:xfrm>
          <a:prstGeom prst="rect">
            <a:avLst/>
          </a:prstGeom>
          <a:effectLst>
            <a:glow rad="127000">
              <a:schemeClr val="bg2">
                <a:lumMod val="25000"/>
              </a:schemeClr>
            </a:glow>
          </a:effectLst>
        </p:spPr>
      </p:pic>
    </p:spTree>
    <p:extLst>
      <p:ext uri="{BB962C8B-B14F-4D97-AF65-F5344CB8AC3E}">
        <p14:creationId xmlns:p14="http://schemas.microsoft.com/office/powerpoint/2010/main" val="1885494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706CB1-6BDB-4F06-A1D8-0B6FA1DD5254}"/>
              </a:ext>
            </a:extLst>
          </p:cNvPr>
          <p:cNvSpPr>
            <a:spLocks noGrp="1"/>
          </p:cNvSpPr>
          <p:nvPr>
            <p:ph type="title"/>
          </p:nvPr>
        </p:nvSpPr>
        <p:spPr>
          <a:xfrm>
            <a:off x="742950" y="365125"/>
            <a:ext cx="10610850" cy="911225"/>
          </a:xfrm>
        </p:spPr>
        <p:txBody>
          <a:bodyPr>
            <a:normAutofit/>
          </a:bodyPr>
          <a:lstStyle/>
          <a:p>
            <a:pPr algn="ctr"/>
            <a:r>
              <a:rPr lang="it-IT" sz="2400" b="1" dirty="0">
                <a:latin typeface="+mn-lt"/>
              </a:rPr>
              <a:t>Il monte TABOR, l’</a:t>
            </a:r>
            <a:r>
              <a:rPr lang="it-IT" sz="2400" b="1" i="1" dirty="0">
                <a:latin typeface="+mn-lt"/>
              </a:rPr>
              <a:t>ermo colle </a:t>
            </a:r>
            <a:r>
              <a:rPr lang="it-IT" sz="2400" b="1" dirty="0">
                <a:latin typeface="+mn-lt"/>
              </a:rPr>
              <a:t>leopardiano</a:t>
            </a:r>
            <a:br>
              <a:rPr lang="it-IT" sz="2400" dirty="0">
                <a:latin typeface="+mn-lt"/>
              </a:rPr>
            </a:br>
            <a:endParaRPr lang="it-IT" sz="2400" dirty="0">
              <a:latin typeface="+mn-lt"/>
            </a:endParaRPr>
          </a:p>
        </p:txBody>
      </p:sp>
      <p:pic>
        <p:nvPicPr>
          <p:cNvPr id="1026" name="Picture 2" descr="Vista dall'ermo colle - Foto di Colle dell'Infinito ...">
            <a:extLst>
              <a:ext uri="{FF2B5EF4-FFF2-40B4-BE49-F238E27FC236}">
                <a16:creationId xmlns:a16="http://schemas.microsoft.com/office/drawing/2014/main" id="{E756C977-3588-4385-B5C8-7A1B677472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262" y="1303087"/>
            <a:ext cx="5992738" cy="4500000"/>
          </a:xfrm>
          <a:prstGeom prst="rect">
            <a:avLst/>
          </a:prstGeom>
          <a:noFill/>
          <a:effectLst>
            <a:glow rad="127000">
              <a:schemeClr val="accent6">
                <a:lumMod val="50000"/>
              </a:schemeClr>
            </a:glow>
          </a:effectLst>
          <a:extLst>
            <a:ext uri="{909E8E84-426E-40DD-AFC4-6F175D3DCCD1}">
              <a14:hiddenFill xmlns:a14="http://schemas.microsoft.com/office/drawing/2010/main">
                <a:solidFill>
                  <a:srgbClr val="FFFFFF"/>
                </a:solidFill>
              </a14:hiddenFill>
            </a:ext>
          </a:extLst>
        </p:spPr>
      </p:pic>
      <p:pic>
        <p:nvPicPr>
          <p:cNvPr id="1028" name="Picture 4" descr="Panorama dal Colle dell'Infinito - Foto di Colle dell'Infinito, Recanati -  Tripadvisor">
            <a:extLst>
              <a:ext uri="{FF2B5EF4-FFF2-40B4-BE49-F238E27FC236}">
                <a16:creationId xmlns:a16="http://schemas.microsoft.com/office/drawing/2014/main" id="{D07A9827-6BFC-4180-AA68-0DF9DDAF5C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7204" y="1321087"/>
            <a:ext cx="5944796" cy="4464000"/>
          </a:xfrm>
          <a:prstGeom prst="rect">
            <a:avLst/>
          </a:prstGeom>
          <a:noFill/>
          <a:effectLst>
            <a:glow rad="127000">
              <a:schemeClr val="accent6">
                <a:lumMod val="5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978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23A92BE-ABD2-4FB1-8F1A-2FEA87A1D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1606" y="126000"/>
            <a:ext cx="4368788" cy="6732000"/>
          </a:xfrm>
          <a:prstGeom prst="rect">
            <a:avLst/>
          </a:prstGeom>
        </p:spPr>
      </p:pic>
    </p:spTree>
    <p:extLst>
      <p:ext uri="{BB962C8B-B14F-4D97-AF65-F5344CB8AC3E}">
        <p14:creationId xmlns:p14="http://schemas.microsoft.com/office/powerpoint/2010/main" val="322257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A089CB-3714-403E-B5E5-2EA747D00C29}"/>
              </a:ext>
            </a:extLst>
          </p:cNvPr>
          <p:cNvSpPr>
            <a:spLocks noGrp="1"/>
          </p:cNvSpPr>
          <p:nvPr>
            <p:ph type="title"/>
          </p:nvPr>
        </p:nvSpPr>
        <p:spPr>
          <a:xfrm>
            <a:off x="838200" y="190500"/>
            <a:ext cx="10515600" cy="115331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it-IT" sz="2400" b="1" dirty="0">
                <a:latin typeface="+mn-lt"/>
              </a:rPr>
              <a:t>Giacomo Leopardi: </a:t>
            </a:r>
            <a:r>
              <a:rPr lang="it-IT" sz="2000" b="1" dirty="0">
                <a:latin typeface="+mn-lt"/>
              </a:rPr>
              <a:t>dallo Zibaldone, 1817-1832</a:t>
            </a:r>
          </a:p>
        </p:txBody>
      </p:sp>
      <p:sp>
        <p:nvSpPr>
          <p:cNvPr id="3" name="Segnaposto contenuto 2">
            <a:extLst>
              <a:ext uri="{FF2B5EF4-FFF2-40B4-BE49-F238E27FC236}">
                <a16:creationId xmlns:a16="http://schemas.microsoft.com/office/drawing/2014/main" id="{53172F6F-9833-4D47-BC74-0F6F7F818F92}"/>
              </a:ext>
            </a:extLst>
          </p:cNvPr>
          <p:cNvSpPr>
            <a:spLocks noGrp="1"/>
          </p:cNvSpPr>
          <p:nvPr>
            <p:ph idx="1"/>
          </p:nvPr>
        </p:nvSpPr>
        <p:spPr>
          <a:xfrm>
            <a:off x="762000" y="1577975"/>
            <a:ext cx="10601325" cy="494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lgn="ctr">
              <a:buNone/>
            </a:pPr>
            <a:r>
              <a:rPr lang="it-IT" sz="2800" b="1"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a:t>
            </a:r>
            <a:r>
              <a:rPr lang="it-IT" sz="2400" b="1" i="1"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L’anima s’immagina quello che non vede, </a:t>
            </a:r>
          </a:p>
          <a:p>
            <a:pPr marL="0" indent="0" algn="ctr">
              <a:buNone/>
            </a:pPr>
            <a:r>
              <a:rPr lang="it-IT" sz="2400" b="1" i="1"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che quell’albero, quella siepe, quella torre gli nasconde, </a:t>
            </a:r>
          </a:p>
          <a:p>
            <a:pPr marL="0" indent="0" algn="ctr">
              <a:buNone/>
            </a:pPr>
            <a:r>
              <a:rPr lang="it-IT" sz="2400" b="1" i="1"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e va errando in uno spazio immaginario </a:t>
            </a:r>
          </a:p>
          <a:p>
            <a:pPr marL="0" indent="0" algn="ctr">
              <a:buNone/>
            </a:pPr>
            <a:r>
              <a:rPr lang="it-IT" sz="2400" b="1" i="1"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e si figura cose che non potrebbe, </a:t>
            </a:r>
          </a:p>
          <a:p>
            <a:pPr marL="0" indent="0" algn="ctr">
              <a:buNone/>
            </a:pPr>
            <a:r>
              <a:rPr lang="it-IT" sz="2400" b="1" i="1"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se la sua vista si estendesse dappertutto,</a:t>
            </a:r>
          </a:p>
          <a:p>
            <a:pPr marL="0" indent="0" algn="ctr">
              <a:buNone/>
            </a:pPr>
            <a:r>
              <a:rPr lang="it-IT" sz="2400" b="1" i="1"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 perché il reale escluderebbe l’immaginario”</a:t>
            </a:r>
            <a:endParaRPr lang="it-IT" sz="2400" dirty="0"/>
          </a:p>
        </p:txBody>
      </p:sp>
    </p:spTree>
    <p:extLst>
      <p:ext uri="{BB962C8B-B14F-4D97-AF65-F5344CB8AC3E}">
        <p14:creationId xmlns:p14="http://schemas.microsoft.com/office/powerpoint/2010/main" val="2710663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09CD97-0D23-46EC-B28D-3C40873C0211}"/>
              </a:ext>
            </a:extLst>
          </p:cNvPr>
          <p:cNvSpPr>
            <a:spLocks noGrp="1"/>
          </p:cNvSpPr>
          <p:nvPr>
            <p:ph type="title"/>
          </p:nvPr>
        </p:nvSpPr>
        <p:spPr>
          <a:xfrm>
            <a:off x="838200" y="400051"/>
            <a:ext cx="10515600" cy="933450"/>
          </a:xfrm>
        </p:spPr>
        <p:txBody>
          <a:bodyPr>
            <a:normAutofit fontScale="90000"/>
          </a:bodyPr>
          <a:lstStyle/>
          <a:p>
            <a:pPr algn="just"/>
            <a:r>
              <a:rPr lang="it-IT" sz="2400" b="1" dirty="0">
                <a:latin typeface="+mn-lt"/>
              </a:rPr>
              <a:t>La tomba di Giacomo Leopardi nel parco Vergiliano di Fuorigrotta </a:t>
            </a:r>
            <a:br>
              <a:rPr lang="it-IT" sz="2000" b="1" dirty="0">
                <a:latin typeface="+mn-lt"/>
              </a:rPr>
            </a:br>
            <a:r>
              <a:rPr lang="it-IT" sz="2000" b="1" i="0" dirty="0">
                <a:solidFill>
                  <a:srgbClr val="434343"/>
                </a:solidFill>
                <a:effectLst/>
                <a:latin typeface="+mn-lt"/>
              </a:rPr>
              <a:t>La tradizione racconta che grazie all’intervento dell’amico Antonio Ranieri, il corpo del poeta recanatese non fu gettato in una fossa comune come prescrivevano le rigide regole igieniche dovute all’imperversare dell’epidemia di colera, ma fu inumato nel pronao della chiesa di San Vitale a Fuorigrotta per poi essere traslato nel 1939 nel Parco Vergiliano di Piedigrotta, situato alle spalle del santuario mariano di Santa Maria di Piedigrotta.</a:t>
            </a:r>
            <a:endParaRPr lang="it-IT" sz="2000" b="1" dirty="0">
              <a:latin typeface="+mn-lt"/>
            </a:endParaRPr>
          </a:p>
        </p:txBody>
      </p:sp>
      <p:pic>
        <p:nvPicPr>
          <p:cNvPr id="5" name="Segnaposto contenuto 4">
            <a:extLst>
              <a:ext uri="{FF2B5EF4-FFF2-40B4-BE49-F238E27FC236}">
                <a16:creationId xmlns:a16="http://schemas.microsoft.com/office/drawing/2014/main" id="{1C155721-6E5A-4F10-9FA8-C62522D652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0158" y="1825624"/>
            <a:ext cx="6528000" cy="4896000"/>
          </a:xfrm>
          <a:effectLst>
            <a:glow rad="127000">
              <a:schemeClr val="accent6">
                <a:lumMod val="75000"/>
              </a:schemeClr>
            </a:glow>
          </a:effectLst>
        </p:spPr>
      </p:pic>
    </p:spTree>
    <p:extLst>
      <p:ext uri="{BB962C8B-B14F-4D97-AF65-F5344CB8AC3E}">
        <p14:creationId xmlns:p14="http://schemas.microsoft.com/office/powerpoint/2010/main" val="1126117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D37281-FFA2-4554-8AE4-5F4B4C850722}"/>
              </a:ext>
            </a:extLst>
          </p:cNvPr>
          <p:cNvSpPr>
            <a:spLocks noGrp="1"/>
          </p:cNvSpPr>
          <p:nvPr>
            <p:ph type="title"/>
          </p:nvPr>
        </p:nvSpPr>
        <p:spPr>
          <a:xfrm>
            <a:off x="804862" y="681037"/>
            <a:ext cx="10582275" cy="328613"/>
          </a:xfrm>
        </p:spPr>
        <p:txBody>
          <a:bodyPr>
            <a:normAutofit fontScale="90000"/>
          </a:bodyPr>
          <a:lstStyle/>
          <a:p>
            <a:pPr algn="ctr"/>
            <a:r>
              <a:rPr lang="it-IT" sz="2700" b="1" i="0" dirty="0">
                <a:effectLst/>
                <a:latin typeface="+mn-lt"/>
              </a:rPr>
              <a:t>Caspar David Friedrich</a:t>
            </a:r>
            <a:r>
              <a:rPr lang="it-IT" sz="2000" b="1" i="0" dirty="0">
                <a:effectLst/>
                <a:latin typeface="+mn-lt"/>
              </a:rPr>
              <a:t> (1774 – 1840): </a:t>
            </a:r>
            <a:r>
              <a:rPr lang="it-IT" sz="2200" b="1" i="1" dirty="0">
                <a:effectLst/>
                <a:latin typeface="+mn-lt"/>
              </a:rPr>
              <a:t>Viandante sul mare di nebbia </a:t>
            </a:r>
            <a:r>
              <a:rPr lang="it-IT" sz="2700" b="1" i="1" dirty="0">
                <a:effectLst/>
                <a:latin typeface="+mn-lt"/>
              </a:rPr>
              <a:t> </a:t>
            </a:r>
            <a:br>
              <a:rPr lang="it-IT" sz="2700" b="1" i="1" dirty="0">
                <a:effectLst/>
                <a:latin typeface="+mn-lt"/>
              </a:rPr>
            </a:br>
            <a:r>
              <a:rPr lang="de-DE" sz="2200" b="1" i="1" dirty="0">
                <a:solidFill>
                  <a:srgbClr val="333333"/>
                </a:solidFill>
                <a:effectLst/>
                <a:latin typeface="+mn-lt"/>
              </a:rPr>
              <a:t>Der Wanderer über dem Nebelmeer</a:t>
            </a:r>
            <a:r>
              <a:rPr lang="de-DE" sz="1050" b="0" i="0" dirty="0">
                <a:solidFill>
                  <a:srgbClr val="333333"/>
                </a:solidFill>
                <a:effectLst/>
                <a:latin typeface="Libre Franklin" pitchFamily="2" charset="0"/>
              </a:rPr>
              <a:t> </a:t>
            </a:r>
            <a:r>
              <a:rPr lang="de-DE" sz="2000" b="0" i="0" dirty="0">
                <a:solidFill>
                  <a:srgbClr val="333333"/>
                </a:solidFill>
                <a:effectLst/>
                <a:latin typeface="+mn-lt"/>
              </a:rPr>
              <a:t>, </a:t>
            </a:r>
            <a:r>
              <a:rPr lang="it-IT" sz="2200" b="1" i="1" dirty="0">
                <a:effectLst/>
                <a:latin typeface="+mn-lt"/>
              </a:rPr>
              <a:t>1818</a:t>
            </a:r>
            <a:br>
              <a:rPr lang="it-IT" sz="2200" b="1" i="1" dirty="0">
                <a:effectLst/>
                <a:latin typeface="+mn-lt"/>
              </a:rPr>
            </a:br>
            <a:r>
              <a:rPr lang="it-IT" sz="2200" b="1" i="1" dirty="0">
                <a:effectLst/>
                <a:latin typeface="+mn-lt"/>
              </a:rPr>
              <a:t>olio su tela  cm 95 x 75 - </a:t>
            </a:r>
            <a:r>
              <a:rPr lang="it-IT" sz="2200" b="1" i="0" dirty="0">
                <a:solidFill>
                  <a:srgbClr val="333333"/>
                </a:solidFill>
                <a:effectLst/>
                <a:latin typeface="+mn-lt"/>
              </a:rPr>
              <a:t> Kunsthalle, Amburgo</a:t>
            </a:r>
            <a:br>
              <a:rPr lang="it-IT" b="0" i="0" dirty="0">
                <a:effectLst/>
                <a:latin typeface="var(--td_default_google_font_2, 'Roboto', sans-serif)"/>
              </a:rPr>
            </a:br>
            <a:endParaRPr lang="it-IT" dirty="0"/>
          </a:p>
        </p:txBody>
      </p:sp>
      <p:pic>
        <p:nvPicPr>
          <p:cNvPr id="4" name="Segnaposto contenuto 3" descr="Viandante davanti al mare di nebbia di Caspar David Friedrich">
            <a:extLst>
              <a:ext uri="{FF2B5EF4-FFF2-40B4-BE49-F238E27FC236}">
                <a16:creationId xmlns:a16="http://schemas.microsoft.com/office/drawing/2014/main" id="{958E1661-C6F1-4CC1-B549-39F739D9E6EF}"/>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62843" y="1142999"/>
            <a:ext cx="4428000" cy="5616000"/>
          </a:xfrm>
          <a:prstGeom prst="rect">
            <a:avLst/>
          </a:prstGeom>
          <a:noFill/>
          <a:ln>
            <a:noFill/>
          </a:ln>
          <a:effectLst>
            <a:glow rad="127000">
              <a:schemeClr val="bg2">
                <a:lumMod val="25000"/>
              </a:schemeClr>
            </a:glow>
          </a:effectLst>
        </p:spPr>
      </p:pic>
    </p:spTree>
    <p:extLst>
      <p:ext uri="{BB962C8B-B14F-4D97-AF65-F5344CB8AC3E}">
        <p14:creationId xmlns:p14="http://schemas.microsoft.com/office/powerpoint/2010/main" val="171379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20F621-95CB-49C0-8E0B-C17559E5E1FE}"/>
              </a:ext>
            </a:extLst>
          </p:cNvPr>
          <p:cNvSpPr>
            <a:spLocks noGrp="1"/>
          </p:cNvSpPr>
          <p:nvPr>
            <p:ph type="title"/>
          </p:nvPr>
        </p:nvSpPr>
        <p:spPr>
          <a:xfrm>
            <a:off x="838200" y="428626"/>
            <a:ext cx="10515600" cy="990600"/>
          </a:xfrm>
        </p:spPr>
        <p:txBody>
          <a:bodyPr>
            <a:normAutofit/>
          </a:bodyPr>
          <a:lstStyle/>
          <a:p>
            <a:pPr algn="ctr"/>
            <a:r>
              <a:rPr lang="it-IT" sz="2400" b="1" dirty="0">
                <a:latin typeface="+mn-lt"/>
              </a:rPr>
              <a:t>Antonio CARNEIRO (1872- 1930); </a:t>
            </a:r>
            <a:r>
              <a:rPr lang="it-IT" sz="2400" b="1" i="1" dirty="0">
                <a:latin typeface="+mn-lt"/>
              </a:rPr>
              <a:t>Contemplazione – Contemplação</a:t>
            </a:r>
            <a:r>
              <a:rPr lang="it-IT" sz="2400" b="1" dirty="0">
                <a:latin typeface="+mn-lt"/>
              </a:rPr>
              <a:t> 1911</a:t>
            </a:r>
            <a:br>
              <a:rPr lang="it-IT" sz="2400" b="1" dirty="0">
                <a:latin typeface="+mn-lt"/>
              </a:rPr>
            </a:br>
            <a:r>
              <a:rPr lang="it-IT" sz="2000" b="1" dirty="0">
                <a:latin typeface="+mn-lt"/>
              </a:rPr>
              <a:t>olio su cartone  cm 37 x 60 - </a:t>
            </a:r>
            <a:r>
              <a:rPr lang="pt-BR" sz="2000" b="1" i="0" dirty="0">
                <a:solidFill>
                  <a:srgbClr val="212124"/>
                </a:solidFill>
                <a:effectLst/>
                <a:latin typeface="+mn-lt"/>
              </a:rPr>
              <a:t>Museu Nacional de Arte Contemporânea, Lisbona</a:t>
            </a:r>
            <a:endParaRPr lang="it-IT" sz="2000" dirty="0">
              <a:latin typeface="+mn-lt"/>
            </a:endParaRPr>
          </a:p>
        </p:txBody>
      </p:sp>
      <p:pic>
        <p:nvPicPr>
          <p:cNvPr id="5" name="Segnaposto contenuto 4">
            <a:extLst>
              <a:ext uri="{FF2B5EF4-FFF2-40B4-BE49-F238E27FC236}">
                <a16:creationId xmlns:a16="http://schemas.microsoft.com/office/drawing/2014/main" id="{86BBB519-EC17-4D0D-A6D1-4A6967E1B8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5456" y="1613924"/>
            <a:ext cx="8761087" cy="4968000"/>
          </a:xfrm>
          <a:effectLst>
            <a:glow rad="127000">
              <a:schemeClr val="accent2">
                <a:lumMod val="50000"/>
              </a:schemeClr>
            </a:glow>
          </a:effectLst>
        </p:spPr>
      </p:pic>
    </p:spTree>
    <p:extLst>
      <p:ext uri="{BB962C8B-B14F-4D97-AF65-F5344CB8AC3E}">
        <p14:creationId xmlns:p14="http://schemas.microsoft.com/office/powerpoint/2010/main" val="1261634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3A2B8A-9AAA-46A5-A71D-26FBFBE913D4}"/>
              </a:ext>
            </a:extLst>
          </p:cNvPr>
          <p:cNvSpPr>
            <a:spLocks noGrp="1"/>
          </p:cNvSpPr>
          <p:nvPr>
            <p:ph type="title"/>
          </p:nvPr>
        </p:nvSpPr>
        <p:spPr>
          <a:xfrm>
            <a:off x="881216" y="530943"/>
            <a:ext cx="10429568" cy="727588"/>
          </a:xfrm>
        </p:spPr>
        <p:txBody>
          <a:bodyPr>
            <a:normAutofit/>
          </a:bodyPr>
          <a:lstStyle/>
          <a:p>
            <a:pPr algn="ctr"/>
            <a:r>
              <a:rPr lang="it-IT" sz="2400" b="1" dirty="0">
                <a:latin typeface="+mn-lt"/>
              </a:rPr>
              <a:t>John MARTIN </a:t>
            </a:r>
            <a:r>
              <a:rPr lang="it-IT" sz="2000" b="1" dirty="0">
                <a:latin typeface="+mn-lt"/>
              </a:rPr>
              <a:t>(1789 – 1854): Solitude - </a:t>
            </a:r>
            <a:r>
              <a:rPr lang="it-IT" sz="2000" b="1" i="1" dirty="0">
                <a:latin typeface="+mn-lt"/>
              </a:rPr>
              <a:t>Solitudine</a:t>
            </a:r>
            <a:r>
              <a:rPr lang="it-IT" sz="2400" b="1" i="1" dirty="0">
                <a:latin typeface="+mn-lt"/>
              </a:rPr>
              <a:t>, </a:t>
            </a:r>
            <a:r>
              <a:rPr lang="it-IT" sz="2000" b="1" i="1" dirty="0">
                <a:latin typeface="+mn-lt"/>
              </a:rPr>
              <a:t>1843</a:t>
            </a:r>
            <a:br>
              <a:rPr lang="it-IT" sz="2000" b="1" i="1" dirty="0">
                <a:latin typeface="+mn-lt"/>
              </a:rPr>
            </a:br>
            <a:r>
              <a:rPr lang="it-IT" sz="2000" b="1" i="1" dirty="0">
                <a:latin typeface="+mn-lt"/>
              </a:rPr>
              <a:t>olio su tela – cm 50,7 x 91,6 - Laing Art Gallery Newcastle </a:t>
            </a:r>
            <a:r>
              <a:rPr lang="en-GB" sz="2000" b="1" i="1" dirty="0">
                <a:latin typeface="+mn-lt"/>
              </a:rPr>
              <a:t>upon </a:t>
            </a:r>
            <a:r>
              <a:rPr lang="it-IT" sz="2000" b="1" i="1" dirty="0">
                <a:latin typeface="+mn-lt"/>
              </a:rPr>
              <a:t>Tyne, UK</a:t>
            </a:r>
            <a:endParaRPr lang="it-IT" sz="2000" b="1" dirty="0">
              <a:latin typeface="+mn-lt"/>
            </a:endParaRPr>
          </a:p>
        </p:txBody>
      </p:sp>
      <p:pic>
        <p:nvPicPr>
          <p:cNvPr id="1026" name="Picture 2">
            <a:extLst>
              <a:ext uri="{FF2B5EF4-FFF2-40B4-BE49-F238E27FC236}">
                <a16:creationId xmlns:a16="http://schemas.microsoft.com/office/drawing/2014/main" id="{E1E2D3FD-9F57-4F76-AA45-7226ADA8C5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4891" y="1603374"/>
            <a:ext cx="8944471" cy="5040000"/>
          </a:xfrm>
          <a:prstGeom prst="rect">
            <a:avLst/>
          </a:prstGeom>
          <a:noFill/>
          <a:effectLst>
            <a:glow rad="127000">
              <a:srgbClr val="C00000"/>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053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468B9C-EB56-4E13-8541-F1D8D2291BC8}"/>
              </a:ext>
            </a:extLst>
          </p:cNvPr>
          <p:cNvSpPr>
            <a:spLocks noGrp="1"/>
          </p:cNvSpPr>
          <p:nvPr>
            <p:ph type="title"/>
          </p:nvPr>
        </p:nvSpPr>
        <p:spPr>
          <a:xfrm>
            <a:off x="838200" y="466726"/>
            <a:ext cx="10506074" cy="685800"/>
          </a:xfrm>
        </p:spPr>
        <p:txBody>
          <a:bodyPr>
            <a:normAutofit/>
          </a:bodyPr>
          <a:lstStyle/>
          <a:p>
            <a:pPr algn="ctr"/>
            <a:r>
              <a:rPr lang="it-IT" sz="2000" b="1" dirty="0">
                <a:latin typeface="+mn-lt"/>
              </a:rPr>
              <a:t>TAMERICE COMUNE</a:t>
            </a:r>
          </a:p>
        </p:txBody>
      </p:sp>
      <p:pic>
        <p:nvPicPr>
          <p:cNvPr id="1028" name="Picture 4" descr="Spiaggia delle Tamerici di Valverde di Cesenatico - MindTheTrip">
            <a:extLst>
              <a:ext uri="{FF2B5EF4-FFF2-40B4-BE49-F238E27FC236}">
                <a16:creationId xmlns:a16="http://schemas.microsoft.com/office/drawing/2014/main" id="{7683BF73-26E6-4A85-9483-E4F4364940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199" y="1590675"/>
            <a:ext cx="5340797" cy="3996000"/>
          </a:xfrm>
          <a:prstGeom prst="rect">
            <a:avLst/>
          </a:prstGeom>
          <a:noFill/>
          <a:effectLst>
            <a:glow rad="127000">
              <a:schemeClr val="accent5">
                <a:lumMod val="60000"/>
                <a:lumOff val="40000"/>
              </a:schemeClr>
            </a:glow>
          </a:effectLst>
          <a:extLst>
            <a:ext uri="{909E8E84-426E-40DD-AFC4-6F175D3DCCD1}">
              <a14:hiddenFill xmlns:a14="http://schemas.microsoft.com/office/drawing/2010/main">
                <a:solidFill>
                  <a:srgbClr val="FFFFFF"/>
                </a:solidFill>
              </a14:hiddenFill>
            </a:ext>
          </a:extLst>
        </p:spPr>
      </p:pic>
      <p:pic>
        <p:nvPicPr>
          <p:cNvPr id="1030" name="Picture 6" descr="Tamarice comune &quot;Tamarix gallica&quot; tamarisco cipressina pianta h 100/120 cm  Vivaio di Castelletto : Amazon.it: Giardino e giardinaggio">
            <a:extLst>
              <a:ext uri="{FF2B5EF4-FFF2-40B4-BE49-F238E27FC236}">
                <a16:creationId xmlns:a16="http://schemas.microsoft.com/office/drawing/2014/main" id="{B301B943-D1BE-49DE-A551-0A689DE7AAE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00800" y="2236425"/>
            <a:ext cx="5046787" cy="3276000"/>
          </a:xfrm>
          <a:prstGeom prst="rect">
            <a:avLst/>
          </a:prstGeom>
          <a:noFill/>
          <a:effectLst>
            <a:glow rad="127000">
              <a:schemeClr val="accent2">
                <a:lumMod val="60000"/>
                <a:lumOff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26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2DAD30-8C3E-476C-B13D-5370FD26C9C5}"/>
              </a:ext>
            </a:extLst>
          </p:cNvPr>
          <p:cNvSpPr>
            <a:spLocks noGrp="1"/>
          </p:cNvSpPr>
          <p:nvPr>
            <p:ph type="title"/>
          </p:nvPr>
        </p:nvSpPr>
        <p:spPr>
          <a:xfrm>
            <a:off x="838200" y="365126"/>
            <a:ext cx="10515600" cy="882650"/>
          </a:xfrm>
        </p:spPr>
        <p:txBody>
          <a:bodyPr>
            <a:normAutofit/>
          </a:bodyPr>
          <a:lstStyle/>
          <a:p>
            <a:pPr algn="ctr"/>
            <a:r>
              <a:rPr lang="it-IT" sz="2800" b="1" dirty="0">
                <a:latin typeface="+mn-lt"/>
              </a:rPr>
              <a:t>Casa Museo Pascoli- Castelvecchio di Barga </a:t>
            </a:r>
            <a:r>
              <a:rPr lang="it-IT" sz="2400" b="1" dirty="0">
                <a:latin typeface="+mn-lt"/>
              </a:rPr>
              <a:t>(Lucca)</a:t>
            </a:r>
            <a:endParaRPr lang="it-IT" sz="2800" b="1" dirty="0">
              <a:latin typeface="+mn-lt"/>
            </a:endParaRPr>
          </a:p>
        </p:txBody>
      </p:sp>
      <p:pic>
        <p:nvPicPr>
          <p:cNvPr id="1028" name="Picture 4" descr="Casa Museo Giovanni Pascoli | Castelvecchio Pascoli">
            <a:extLst>
              <a:ext uri="{FF2B5EF4-FFF2-40B4-BE49-F238E27FC236}">
                <a16:creationId xmlns:a16="http://schemas.microsoft.com/office/drawing/2014/main" id="{0A623F9C-9AAB-4F49-ACC8-810B51EB5E5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028" y="1454943"/>
            <a:ext cx="3834236" cy="4788000"/>
          </a:xfrm>
          <a:prstGeom prst="rect">
            <a:avLst/>
          </a:prstGeom>
          <a:noFill/>
          <a:effectLst>
            <a:glow rad="127000">
              <a:schemeClr val="accent5">
                <a:lumMod val="75000"/>
              </a:schemeClr>
            </a:glow>
          </a:effectLst>
          <a:extLst>
            <a:ext uri="{909E8E84-426E-40DD-AFC4-6F175D3DCCD1}">
              <a14:hiddenFill xmlns:a14="http://schemas.microsoft.com/office/drawing/2010/main">
                <a:solidFill>
                  <a:srgbClr val="FFFFFF"/>
                </a:solidFill>
              </a14:hiddenFill>
            </a:ext>
          </a:extLst>
        </p:spPr>
      </p:pic>
      <p:pic>
        <p:nvPicPr>
          <p:cNvPr id="1032" name="Picture 8" descr="Museo di casa Pascoli - Musei a Lucca a Barga">
            <a:extLst>
              <a:ext uri="{FF2B5EF4-FFF2-40B4-BE49-F238E27FC236}">
                <a16:creationId xmlns:a16="http://schemas.microsoft.com/office/drawing/2014/main" id="{16DBBCB3-1729-4ADC-A365-66820B9C65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807" y="2991750"/>
            <a:ext cx="4847375" cy="3384000"/>
          </a:xfrm>
          <a:prstGeom prst="rect">
            <a:avLst/>
          </a:prstGeom>
          <a:noFill/>
          <a:effectLst>
            <a:glow rad="127000">
              <a:schemeClr val="accent4">
                <a:lumMod val="50000"/>
              </a:schemeClr>
            </a:glow>
          </a:effectLst>
          <a:extLst>
            <a:ext uri="{909E8E84-426E-40DD-AFC4-6F175D3DCCD1}">
              <a14:hiddenFill xmlns:a14="http://schemas.microsoft.com/office/drawing/2010/main">
                <a:solidFill>
                  <a:srgbClr val="FFFFFF"/>
                </a:solidFill>
              </a14:hiddenFill>
            </a:ext>
          </a:extLst>
        </p:spPr>
      </p:pic>
      <p:pic>
        <p:nvPicPr>
          <p:cNvPr id="1034" name="Picture 10" descr="Castelvecchio - casa Pascoli . Ritratto femminile - Maria Pascoli in giardino">
            <a:extLst>
              <a:ext uri="{FF2B5EF4-FFF2-40B4-BE49-F238E27FC236}">
                <a16:creationId xmlns:a16="http://schemas.microsoft.com/office/drawing/2014/main" id="{14F5322B-DD7E-43B4-9569-5F0136B768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0000" y="1173750"/>
            <a:ext cx="2478540" cy="3636000"/>
          </a:xfrm>
          <a:prstGeom prst="rect">
            <a:avLst/>
          </a:prstGeom>
          <a:noFill/>
          <a:effectLst>
            <a:glow rad="127000">
              <a:schemeClr val="tx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670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2AF60B-82EF-4BBD-978C-00B820E54C4B}"/>
              </a:ext>
            </a:extLst>
          </p:cNvPr>
          <p:cNvSpPr>
            <a:spLocks noGrp="1"/>
          </p:cNvSpPr>
          <p:nvPr>
            <p:ph type="title"/>
          </p:nvPr>
        </p:nvSpPr>
        <p:spPr>
          <a:xfrm>
            <a:off x="838200" y="333375"/>
            <a:ext cx="10515600" cy="992188"/>
          </a:xfrm>
        </p:spPr>
        <p:txBody>
          <a:bodyPr>
            <a:normAutofit/>
          </a:bodyPr>
          <a:lstStyle/>
          <a:p>
            <a:pPr algn="ctr"/>
            <a:r>
              <a:rPr lang="it-IT" sz="2400" b="1" dirty="0">
                <a:latin typeface="+mn-lt"/>
              </a:rPr>
              <a:t>Giovanni Pascoli con le sorelle Ida e Maria e con la sola Maria.</a:t>
            </a:r>
          </a:p>
        </p:txBody>
      </p:sp>
      <p:pic>
        <p:nvPicPr>
          <p:cNvPr id="5" name="Segnaposto contenuto 4">
            <a:extLst>
              <a:ext uri="{FF2B5EF4-FFF2-40B4-BE49-F238E27FC236}">
                <a16:creationId xmlns:a16="http://schemas.microsoft.com/office/drawing/2014/main" id="{2107D297-120A-443A-9C79-E3ADDF0DCF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6281" y="1376625"/>
            <a:ext cx="3869830" cy="5148000"/>
          </a:xfrm>
          <a:effectLst>
            <a:glow rad="127000">
              <a:schemeClr val="tx1">
                <a:lumMod val="95000"/>
                <a:lumOff val="5000"/>
              </a:schemeClr>
            </a:glow>
          </a:effectLst>
        </p:spPr>
      </p:pic>
      <p:pic>
        <p:nvPicPr>
          <p:cNvPr id="4" name="Immagine 3">
            <a:extLst>
              <a:ext uri="{FF2B5EF4-FFF2-40B4-BE49-F238E27FC236}">
                <a16:creationId xmlns:a16="http://schemas.microsoft.com/office/drawing/2014/main" id="{8E0FFB23-B6FE-45FF-AE16-6350DE4068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5891" y="1844625"/>
            <a:ext cx="4040102" cy="4212000"/>
          </a:xfrm>
          <a:prstGeom prst="rect">
            <a:avLst/>
          </a:prstGeom>
          <a:effectLst>
            <a:glow rad="127000">
              <a:schemeClr val="tx1">
                <a:lumMod val="95000"/>
                <a:lumOff val="5000"/>
              </a:schemeClr>
            </a:glow>
          </a:effectLst>
        </p:spPr>
      </p:pic>
    </p:spTree>
    <p:extLst>
      <p:ext uri="{BB962C8B-B14F-4D97-AF65-F5344CB8AC3E}">
        <p14:creationId xmlns:p14="http://schemas.microsoft.com/office/powerpoint/2010/main" val="2577104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386120-FF1B-44AD-BF67-1A2054520871}"/>
              </a:ext>
            </a:extLst>
          </p:cNvPr>
          <p:cNvSpPr>
            <a:spLocks noGrp="1"/>
          </p:cNvSpPr>
          <p:nvPr>
            <p:ph type="title"/>
          </p:nvPr>
        </p:nvSpPr>
        <p:spPr>
          <a:xfrm>
            <a:off x="838200" y="365126"/>
            <a:ext cx="10515600" cy="844550"/>
          </a:xfrm>
        </p:spPr>
        <p:txBody>
          <a:bodyPr>
            <a:noAutofit/>
          </a:bodyPr>
          <a:lstStyle/>
          <a:p>
            <a:pPr algn="ctr"/>
            <a:r>
              <a:rPr lang="it-IT" sz="2800" b="1" dirty="0">
                <a:latin typeface="+mn-lt"/>
              </a:rPr>
              <a:t>Stornelli </a:t>
            </a:r>
            <a:r>
              <a:rPr lang="it-IT" sz="2800" dirty="0">
                <a:latin typeface="+mn-lt"/>
              </a:rPr>
              <a:t>da </a:t>
            </a:r>
            <a:r>
              <a:rPr lang="it-IT" sz="2800" b="1" i="1" dirty="0">
                <a:latin typeface="+mn-lt"/>
              </a:rPr>
              <a:t>Canti popolari marchigiani (1875)</a:t>
            </a:r>
            <a:br>
              <a:rPr lang="it-IT" sz="2800" b="1" i="1" dirty="0">
                <a:latin typeface="+mn-lt"/>
              </a:rPr>
            </a:br>
            <a:r>
              <a:rPr lang="it-IT" sz="2400" b="1" dirty="0">
                <a:latin typeface="+mn-lt"/>
              </a:rPr>
              <a:t>raccolti da Antonio GIANANDREA (1842-1898)</a:t>
            </a:r>
            <a:endParaRPr lang="it-IT" sz="2400" dirty="0">
              <a:latin typeface="+mn-lt"/>
            </a:endParaRPr>
          </a:p>
        </p:txBody>
      </p:sp>
      <p:sp>
        <p:nvSpPr>
          <p:cNvPr id="3" name="Segnaposto contenuto 2">
            <a:extLst>
              <a:ext uri="{FF2B5EF4-FFF2-40B4-BE49-F238E27FC236}">
                <a16:creationId xmlns:a16="http://schemas.microsoft.com/office/drawing/2014/main" id="{52B1C1AE-EA6B-4578-8733-7CDFBB4CCE3D}"/>
              </a:ext>
            </a:extLst>
          </p:cNvPr>
          <p:cNvSpPr>
            <a:spLocks noGrp="1"/>
          </p:cNvSpPr>
          <p:nvPr>
            <p:ph sz="half" idx="1"/>
          </p:nvPr>
        </p:nvSpPr>
        <p:spPr>
          <a:xfrm>
            <a:off x="857250" y="1397000"/>
            <a:ext cx="5410200" cy="5095874"/>
          </a:xfrm>
        </p:spPr>
        <p:txBody>
          <a:bodyPr/>
          <a:lstStyle/>
          <a:p>
            <a:pPr marL="0" indent="0">
              <a:buNone/>
            </a:pPr>
            <a:endParaRPr lang="it-IT" sz="2400" b="1" i="1" dirty="0"/>
          </a:p>
          <a:p>
            <a:pPr marL="0" indent="0">
              <a:buNone/>
            </a:pPr>
            <a:endParaRPr lang="it-IT" sz="2400" b="1" i="1" dirty="0"/>
          </a:p>
          <a:p>
            <a:pPr marL="0" indent="0">
              <a:buNone/>
            </a:pPr>
            <a:r>
              <a:rPr lang="it-IT" sz="2400" b="1" i="1" dirty="0"/>
              <a:t>Ritorna, Amore </a:t>
            </a:r>
            <a:r>
              <a:rPr lang="it-IT" sz="2400" b="1" i="1" dirty="0" err="1"/>
              <a:t>miè</a:t>
            </a:r>
            <a:r>
              <a:rPr lang="it-IT" sz="2400" b="1" i="1" dirty="0"/>
              <a:t> , se ci hai speranza,</a:t>
            </a:r>
          </a:p>
          <a:p>
            <a:pPr marL="0" indent="0">
              <a:buNone/>
            </a:pPr>
            <a:r>
              <a:rPr lang="it-IT" sz="2400" b="1" i="1" dirty="0"/>
              <a:t>per te la vita mia fa penitenza!</a:t>
            </a:r>
          </a:p>
          <a:p>
            <a:pPr marL="0" indent="0">
              <a:buNone/>
            </a:pPr>
            <a:r>
              <a:rPr lang="it-IT" sz="2400" b="1" i="1" dirty="0"/>
              <a:t>Tira lo </a:t>
            </a:r>
            <a:r>
              <a:rPr lang="it-IT" sz="2400" b="1" i="1" dirty="0" err="1"/>
              <a:t>viente</a:t>
            </a:r>
            <a:r>
              <a:rPr lang="it-IT" sz="2400" b="1" i="1" dirty="0"/>
              <a:t> e </a:t>
            </a:r>
            <a:r>
              <a:rPr lang="it-IT" sz="2400" b="1" i="1" dirty="0" err="1"/>
              <a:t>nevega</a:t>
            </a:r>
            <a:r>
              <a:rPr lang="it-IT" sz="2400" b="1" i="1" dirty="0"/>
              <a:t> li </a:t>
            </a:r>
            <a:r>
              <a:rPr lang="it-IT" sz="2400" b="1" i="1" dirty="0" err="1"/>
              <a:t>frunna</a:t>
            </a:r>
            <a:r>
              <a:rPr lang="it-IT" sz="2400" b="1" i="1" dirty="0"/>
              <a:t>,</a:t>
            </a:r>
          </a:p>
          <a:p>
            <a:pPr marL="0" indent="0">
              <a:buNone/>
            </a:pPr>
            <a:r>
              <a:rPr lang="it-IT" sz="2400" b="1" i="1" dirty="0"/>
              <a:t>de qua ha de </a:t>
            </a:r>
            <a:r>
              <a:rPr lang="it-IT" sz="2400" b="1" i="1" dirty="0" err="1"/>
              <a:t>rvenì</a:t>
            </a:r>
            <a:r>
              <a:rPr lang="it-IT" sz="2400" b="1" i="1" dirty="0"/>
              <a:t> </a:t>
            </a:r>
            <a:r>
              <a:rPr lang="it-IT" sz="2400" b="1" i="1" dirty="0" err="1"/>
              <a:t>fideli</a:t>
            </a:r>
            <a:r>
              <a:rPr lang="it-IT" sz="2400" b="1" i="1" dirty="0"/>
              <a:t> amante</a:t>
            </a:r>
          </a:p>
          <a:p>
            <a:pPr marL="0" indent="0">
              <a:buNone/>
            </a:pPr>
            <a:endParaRPr lang="it-IT" dirty="0"/>
          </a:p>
        </p:txBody>
      </p:sp>
      <p:sp>
        <p:nvSpPr>
          <p:cNvPr id="4" name="Segnaposto contenuto 3">
            <a:extLst>
              <a:ext uri="{FF2B5EF4-FFF2-40B4-BE49-F238E27FC236}">
                <a16:creationId xmlns:a16="http://schemas.microsoft.com/office/drawing/2014/main" id="{6C1B4DEB-E973-459F-BE76-0FCD26892B8B}"/>
              </a:ext>
            </a:extLst>
          </p:cNvPr>
          <p:cNvSpPr>
            <a:spLocks noGrp="1"/>
          </p:cNvSpPr>
          <p:nvPr>
            <p:ph sz="half" idx="2"/>
          </p:nvPr>
        </p:nvSpPr>
        <p:spPr>
          <a:xfrm>
            <a:off x="6172200" y="1397000"/>
            <a:ext cx="5181600" cy="5095874"/>
          </a:xfrm>
        </p:spPr>
        <p:txBody>
          <a:bodyPr/>
          <a:lstStyle/>
          <a:p>
            <a:pPr marL="0" indent="0">
              <a:buNone/>
            </a:pPr>
            <a:endParaRPr lang="it-IT" sz="2400" b="1" i="1" dirty="0"/>
          </a:p>
          <a:p>
            <a:pPr marL="0" indent="0">
              <a:buNone/>
            </a:pPr>
            <a:endParaRPr lang="it-IT" sz="2400" b="1" i="1" dirty="0"/>
          </a:p>
          <a:p>
            <a:pPr marL="0" indent="0">
              <a:buNone/>
            </a:pPr>
            <a:r>
              <a:rPr lang="it-IT" sz="2400" b="1" i="1" dirty="0"/>
              <a:t>Quando ch’io mi partii dal mio paese</a:t>
            </a:r>
          </a:p>
          <a:p>
            <a:pPr marL="0" indent="0">
              <a:buNone/>
            </a:pPr>
            <a:r>
              <a:rPr lang="it-IT" sz="2400" b="1" i="1" dirty="0"/>
              <a:t>povera bella mia, come rimase!</a:t>
            </a:r>
          </a:p>
          <a:p>
            <a:pPr marL="0" indent="0">
              <a:buNone/>
            </a:pPr>
            <a:r>
              <a:rPr lang="it-IT" sz="2400" b="1" i="1" dirty="0"/>
              <a:t>Come l’aratro in mezzo alla maggese</a:t>
            </a:r>
            <a:endParaRPr lang="it-IT" sz="2400" b="1" dirty="0"/>
          </a:p>
          <a:p>
            <a:pPr marL="0" indent="0">
              <a:buNone/>
            </a:pPr>
            <a:endParaRPr lang="it-IT" dirty="0"/>
          </a:p>
        </p:txBody>
      </p:sp>
    </p:spTree>
    <p:extLst>
      <p:ext uri="{BB962C8B-B14F-4D97-AF65-F5344CB8AC3E}">
        <p14:creationId xmlns:p14="http://schemas.microsoft.com/office/powerpoint/2010/main" val="3779040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44C214-BC95-44E1-88D4-2A566FF6E80C}"/>
              </a:ext>
            </a:extLst>
          </p:cNvPr>
          <p:cNvSpPr>
            <a:spLocks noGrp="1"/>
          </p:cNvSpPr>
          <p:nvPr>
            <p:ph type="title"/>
          </p:nvPr>
        </p:nvSpPr>
        <p:spPr>
          <a:xfrm>
            <a:off x="809625" y="342900"/>
            <a:ext cx="11972925" cy="905851"/>
          </a:xfrm>
        </p:spPr>
        <p:txBody>
          <a:bodyPr>
            <a:normAutofit fontScale="90000"/>
          </a:bodyPr>
          <a:lstStyle/>
          <a:p>
            <a:pPr algn="ctr"/>
            <a:r>
              <a:rPr lang="it-IT" sz="2800" b="1" dirty="0">
                <a:latin typeface="+mn-lt"/>
              </a:rPr>
              <a:t>Jean-Francois MILLET </a:t>
            </a:r>
            <a:r>
              <a:rPr lang="it-IT" sz="2400" b="1" dirty="0">
                <a:latin typeface="+mn-lt"/>
              </a:rPr>
              <a:t>(1814 – 1875): </a:t>
            </a:r>
            <a:r>
              <a:rPr lang="it-IT" sz="2700" b="1" i="1" dirty="0">
                <a:latin typeface="+mn-lt"/>
              </a:rPr>
              <a:t>La pianura di Chailly con erpice e aratro,1862</a:t>
            </a:r>
            <a:br>
              <a:rPr lang="it-IT" sz="2700" b="1" i="1" dirty="0">
                <a:latin typeface="+mn-lt"/>
              </a:rPr>
            </a:br>
            <a:r>
              <a:rPr lang="it-IT" sz="2200" b="1" i="1" dirty="0">
                <a:latin typeface="+mn-lt"/>
              </a:rPr>
              <a:t>olio su tela</a:t>
            </a:r>
            <a:r>
              <a:rPr lang="it-IT" sz="2700" b="1" i="1" dirty="0">
                <a:latin typeface="+mn-lt"/>
              </a:rPr>
              <a:t> </a:t>
            </a:r>
            <a:r>
              <a:rPr lang="it-IT" sz="2200" b="1" i="1" dirty="0">
                <a:latin typeface="+mn-lt"/>
              </a:rPr>
              <a:t>cm 90 x 72</a:t>
            </a:r>
            <a:r>
              <a:rPr lang="it-IT" sz="2700" b="1" i="1" dirty="0">
                <a:latin typeface="+mn-lt"/>
              </a:rPr>
              <a:t>- </a:t>
            </a:r>
            <a:r>
              <a:rPr lang="it-IT" sz="2200" b="1" dirty="0">
                <a:latin typeface="+mn-lt"/>
              </a:rPr>
              <a:t>Österreichische Galerie Belvedere, Vienna</a:t>
            </a:r>
            <a:br>
              <a:rPr lang="it-IT" sz="2200" b="1" dirty="0">
                <a:latin typeface="+mn-lt"/>
              </a:rPr>
            </a:br>
            <a:r>
              <a:rPr lang="it-IT" sz="2700" b="1" dirty="0">
                <a:latin typeface="+mn-lt"/>
              </a:rPr>
              <a:t>Vincent VAN GOGH (</a:t>
            </a:r>
            <a:r>
              <a:rPr lang="it-IT" sz="2200" b="1" dirty="0">
                <a:latin typeface="+mn-lt"/>
              </a:rPr>
              <a:t>1853 – 1890</a:t>
            </a:r>
            <a:r>
              <a:rPr lang="it-IT" sz="2700" b="1" dirty="0">
                <a:latin typeface="+mn-lt"/>
              </a:rPr>
              <a:t>): </a:t>
            </a:r>
            <a:r>
              <a:rPr lang="it-IT" sz="2700" b="1" i="1" dirty="0">
                <a:latin typeface="+mn-lt"/>
              </a:rPr>
              <a:t>L’aratro e l’erpice (dopo Millet), 1890</a:t>
            </a:r>
            <a:br>
              <a:rPr lang="it-IT" sz="2700" b="1" i="1" dirty="0">
                <a:latin typeface="+mn-lt"/>
              </a:rPr>
            </a:br>
            <a:r>
              <a:rPr lang="it-IT" sz="2200" b="1" i="1" dirty="0">
                <a:latin typeface="+mn-lt"/>
              </a:rPr>
              <a:t>olio su tela cm 92 x 72 </a:t>
            </a:r>
            <a:r>
              <a:rPr lang="it-IT" sz="2700" b="1" i="1" dirty="0">
                <a:latin typeface="+mn-lt"/>
              </a:rPr>
              <a:t>- </a:t>
            </a:r>
            <a:r>
              <a:rPr lang="nl-NL" sz="2200" b="1" dirty="0">
                <a:latin typeface="+mn-lt"/>
              </a:rPr>
              <a:t>Rijksmuseum Vincent Van Gogh, Amsterdam</a:t>
            </a:r>
            <a:br>
              <a:rPr lang="it-IT" sz="2400" b="1" i="1" dirty="0">
                <a:latin typeface="+mn-lt"/>
              </a:rPr>
            </a:br>
            <a:endParaRPr lang="it-IT" sz="2800" b="1" dirty="0">
              <a:latin typeface="+mn-lt"/>
            </a:endParaRPr>
          </a:p>
        </p:txBody>
      </p:sp>
      <p:pic>
        <p:nvPicPr>
          <p:cNvPr id="7" name="Segnaposto contenuto 6">
            <a:extLst>
              <a:ext uri="{FF2B5EF4-FFF2-40B4-BE49-F238E27FC236}">
                <a16:creationId xmlns:a16="http://schemas.microsoft.com/office/drawing/2014/main" id="{E12BF213-6225-4BE6-A728-CA61488A122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736" y="1657350"/>
            <a:ext cx="5797038" cy="4743449"/>
          </a:xfrm>
          <a:effectLst>
            <a:glow rad="127000">
              <a:schemeClr val="accent4">
                <a:lumMod val="50000"/>
              </a:schemeClr>
            </a:glow>
          </a:effectLst>
        </p:spPr>
      </p:pic>
      <p:pic>
        <p:nvPicPr>
          <p:cNvPr id="5" name="Segnaposto contenuto 4">
            <a:extLst>
              <a:ext uri="{FF2B5EF4-FFF2-40B4-BE49-F238E27FC236}">
                <a16:creationId xmlns:a16="http://schemas.microsoft.com/office/drawing/2014/main" id="{548F7DB3-BFCA-4C65-98B0-609B3134F57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59547" y="1657350"/>
            <a:ext cx="6109717" cy="4752000"/>
          </a:xfrm>
          <a:effectLst>
            <a:glow rad="127000">
              <a:schemeClr val="accent6">
                <a:lumMod val="75000"/>
              </a:schemeClr>
            </a:glow>
          </a:effectLst>
        </p:spPr>
      </p:pic>
    </p:spTree>
    <p:extLst>
      <p:ext uri="{BB962C8B-B14F-4D97-AF65-F5344CB8AC3E}">
        <p14:creationId xmlns:p14="http://schemas.microsoft.com/office/powerpoint/2010/main" val="153429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418201-E032-4F25-80D0-DF0DF5954328}"/>
              </a:ext>
            </a:extLst>
          </p:cNvPr>
          <p:cNvSpPr>
            <a:spLocks noGrp="1"/>
          </p:cNvSpPr>
          <p:nvPr>
            <p:ph type="title"/>
          </p:nvPr>
        </p:nvSpPr>
        <p:spPr>
          <a:xfrm>
            <a:off x="838200" y="428625"/>
            <a:ext cx="10506074" cy="971550"/>
          </a:xfrm>
        </p:spPr>
        <p:txBody>
          <a:bodyPr>
            <a:normAutofit/>
          </a:bodyPr>
          <a:lstStyle/>
          <a:p>
            <a:pPr algn="ctr"/>
            <a:r>
              <a:rPr lang="it-IT" sz="2800" b="1" i="0" dirty="0">
                <a:effectLst/>
                <a:latin typeface="+mn-lt"/>
              </a:rPr>
              <a:t>Andrea </a:t>
            </a:r>
            <a:r>
              <a:rPr lang="it-IT" sz="2800" b="1" dirty="0">
                <a:latin typeface="+mn-lt"/>
              </a:rPr>
              <a:t>L</a:t>
            </a:r>
            <a:r>
              <a:rPr lang="it-IT" sz="2800" b="1" i="0" dirty="0">
                <a:effectLst/>
                <a:latin typeface="+mn-lt"/>
              </a:rPr>
              <a:t>eoni </a:t>
            </a:r>
            <a:r>
              <a:rPr lang="it-IT" sz="2400" b="1" i="0" dirty="0">
                <a:effectLst/>
                <a:latin typeface="+mn-lt"/>
              </a:rPr>
              <a:t>(1781-1854)</a:t>
            </a:r>
            <a:r>
              <a:rPr lang="it-IT" sz="2800" b="1" i="0" dirty="0">
                <a:effectLst/>
                <a:latin typeface="+mn-lt"/>
              </a:rPr>
              <a:t>: </a:t>
            </a:r>
            <a:r>
              <a:rPr lang="it-IT" sz="2400" b="1" i="1" dirty="0">
                <a:effectLst/>
                <a:latin typeface="+mn-lt"/>
              </a:rPr>
              <a:t>Statua di Francesco Petrarca</a:t>
            </a:r>
            <a:r>
              <a:rPr lang="it-IT" sz="2800" b="1" i="0" dirty="0">
                <a:effectLst/>
                <a:latin typeface="+mn-lt"/>
              </a:rPr>
              <a:t> </a:t>
            </a:r>
            <a:br>
              <a:rPr lang="it-IT" sz="2800" b="1" i="0" dirty="0">
                <a:effectLst/>
                <a:latin typeface="+mn-lt"/>
              </a:rPr>
            </a:br>
            <a:r>
              <a:rPr lang="it-IT" sz="2400" b="1" i="0" dirty="0">
                <a:effectLst/>
                <a:latin typeface="+mn-lt"/>
              </a:rPr>
              <a:t>Loggiato degli Uffizi, Firenze</a:t>
            </a:r>
            <a:r>
              <a:rPr lang="it-IT" sz="2800" b="1" i="0" dirty="0">
                <a:solidFill>
                  <a:srgbClr val="474747"/>
                </a:solidFill>
                <a:effectLst/>
                <a:latin typeface="+mn-lt"/>
              </a:rPr>
              <a:t> </a:t>
            </a:r>
            <a:endParaRPr lang="it-IT" sz="2800" b="1" dirty="0">
              <a:latin typeface="+mn-lt"/>
            </a:endParaRPr>
          </a:p>
        </p:txBody>
      </p:sp>
      <p:pic>
        <p:nvPicPr>
          <p:cNvPr id="5" name="Segnaposto contenuto 4">
            <a:extLst>
              <a:ext uri="{FF2B5EF4-FFF2-40B4-BE49-F238E27FC236}">
                <a16:creationId xmlns:a16="http://schemas.microsoft.com/office/drawing/2014/main" id="{938F3E64-AC3F-413B-9E91-EB503FDE6C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1989" y="1501775"/>
            <a:ext cx="2875946" cy="5112000"/>
          </a:xfrm>
          <a:effectLst>
            <a:glow rad="127000">
              <a:schemeClr val="tx1">
                <a:lumMod val="95000"/>
                <a:lumOff val="5000"/>
              </a:schemeClr>
            </a:glow>
          </a:effectLst>
        </p:spPr>
      </p:pic>
      <p:pic>
        <p:nvPicPr>
          <p:cNvPr id="4" name="Immagine 3">
            <a:extLst>
              <a:ext uri="{FF2B5EF4-FFF2-40B4-BE49-F238E27FC236}">
                <a16:creationId xmlns:a16="http://schemas.microsoft.com/office/drawing/2014/main" id="{E6B4B1C4-7046-40A4-B612-1E1BAFCB4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491" y="2724150"/>
            <a:ext cx="2483030" cy="2088000"/>
          </a:xfrm>
          <a:prstGeom prst="rect">
            <a:avLst/>
          </a:prstGeom>
          <a:effectLst>
            <a:glow rad="127000">
              <a:schemeClr val="tx1">
                <a:lumMod val="95000"/>
                <a:lumOff val="5000"/>
              </a:schemeClr>
            </a:glow>
          </a:effectLst>
        </p:spPr>
      </p:pic>
    </p:spTree>
    <p:extLst>
      <p:ext uri="{BB962C8B-B14F-4D97-AF65-F5344CB8AC3E}">
        <p14:creationId xmlns:p14="http://schemas.microsoft.com/office/powerpoint/2010/main" val="3916340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B2808A-B41D-47C0-A301-E33805BF7B6E}"/>
              </a:ext>
            </a:extLst>
          </p:cNvPr>
          <p:cNvSpPr>
            <a:spLocks noGrp="1"/>
          </p:cNvSpPr>
          <p:nvPr>
            <p:ph type="title"/>
          </p:nvPr>
        </p:nvSpPr>
        <p:spPr>
          <a:xfrm>
            <a:off x="838200" y="365125"/>
            <a:ext cx="10515600" cy="701675"/>
          </a:xfrm>
        </p:spPr>
        <p:txBody>
          <a:bodyPr>
            <a:normAutofit/>
          </a:bodyPr>
          <a:lstStyle/>
          <a:p>
            <a:pPr algn="ctr"/>
            <a:r>
              <a:rPr lang="it-IT" sz="2800" b="1" dirty="0">
                <a:latin typeface="+mn-lt"/>
              </a:rPr>
              <a:t>Gelsomino notturno – </a:t>
            </a:r>
            <a:r>
              <a:rPr lang="la-Latn" sz="2800" b="1" i="1" dirty="0">
                <a:latin typeface="+mn-lt"/>
              </a:rPr>
              <a:t>Cestrum nocturnum</a:t>
            </a:r>
            <a:endParaRPr lang="la-Latn" sz="2800" b="1" dirty="0">
              <a:latin typeface="+mn-lt"/>
            </a:endParaRPr>
          </a:p>
        </p:txBody>
      </p:sp>
      <p:pic>
        <p:nvPicPr>
          <p:cNvPr id="6" name="Picture 6" descr="Gelsomino notturno: come mantenerlo splendido! » Vendita ...">
            <a:extLst>
              <a:ext uri="{FF2B5EF4-FFF2-40B4-BE49-F238E27FC236}">
                <a16:creationId xmlns:a16="http://schemas.microsoft.com/office/drawing/2014/main" id="{68C729F0-2ACF-4ED0-9F18-16CF3B54D0A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41459" y="2329706"/>
            <a:ext cx="5882110" cy="3852000"/>
          </a:xfrm>
          <a:prstGeom prst="rect">
            <a:avLst/>
          </a:prstGeom>
          <a:noFill/>
          <a:effectLst>
            <a:glow rad="127000">
              <a:schemeClr val="accent6">
                <a:lumMod val="75000"/>
              </a:schemeClr>
            </a:glow>
          </a:effectLst>
          <a:extLst>
            <a:ext uri="{909E8E84-426E-40DD-AFC4-6F175D3DCCD1}">
              <a14:hiddenFill xmlns:a14="http://schemas.microsoft.com/office/drawing/2010/main">
                <a:solidFill>
                  <a:srgbClr val="FFFFFF"/>
                </a:solidFill>
              </a14:hiddenFill>
            </a:ext>
          </a:extLst>
        </p:spPr>
      </p:pic>
      <p:pic>
        <p:nvPicPr>
          <p:cNvPr id="11" name="Segnaposto contenuto 10">
            <a:extLst>
              <a:ext uri="{FF2B5EF4-FFF2-40B4-BE49-F238E27FC236}">
                <a16:creationId xmlns:a16="http://schemas.microsoft.com/office/drawing/2014/main" id="{C59657C6-D513-4070-98AF-9CB528E1930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73642" y="1300162"/>
            <a:ext cx="5676900" cy="4257675"/>
          </a:xfrm>
          <a:prstGeom prst="rect">
            <a:avLst/>
          </a:prstGeom>
          <a:noFill/>
          <a:effectLst>
            <a:glow rad="127000">
              <a:schemeClr val="accent6">
                <a:lumMod val="5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929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3FA113-8667-4640-B263-B459693FDA04}"/>
              </a:ext>
            </a:extLst>
          </p:cNvPr>
          <p:cNvSpPr>
            <a:spLocks noGrp="1"/>
          </p:cNvSpPr>
          <p:nvPr>
            <p:ph type="title"/>
          </p:nvPr>
        </p:nvSpPr>
        <p:spPr>
          <a:xfrm>
            <a:off x="838200" y="365125"/>
            <a:ext cx="10515600" cy="873125"/>
          </a:xfrm>
        </p:spPr>
        <p:txBody>
          <a:bodyPr>
            <a:normAutofit/>
          </a:bodyPr>
          <a:lstStyle/>
          <a:p>
            <a:pPr algn="ctr"/>
            <a:r>
              <a:rPr lang="it-IT" sz="2400" b="1" i="1" dirty="0">
                <a:latin typeface="+mn-lt"/>
              </a:rPr>
              <a:t>Sono apparse in mezzo ai viburni </a:t>
            </a:r>
            <a:br>
              <a:rPr lang="it-IT" sz="2400" b="1" i="1" dirty="0">
                <a:latin typeface="+mn-lt"/>
              </a:rPr>
            </a:br>
            <a:r>
              <a:rPr lang="it-IT" sz="2400" b="1" i="1" dirty="0">
                <a:latin typeface="+mn-lt"/>
              </a:rPr>
              <a:t>le farfalle crepuscolari</a:t>
            </a:r>
          </a:p>
        </p:txBody>
      </p:sp>
      <p:pic>
        <p:nvPicPr>
          <p:cNvPr id="1026" name="Picture 2">
            <a:extLst>
              <a:ext uri="{FF2B5EF4-FFF2-40B4-BE49-F238E27FC236}">
                <a16:creationId xmlns:a16="http://schemas.microsoft.com/office/drawing/2014/main" id="{2EE1C93C-A329-4FD1-A796-45C5D01BB6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91525" y="1543844"/>
            <a:ext cx="238125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09570E3-C110-44A4-B15E-6C538F2A1D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6825" y="3723481"/>
            <a:ext cx="2381250" cy="159067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Viburnum nudum - Possumhaw Viburnum - Smooth Witherod - Sugar Creek Gardens">
            <a:extLst>
              <a:ext uri="{FF2B5EF4-FFF2-40B4-BE49-F238E27FC236}">
                <a16:creationId xmlns:a16="http://schemas.microsoft.com/office/drawing/2014/main" id="{6C765188-60E6-496D-B1DA-EAE0B6838100}"/>
              </a:ext>
            </a:extLst>
          </p:cNvPr>
          <p:cNvSpPr>
            <a:spLocks noChangeAspect="1" noChangeArrowheads="1"/>
          </p:cNvSpPr>
          <p:nvPr/>
        </p:nvSpPr>
        <p:spPr bwMode="auto">
          <a:xfrm>
            <a:off x="5943600" y="3276600"/>
            <a:ext cx="864000" cy="86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36" name="Picture 12" descr="Viburno - Viburnum - Viburnum - Piante da Giardino - Viburno ...">
            <a:extLst>
              <a:ext uri="{FF2B5EF4-FFF2-40B4-BE49-F238E27FC236}">
                <a16:creationId xmlns:a16="http://schemas.microsoft.com/office/drawing/2014/main" id="{5A81578B-6952-4C61-A96B-A5E144CB72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337" y="1543844"/>
            <a:ext cx="7096125" cy="4714875"/>
          </a:xfrm>
          <a:prstGeom prst="rect">
            <a:avLst/>
          </a:prstGeom>
          <a:noFill/>
          <a:effectLst>
            <a:glow rad="127000">
              <a:schemeClr val="accent6">
                <a:lumMod val="75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650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F09835-F6B5-4206-8383-40456A2C4163}"/>
              </a:ext>
            </a:extLst>
          </p:cNvPr>
          <p:cNvSpPr>
            <a:spLocks noGrp="1"/>
          </p:cNvSpPr>
          <p:nvPr>
            <p:ph type="title"/>
          </p:nvPr>
        </p:nvSpPr>
        <p:spPr>
          <a:xfrm>
            <a:off x="838200" y="365125"/>
            <a:ext cx="10515600" cy="873125"/>
          </a:xfrm>
        </p:spPr>
        <p:txBody>
          <a:bodyPr>
            <a:normAutofit/>
          </a:bodyPr>
          <a:lstStyle/>
          <a:p>
            <a:pPr algn="ctr">
              <a:lnSpc>
                <a:spcPct val="100000"/>
              </a:lnSpc>
            </a:pPr>
            <a:r>
              <a:rPr lang="it-IT" sz="2400" b="1" dirty="0">
                <a:latin typeface="+mn-lt"/>
              </a:rPr>
              <a:t>Tomba di Giovanni e Maria Pascoli a Castelvecchio di Barga</a:t>
            </a:r>
            <a:br>
              <a:rPr lang="it-IT" sz="2400" b="1" dirty="0">
                <a:latin typeface="+mn-lt"/>
              </a:rPr>
            </a:br>
            <a:endParaRPr lang="it-IT" sz="2400" b="1" dirty="0">
              <a:latin typeface="+mn-lt"/>
            </a:endParaRPr>
          </a:p>
        </p:txBody>
      </p:sp>
      <p:pic>
        <p:nvPicPr>
          <p:cNvPr id="1026" name="Picture 2" descr="Nessuna descrizione della foto disponibile.">
            <a:extLst>
              <a:ext uri="{FF2B5EF4-FFF2-40B4-BE49-F238E27FC236}">
                <a16:creationId xmlns:a16="http://schemas.microsoft.com/office/drawing/2014/main" id="{22C1624E-053F-4BB3-91A0-609437802E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1875" y="1020875"/>
            <a:ext cx="7296000" cy="5472000"/>
          </a:xfrm>
          <a:prstGeom prst="rect">
            <a:avLst/>
          </a:prstGeom>
          <a:noFill/>
          <a:effectLst>
            <a:glow rad="127000">
              <a:schemeClr val="bg2">
                <a:lumMod val="25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598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B40502-CC2C-4A73-820E-252C86C69E8D}"/>
              </a:ext>
            </a:extLst>
          </p:cNvPr>
          <p:cNvSpPr>
            <a:spLocks noGrp="1"/>
          </p:cNvSpPr>
          <p:nvPr>
            <p:ph type="title"/>
          </p:nvPr>
        </p:nvSpPr>
        <p:spPr>
          <a:xfrm>
            <a:off x="666750" y="260350"/>
            <a:ext cx="10525125" cy="777875"/>
          </a:xfrm>
        </p:spPr>
        <p:txBody>
          <a:bodyPr>
            <a:normAutofit/>
          </a:bodyPr>
          <a:lstStyle/>
          <a:p>
            <a:pPr algn="ctr"/>
            <a:r>
              <a:rPr lang="it-IT" sz="2400" b="1" u="sng" dirty="0">
                <a:latin typeface="+mn-lt"/>
              </a:rPr>
              <a:t>Solitudini diseguali</a:t>
            </a:r>
          </a:p>
        </p:txBody>
      </p:sp>
      <p:sp>
        <p:nvSpPr>
          <p:cNvPr id="3" name="Segnaposto contenuto 2">
            <a:extLst>
              <a:ext uri="{FF2B5EF4-FFF2-40B4-BE49-F238E27FC236}">
                <a16:creationId xmlns:a16="http://schemas.microsoft.com/office/drawing/2014/main" id="{26CC8134-5E91-4AA6-8622-6DDC1FE26087}"/>
              </a:ext>
            </a:extLst>
          </p:cNvPr>
          <p:cNvSpPr>
            <a:spLocks noGrp="1"/>
          </p:cNvSpPr>
          <p:nvPr>
            <p:ph idx="1"/>
          </p:nvPr>
        </p:nvSpPr>
        <p:spPr>
          <a:xfrm>
            <a:off x="581026" y="723901"/>
            <a:ext cx="10658474" cy="62865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25000" lnSpcReduction="20000"/>
          </a:bodyPr>
          <a:lstStyle/>
          <a:p>
            <a:pPr marL="0" indent="0">
              <a:lnSpc>
                <a:spcPct val="120000"/>
              </a:lnSpc>
              <a:spcBef>
                <a:spcPts val="0"/>
              </a:spcBef>
              <a:buNone/>
            </a:pPr>
            <a:r>
              <a:rPr lang="it-IT" sz="8000" b="1" i="0" dirty="0">
                <a:solidFill>
                  <a:srgbClr val="222222"/>
                </a:solidFill>
                <a:effectLst/>
              </a:rPr>
              <a:t>La solitudine è ed è sempre stata l’esperienza centrale e inevitabile di ogni uomo. Ed è una esperienza che ha due volti. </a:t>
            </a:r>
            <a:r>
              <a:rPr lang="it-IT" sz="8000" b="1" dirty="0">
                <a:solidFill>
                  <a:srgbClr val="222222"/>
                </a:solidFill>
                <a:effectLst/>
                <a:ea typeface="Calibri" panose="020F0502020204030204" pitchFamily="34" charset="0"/>
                <a:cs typeface="Arial" panose="020B0604020202020204" pitchFamily="34" charset="0"/>
              </a:rPr>
              <a:t>La solitudine può essere una tremenda condanna o una meravigliosa conquista. </a:t>
            </a:r>
            <a:r>
              <a:rPr lang="it-IT" sz="8000" i="1" dirty="0">
                <a:solidFill>
                  <a:srgbClr val="222222"/>
                </a:solidFill>
                <a:ea typeface="Calibri" panose="020F0502020204030204" pitchFamily="34" charset="0"/>
                <a:cs typeface="Arial" panose="020B0604020202020204" pitchFamily="34" charset="0"/>
              </a:rPr>
              <a:t>Bernardo Bertolucci</a:t>
            </a:r>
          </a:p>
          <a:p>
            <a:pPr marL="0" indent="0">
              <a:lnSpc>
                <a:spcPct val="120000"/>
              </a:lnSpc>
              <a:spcBef>
                <a:spcPts val="0"/>
              </a:spcBef>
              <a:buNone/>
            </a:pPr>
            <a:endParaRPr lang="it-IT" sz="8000" b="1" i="0" dirty="0">
              <a:solidFill>
                <a:schemeClr val="tx1">
                  <a:lumMod val="95000"/>
                  <a:lumOff val="5000"/>
                </a:schemeClr>
              </a:solidFill>
              <a:effectLst/>
            </a:endParaRPr>
          </a:p>
          <a:p>
            <a:pPr marL="0" indent="0">
              <a:lnSpc>
                <a:spcPct val="120000"/>
              </a:lnSpc>
              <a:spcBef>
                <a:spcPts val="0"/>
              </a:spcBef>
              <a:buNone/>
            </a:pPr>
            <a:r>
              <a:rPr lang="it-IT" sz="8000" b="1" i="0" dirty="0">
                <a:solidFill>
                  <a:schemeClr val="tx1">
                    <a:lumMod val="95000"/>
                    <a:lumOff val="5000"/>
                  </a:schemeClr>
                </a:solidFill>
                <a:effectLst/>
              </a:rPr>
              <a:t>Ci sono giorni in cui la solitudine è un vino inebriante che ti ispira libertà, altri in cui è un tonico amaro, e altri ancora in cui è un veleno che ti fa sbattere la testa contro il muro. </a:t>
            </a:r>
            <a:r>
              <a:rPr lang="it-IT" sz="8000" i="1" dirty="0">
                <a:solidFill>
                  <a:schemeClr val="tx1">
                    <a:lumMod val="95000"/>
                    <a:lumOff val="5000"/>
                  </a:schemeClr>
                </a:solidFill>
                <a:effectLst/>
              </a:rPr>
              <a:t>Colette</a:t>
            </a:r>
          </a:p>
          <a:p>
            <a:pPr marL="0" indent="0">
              <a:lnSpc>
                <a:spcPct val="120000"/>
              </a:lnSpc>
              <a:spcBef>
                <a:spcPts val="0"/>
              </a:spcBef>
              <a:buNone/>
            </a:pPr>
            <a:endParaRPr lang="it-IT" sz="8000" i="1" dirty="0">
              <a:solidFill>
                <a:schemeClr val="tx1">
                  <a:lumMod val="95000"/>
                  <a:lumOff val="5000"/>
                </a:schemeClr>
              </a:solidFill>
              <a:effectLst/>
            </a:endParaRPr>
          </a:p>
          <a:p>
            <a:pPr marL="0" indent="0">
              <a:lnSpc>
                <a:spcPct val="120000"/>
              </a:lnSpc>
              <a:spcBef>
                <a:spcPts val="0"/>
              </a:spcBef>
              <a:buNone/>
            </a:pPr>
            <a:r>
              <a:rPr lang="it-IT" sz="8000" b="1" i="0" dirty="0">
                <a:effectLst/>
              </a:rPr>
              <a:t>La solitudine volontaria è un momento di pace. La solitudine subita è un’aggressione da parte del destino. </a:t>
            </a:r>
            <a:r>
              <a:rPr lang="it-IT" sz="8000" i="1" dirty="0">
                <a:effectLst/>
              </a:rPr>
              <a:t>Fabrizio Caramagna</a:t>
            </a:r>
          </a:p>
          <a:p>
            <a:pPr marL="0" indent="0">
              <a:buNone/>
            </a:pPr>
            <a:endParaRPr lang="it-IT" sz="8000" i="1" dirty="0">
              <a:effectLst/>
            </a:endParaRPr>
          </a:p>
          <a:p>
            <a:pPr marL="0" indent="0">
              <a:lnSpc>
                <a:spcPct val="120000"/>
              </a:lnSpc>
              <a:spcBef>
                <a:spcPts val="0"/>
              </a:spcBef>
              <a:buNone/>
            </a:pPr>
            <a:r>
              <a:rPr lang="it-IT" sz="8000" b="1" dirty="0">
                <a:solidFill>
                  <a:srgbClr val="222222"/>
                </a:solidFill>
              </a:rPr>
              <a:t>Tutta l’infelicità degli uomini deriva da una sola causa, dal non sapere starsene da soli, in una camera</a:t>
            </a:r>
            <a:r>
              <a:rPr lang="it-IT" sz="8000" i="1" dirty="0">
                <a:solidFill>
                  <a:srgbClr val="222222"/>
                </a:solidFill>
              </a:rPr>
              <a:t>. Blaise Pascal</a:t>
            </a:r>
            <a:r>
              <a:rPr lang="it-IT" sz="6000" i="1" dirty="0">
                <a:solidFill>
                  <a:srgbClr val="222222"/>
                </a:solidFill>
              </a:rPr>
              <a:t> </a:t>
            </a:r>
          </a:p>
          <a:p>
            <a:pPr marL="0" indent="0">
              <a:lnSpc>
                <a:spcPct val="120000"/>
              </a:lnSpc>
              <a:spcBef>
                <a:spcPts val="0"/>
              </a:spcBef>
              <a:buNone/>
            </a:pPr>
            <a:endParaRPr lang="it-IT" sz="6000" b="1" i="1" dirty="0">
              <a:solidFill>
                <a:srgbClr val="222222"/>
              </a:solidFill>
            </a:endParaRPr>
          </a:p>
          <a:p>
            <a:pPr marL="0" indent="0">
              <a:lnSpc>
                <a:spcPct val="120000"/>
              </a:lnSpc>
              <a:spcBef>
                <a:spcPts val="0"/>
              </a:spcBef>
              <a:buNone/>
            </a:pPr>
            <a:r>
              <a:rPr lang="it-IT" sz="8000" b="1" dirty="0">
                <a:latin typeface="Calibri" panose="020F0502020204030204" pitchFamily="34" charset="0"/>
                <a:ea typeface="Times New Roman" panose="02020603050405020304" pitchFamily="18" charset="0"/>
              </a:rPr>
              <a:t>S</a:t>
            </a:r>
            <a:r>
              <a:rPr lang="it-IT" sz="8000" b="1" dirty="0">
                <a:effectLst/>
                <a:latin typeface="Calibri" panose="020F0502020204030204" pitchFamily="34" charset="0"/>
                <a:ea typeface="Times New Roman" panose="02020603050405020304" pitchFamily="18" charset="0"/>
              </a:rPr>
              <a:t>olo nella solitudine sarai tutto tuo.</a:t>
            </a:r>
            <a:r>
              <a:rPr lang="it-IT" sz="6600" b="1" dirty="0">
                <a:effectLst/>
                <a:latin typeface="Calibri" panose="020F0502020204030204" pitchFamily="34" charset="0"/>
                <a:ea typeface="Times New Roman" panose="02020603050405020304" pitchFamily="18" charset="0"/>
              </a:rPr>
              <a:t> </a:t>
            </a:r>
            <a:r>
              <a:rPr lang="it-IT" sz="8000" i="1" dirty="0">
                <a:effectLst/>
                <a:latin typeface="Calibri" panose="020F0502020204030204" pitchFamily="34" charset="0"/>
                <a:ea typeface="Times New Roman" panose="02020603050405020304" pitchFamily="18" charset="0"/>
              </a:rPr>
              <a:t>Leonardo Da Vinci</a:t>
            </a:r>
          </a:p>
          <a:p>
            <a:pPr marL="0" indent="0">
              <a:lnSpc>
                <a:spcPct val="120000"/>
              </a:lnSpc>
              <a:spcBef>
                <a:spcPts val="0"/>
              </a:spcBef>
              <a:buNone/>
            </a:pPr>
            <a:endParaRPr lang="it-IT" sz="6600" b="1" i="1" dirty="0">
              <a:latin typeface="Calibri" panose="020F0502020204030204" pitchFamily="34" charset="0"/>
            </a:endParaRPr>
          </a:p>
          <a:p>
            <a:pPr marL="0" indent="0">
              <a:buNone/>
            </a:pPr>
            <a:r>
              <a:rPr lang="it-IT" sz="8000" b="1" dirty="0">
                <a:effectLst/>
                <a:ea typeface="Calibri" panose="020F0502020204030204" pitchFamily="34" charset="0"/>
                <a:cs typeface="Arial" panose="020B0604020202020204" pitchFamily="34" charset="0"/>
              </a:rPr>
              <a:t>Della compagnia che abbiamo durante il silenzio raramente si parla.</a:t>
            </a:r>
            <a:r>
              <a:rPr lang="it-IT" sz="4800" b="1" dirty="0">
                <a:effectLst/>
                <a:ea typeface="Calibri" panose="020F0502020204030204" pitchFamily="34" charset="0"/>
                <a:cs typeface="Arial" panose="020B0604020202020204" pitchFamily="34" charset="0"/>
              </a:rPr>
              <a:t> </a:t>
            </a:r>
            <a:r>
              <a:rPr lang="it-IT" sz="8000" i="1" dirty="0">
                <a:effectLst/>
                <a:ea typeface="Calibri" panose="020F0502020204030204" pitchFamily="34" charset="0"/>
                <a:cs typeface="Arial" panose="020B0604020202020204" pitchFamily="34" charset="0"/>
              </a:rPr>
              <a:t>Hebert Abimorad</a:t>
            </a:r>
            <a:endParaRPr lang="it-IT" sz="8000" b="1" i="0" dirty="0">
              <a:solidFill>
                <a:srgbClr val="222222"/>
              </a:solidFill>
              <a:effectLst/>
            </a:endParaRPr>
          </a:p>
          <a:p>
            <a:pPr marL="0" indent="0">
              <a:lnSpc>
                <a:spcPct val="120000"/>
              </a:lnSpc>
              <a:spcBef>
                <a:spcPts val="0"/>
              </a:spcBef>
              <a:buNone/>
            </a:pPr>
            <a:endParaRPr lang="it-IT" sz="6000" b="1" dirty="0"/>
          </a:p>
          <a:p>
            <a:pPr marL="0" indent="0">
              <a:lnSpc>
                <a:spcPct val="120000"/>
              </a:lnSpc>
              <a:spcBef>
                <a:spcPts val="0"/>
              </a:spcBef>
              <a:buNone/>
            </a:pPr>
            <a:endParaRPr lang="it-IT" sz="8000" dirty="0"/>
          </a:p>
          <a:p>
            <a:pPr marL="0" indent="0">
              <a:lnSpc>
                <a:spcPct val="120000"/>
              </a:lnSpc>
              <a:spcBef>
                <a:spcPts val="0"/>
              </a:spcBef>
              <a:buNone/>
            </a:pPr>
            <a:br>
              <a:rPr lang="it-IT" sz="8000" b="1" dirty="0"/>
            </a:br>
            <a:endParaRPr lang="it-IT" sz="8000" b="1" dirty="0"/>
          </a:p>
          <a:p>
            <a:pPr marL="0" indent="0">
              <a:buNone/>
            </a:pPr>
            <a:br>
              <a:rPr lang="it-IT" sz="5100" b="1" dirty="0"/>
            </a:br>
            <a:endParaRPr lang="it-IT" sz="5100" dirty="0"/>
          </a:p>
          <a:p>
            <a:pPr marL="0" indent="0">
              <a:buNone/>
            </a:pPr>
            <a:endParaRPr lang="it-IT" sz="5100" i="1" dirty="0">
              <a:solidFill>
                <a:srgbClr val="050505"/>
              </a:solidFill>
              <a:effectLst/>
              <a:ea typeface="Calibri" panose="020F0502020204030204" pitchFamily="34" charset="0"/>
            </a:endParaRPr>
          </a:p>
          <a:p>
            <a:pPr marL="0" indent="0">
              <a:buNone/>
            </a:pPr>
            <a:endParaRPr lang="it-IT" sz="2400" i="1" dirty="0">
              <a:solidFill>
                <a:srgbClr val="050505"/>
              </a:solidFill>
              <a:effectLst/>
              <a:ea typeface="Calibri" panose="020F0502020204030204" pitchFamily="34" charset="0"/>
            </a:endParaRPr>
          </a:p>
          <a:p>
            <a:pPr marL="0" indent="0">
              <a:buNone/>
            </a:pPr>
            <a:endParaRPr lang="it-IT" sz="2400" b="1" i="0" dirty="0">
              <a:solidFill>
                <a:srgbClr val="222222"/>
              </a:solidFill>
              <a:effectLst/>
            </a:endParaRPr>
          </a:p>
          <a:p>
            <a:pPr marL="0" indent="0">
              <a:buNone/>
            </a:pPr>
            <a:endParaRPr lang="it-IT" sz="2400" b="1" dirty="0">
              <a:solidFill>
                <a:srgbClr val="050505"/>
              </a:solidFill>
              <a:ea typeface="Calibri" panose="020F0502020204030204" pitchFamily="34" charset="0"/>
            </a:endParaRPr>
          </a:p>
          <a:p>
            <a:pPr marL="0" indent="0">
              <a:buNone/>
            </a:pPr>
            <a:r>
              <a:rPr lang="it-IT" sz="2400" dirty="0">
                <a:solidFill>
                  <a:srgbClr val="222222"/>
                </a:solidFill>
                <a:effectLst/>
                <a:ea typeface="Calibri" panose="020F0502020204030204" pitchFamily="34" charset="0"/>
                <a:cs typeface="Arial" panose="020B0604020202020204" pitchFamily="34" charset="0"/>
              </a:rPr>
              <a:t> </a:t>
            </a:r>
            <a:endParaRPr lang="it-IT" sz="2400" dirty="0">
              <a:effectLst/>
              <a:ea typeface="Calibri" panose="020F0502020204030204" pitchFamily="34" charset="0"/>
              <a:cs typeface="Arial" panose="020B0604020202020204" pitchFamily="34" charset="0"/>
            </a:endParaRPr>
          </a:p>
          <a:p>
            <a:pPr marL="0" indent="0">
              <a:buNone/>
            </a:pPr>
            <a:endParaRPr lang="it-IT" dirty="0"/>
          </a:p>
        </p:txBody>
      </p:sp>
    </p:spTree>
    <p:extLst>
      <p:ext uri="{BB962C8B-B14F-4D97-AF65-F5344CB8AC3E}">
        <p14:creationId xmlns:p14="http://schemas.microsoft.com/office/powerpoint/2010/main" val="2521644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48672D-B61F-4135-A5CC-B164C651F227}"/>
              </a:ext>
            </a:extLst>
          </p:cNvPr>
          <p:cNvSpPr>
            <a:spLocks noGrp="1"/>
          </p:cNvSpPr>
          <p:nvPr>
            <p:ph type="title"/>
          </p:nvPr>
        </p:nvSpPr>
        <p:spPr>
          <a:xfrm>
            <a:off x="866775" y="400050"/>
            <a:ext cx="10515600" cy="809625"/>
          </a:xfrm>
        </p:spPr>
        <p:txBody>
          <a:bodyPr>
            <a:normAutofit/>
          </a:bodyPr>
          <a:lstStyle/>
          <a:p>
            <a:pPr marL="457200" algn="ctr">
              <a:lnSpc>
                <a:spcPct val="107000"/>
              </a:lnSpc>
              <a:spcAft>
                <a:spcPts val="800"/>
              </a:spcAft>
            </a:pPr>
            <a:r>
              <a:rPr lang="it-IT" sz="2000" b="1" dirty="0">
                <a:effectLst/>
                <a:latin typeface="Calibri" panose="020F0502020204030204" pitchFamily="34" charset="0"/>
                <a:ea typeface="Calibri" panose="020F0502020204030204" pitchFamily="34" charset="0"/>
                <a:cs typeface="Arial" panose="020B0604020202020204" pitchFamily="34" charset="0"/>
              </a:rPr>
              <a:t>Francesco PETRARCA:</a:t>
            </a:r>
            <a:br>
              <a:rPr lang="it-IT" sz="2000" dirty="0">
                <a:effectLst/>
                <a:latin typeface="Calibri" panose="020F0502020204030204" pitchFamily="34" charset="0"/>
                <a:ea typeface="Calibri" panose="020F0502020204030204" pitchFamily="34" charset="0"/>
                <a:cs typeface="Arial" panose="020B0604020202020204" pitchFamily="34" charset="0"/>
              </a:rPr>
            </a:br>
            <a:r>
              <a:rPr lang="it-IT" sz="2000" b="1" dirty="0">
                <a:effectLst/>
                <a:latin typeface="Calibri" panose="020F0502020204030204" pitchFamily="34" charset="0"/>
                <a:ea typeface="Calibri" panose="020F0502020204030204" pitchFamily="34" charset="0"/>
                <a:cs typeface="Arial" panose="020B0604020202020204" pitchFamily="34" charset="0"/>
              </a:rPr>
              <a:t>Dal Canzoniere : Sonetto  I</a:t>
            </a:r>
            <a:endParaRPr lang="it-IT" sz="2000" dirty="0"/>
          </a:p>
        </p:txBody>
      </p:sp>
      <p:sp>
        <p:nvSpPr>
          <p:cNvPr id="3" name="Segnaposto contenuto 2">
            <a:extLst>
              <a:ext uri="{FF2B5EF4-FFF2-40B4-BE49-F238E27FC236}">
                <a16:creationId xmlns:a16="http://schemas.microsoft.com/office/drawing/2014/main" id="{EE674232-B9B8-4740-8CE3-27D90F64247D}"/>
              </a:ext>
            </a:extLst>
          </p:cNvPr>
          <p:cNvSpPr>
            <a:spLocks noGrp="1"/>
          </p:cNvSpPr>
          <p:nvPr>
            <p:ph idx="1"/>
          </p:nvPr>
        </p:nvSpPr>
        <p:spPr>
          <a:xfrm>
            <a:off x="866774" y="1362075"/>
            <a:ext cx="10487025" cy="535781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77500" lnSpcReduction="20000"/>
          </a:bodyPr>
          <a:lstStyle/>
          <a:p>
            <a:pPr indent="0" algn="ctr">
              <a:lnSpc>
                <a:spcPct val="107000"/>
              </a:lnSpc>
              <a:spcAft>
                <a:spcPts val="800"/>
              </a:spcAft>
              <a:buNone/>
            </a:pPr>
            <a:endParaRPr lang="it-IT" sz="2200" b="1" dirty="0">
              <a:solidFill>
                <a:srgbClr val="202122"/>
              </a:solidFill>
              <a:effectLst/>
              <a:latin typeface="Calibri" panose="020F0502020204030204" pitchFamily="34" charset="0"/>
              <a:ea typeface="Calibri" panose="020F0502020204030204" pitchFamily="34" charset="0"/>
              <a:cs typeface="Calibri" panose="020F0502020204030204" pitchFamily="34" charset="0"/>
            </a:endParaRPr>
          </a:p>
          <a:p>
            <a:pPr indent="0" algn="ctr">
              <a:lnSpc>
                <a:spcPct val="107000"/>
              </a:lnSpc>
              <a:spcAft>
                <a:spcPts val="800"/>
              </a:spcAft>
              <a:buNone/>
            </a:pPr>
            <a:r>
              <a:rPr lang="it-IT" sz="22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Voi ch’ascoltate in rime sparse il suono</a:t>
            </a:r>
            <a:br>
              <a:rPr lang="it-IT" sz="22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br>
            <a:r>
              <a:rPr lang="it-IT" sz="22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di quei sospiri ond’io nudriva ’l core</a:t>
            </a:r>
            <a:br>
              <a:rPr lang="it-IT" sz="22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br>
            <a:r>
              <a:rPr lang="it-IT" sz="22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in sul mio primo giovenile errore</a:t>
            </a:r>
            <a:br>
              <a:rPr lang="it-IT" sz="22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br>
            <a:r>
              <a:rPr lang="it-IT" sz="22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quand’era in parte altr’uom da quel ch’i’ sono,</a:t>
            </a:r>
            <a:br>
              <a:rPr lang="it-IT" sz="22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br>
            <a:br>
              <a:rPr lang="it-IT" sz="22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br>
            <a:r>
              <a:rPr lang="it-IT" sz="22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del vario stile in ch’io piango et ragiono</a:t>
            </a:r>
            <a:br>
              <a:rPr lang="it-IT" sz="22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br>
            <a:r>
              <a:rPr lang="it-IT" sz="22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fra le vane speranze e ’l van dolore,</a:t>
            </a:r>
            <a:br>
              <a:rPr lang="it-IT" sz="22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br>
            <a:r>
              <a:rPr lang="it-IT" sz="22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ove sia chi per prova intenda amore,</a:t>
            </a:r>
            <a:br>
              <a:rPr lang="it-IT" sz="22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br>
            <a:r>
              <a:rPr lang="it-IT" sz="22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spero trovar pietà, nonché perdono.</a:t>
            </a:r>
            <a:br>
              <a:rPr lang="it-IT" sz="22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br>
            <a:br>
              <a:rPr lang="it-IT" sz="22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br>
            <a:r>
              <a:rPr lang="it-IT" sz="22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Ma ben veggio or sì come al popol tutto</a:t>
            </a:r>
            <a:br>
              <a:rPr lang="it-IT" sz="22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br>
            <a:r>
              <a:rPr lang="it-IT" sz="22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favola fui gran tempo, onde sovente</a:t>
            </a:r>
            <a:br>
              <a:rPr lang="it-IT" sz="22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br>
            <a:r>
              <a:rPr lang="it-IT" sz="22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di me medesmo meco mi vergogno;</a:t>
            </a:r>
            <a:br>
              <a:rPr lang="it-IT" sz="22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br>
            <a:br>
              <a:rPr lang="it-IT" sz="22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br>
            <a:r>
              <a:rPr lang="it-IT" sz="22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et del mio vaneggiar vergogna è ’l frutto,</a:t>
            </a:r>
            <a:br>
              <a:rPr lang="it-IT" sz="22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br>
            <a:r>
              <a:rPr lang="it-IT" sz="22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e ’l pentersi, e ’l conoscer chiaramente</a:t>
            </a:r>
            <a:br>
              <a:rPr lang="it-IT" sz="22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br>
            <a:r>
              <a:rPr lang="it-IT" sz="22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che quanto piace al mondo è breve sogno.</a:t>
            </a:r>
            <a:endParaRPr lang="it-IT" sz="2200" b="1"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br>
              <a:rPr lang="it-IT"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br>
            <a:endParaRPr lang="it-IT" sz="1800" dirty="0">
              <a:effectLst/>
              <a:latin typeface="Calibri" panose="020F0502020204030204" pitchFamily="34" charset="0"/>
              <a:ea typeface="Calibri" panose="020F0502020204030204" pitchFamily="34" charset="0"/>
              <a:cs typeface="Arial" panose="020B0604020202020204" pitchFamily="34" charset="0"/>
            </a:endParaRPr>
          </a:p>
          <a:p>
            <a:pPr marL="0" indent="0" algn="ctr">
              <a:buNone/>
            </a:pPr>
            <a:endParaRPr lang="it-IT" dirty="0"/>
          </a:p>
        </p:txBody>
      </p:sp>
    </p:spTree>
    <p:extLst>
      <p:ext uri="{BB962C8B-B14F-4D97-AF65-F5344CB8AC3E}">
        <p14:creationId xmlns:p14="http://schemas.microsoft.com/office/powerpoint/2010/main" val="2648771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1D0396-261A-4DC9-ADD3-3FA3F98642BE}"/>
              </a:ext>
            </a:extLst>
          </p:cNvPr>
          <p:cNvSpPr>
            <a:spLocks noGrp="1"/>
          </p:cNvSpPr>
          <p:nvPr>
            <p:ph type="title"/>
          </p:nvPr>
        </p:nvSpPr>
        <p:spPr>
          <a:xfrm>
            <a:off x="838200" y="365125"/>
            <a:ext cx="10515600" cy="568325"/>
          </a:xfrm>
        </p:spPr>
        <p:txBody>
          <a:bodyPr>
            <a:normAutofit fontScale="90000"/>
          </a:bodyPr>
          <a:lstStyle/>
          <a:p>
            <a:pPr algn="ctr"/>
            <a:r>
              <a:rPr lang="it-IT" sz="2000" b="1" dirty="0">
                <a:latin typeface="+mn-lt"/>
              </a:rPr>
              <a:t>Francesco PETRARCA</a:t>
            </a:r>
            <a:br>
              <a:rPr lang="it-IT" sz="2000" b="1" dirty="0">
                <a:latin typeface="+mn-lt"/>
              </a:rPr>
            </a:br>
            <a:r>
              <a:rPr lang="it-IT" sz="2000" b="1" dirty="0">
                <a:latin typeface="+mn-lt"/>
              </a:rPr>
              <a:t>Dal Canzoniere: sonetto XC</a:t>
            </a:r>
          </a:p>
        </p:txBody>
      </p:sp>
      <p:graphicFrame>
        <p:nvGraphicFramePr>
          <p:cNvPr id="4" name="Segnaposto contenuto 3">
            <a:extLst>
              <a:ext uri="{FF2B5EF4-FFF2-40B4-BE49-F238E27FC236}">
                <a16:creationId xmlns:a16="http://schemas.microsoft.com/office/drawing/2014/main" id="{A352FF83-BCE3-4488-95D7-46FE579A3623}"/>
              </a:ext>
            </a:extLst>
          </p:cNvPr>
          <p:cNvGraphicFramePr>
            <a:graphicFrameLocks noGrp="1"/>
          </p:cNvGraphicFramePr>
          <p:nvPr>
            <p:ph idx="1"/>
            <p:extLst>
              <p:ext uri="{D42A27DB-BD31-4B8C-83A1-F6EECF244321}">
                <p14:modId xmlns:p14="http://schemas.microsoft.com/office/powerpoint/2010/main" val="870825700"/>
              </p:ext>
            </p:extLst>
          </p:nvPr>
        </p:nvGraphicFramePr>
        <p:xfrm>
          <a:off x="2702560" y="1117600"/>
          <a:ext cx="6799580" cy="5476240"/>
        </p:xfrm>
        <a:graphic>
          <a:graphicData uri="http://schemas.openxmlformats.org/drawingml/2006/table">
            <a:tbl>
              <a:tblPr/>
              <a:tblGrid>
                <a:gridCol w="907480">
                  <a:extLst>
                    <a:ext uri="{9D8B030D-6E8A-4147-A177-3AD203B41FA5}">
                      <a16:colId xmlns:a16="http://schemas.microsoft.com/office/drawing/2014/main" val="3022204978"/>
                    </a:ext>
                  </a:extLst>
                </a:gridCol>
                <a:gridCol w="5892100">
                  <a:extLst>
                    <a:ext uri="{9D8B030D-6E8A-4147-A177-3AD203B41FA5}">
                      <a16:colId xmlns:a16="http://schemas.microsoft.com/office/drawing/2014/main" val="1420914634"/>
                    </a:ext>
                  </a:extLst>
                </a:gridCol>
              </a:tblGrid>
              <a:tr h="5476240">
                <a:tc>
                  <a:txBody>
                    <a:bodyPr/>
                    <a:lstStyle/>
                    <a:p>
                      <a:pPr algn="ctr" fontAlgn="t"/>
                      <a:br>
                        <a:rPr lang="it-IT" dirty="0">
                          <a:solidFill>
                            <a:srgbClr val="3F3F3F"/>
                          </a:solidFill>
                          <a:effectLst/>
                          <a:latin typeface="Verdana" panose="020B0604030504040204" pitchFamily="34" charset="0"/>
                        </a:rPr>
                      </a:br>
                      <a:br>
                        <a:rPr lang="it-IT" dirty="0">
                          <a:solidFill>
                            <a:srgbClr val="3F3F3F"/>
                          </a:solidFill>
                          <a:effectLst/>
                          <a:latin typeface="Verdana" panose="020B0604030504040204" pitchFamily="34" charset="0"/>
                        </a:rPr>
                      </a:br>
                      <a:br>
                        <a:rPr lang="it-IT" dirty="0">
                          <a:solidFill>
                            <a:srgbClr val="3F3F3F"/>
                          </a:solidFill>
                          <a:effectLst/>
                          <a:latin typeface="Verdana" panose="020B0604030504040204" pitchFamily="34" charset="0"/>
                        </a:rPr>
                      </a:br>
                      <a:br>
                        <a:rPr lang="it-IT" dirty="0">
                          <a:solidFill>
                            <a:srgbClr val="3F3F3F"/>
                          </a:solidFill>
                          <a:effectLst/>
                          <a:latin typeface="Verdana" panose="020B0604030504040204" pitchFamily="34" charset="0"/>
                        </a:rPr>
                      </a:br>
                      <a:br>
                        <a:rPr lang="it-IT" dirty="0">
                          <a:solidFill>
                            <a:srgbClr val="3F3F3F"/>
                          </a:solidFill>
                          <a:effectLst/>
                          <a:latin typeface="Verdana" panose="020B0604030504040204" pitchFamily="34" charset="0"/>
                        </a:rPr>
                      </a:br>
                      <a:br>
                        <a:rPr lang="it-IT" dirty="0">
                          <a:solidFill>
                            <a:srgbClr val="3F3F3F"/>
                          </a:solidFill>
                          <a:effectLst/>
                          <a:latin typeface="Verdana" panose="020B0604030504040204" pitchFamily="34" charset="0"/>
                        </a:rPr>
                      </a:br>
                      <a:br>
                        <a:rPr lang="it-IT" dirty="0">
                          <a:solidFill>
                            <a:srgbClr val="3F3F3F"/>
                          </a:solidFill>
                          <a:effectLst/>
                          <a:latin typeface="Verdana" panose="020B0604030504040204" pitchFamily="34" charset="0"/>
                        </a:rPr>
                      </a:br>
                      <a:br>
                        <a:rPr lang="it-IT" dirty="0">
                          <a:solidFill>
                            <a:srgbClr val="3F3F3F"/>
                          </a:solidFill>
                          <a:effectLst/>
                          <a:latin typeface="Verdana" panose="020B0604030504040204" pitchFamily="34" charset="0"/>
                        </a:rPr>
                      </a:br>
                      <a:br>
                        <a:rPr lang="it-IT" dirty="0">
                          <a:solidFill>
                            <a:srgbClr val="3F3F3F"/>
                          </a:solidFill>
                          <a:effectLst/>
                          <a:latin typeface="Verdana" panose="020B0604030504040204" pitchFamily="34" charset="0"/>
                        </a:rPr>
                      </a:br>
                      <a:br>
                        <a:rPr lang="it-IT" dirty="0">
                          <a:solidFill>
                            <a:srgbClr val="3F3F3F"/>
                          </a:solidFill>
                          <a:effectLst/>
                          <a:latin typeface="Verdana" panose="020B0604030504040204" pitchFamily="34" charset="0"/>
                        </a:rPr>
                      </a:br>
                      <a:br>
                        <a:rPr lang="it-IT" dirty="0">
                          <a:solidFill>
                            <a:srgbClr val="3F3F3F"/>
                          </a:solidFill>
                          <a:effectLst/>
                          <a:latin typeface="Verdana" panose="020B0604030504040204" pitchFamily="34" charset="0"/>
                        </a:rPr>
                      </a:br>
                      <a:br>
                        <a:rPr lang="it-IT" dirty="0">
                          <a:solidFill>
                            <a:srgbClr val="3F3F3F"/>
                          </a:solidFill>
                          <a:effectLst/>
                          <a:latin typeface="Verdana" panose="020B0604030504040204" pitchFamily="34" charset="0"/>
                        </a:rPr>
                      </a:br>
                      <a:br>
                        <a:rPr lang="it-IT" dirty="0">
                          <a:solidFill>
                            <a:srgbClr val="3F3F3F"/>
                          </a:solidFill>
                          <a:effectLst/>
                          <a:latin typeface="Verdana" panose="020B0604030504040204" pitchFamily="34" charset="0"/>
                        </a:rPr>
                      </a:br>
                      <a:br>
                        <a:rPr lang="it-IT" dirty="0">
                          <a:solidFill>
                            <a:srgbClr val="3F3F3F"/>
                          </a:solidFill>
                          <a:effectLst/>
                          <a:latin typeface="Verdana" panose="020B0604030504040204" pitchFamily="34" charset="0"/>
                        </a:rPr>
                      </a:br>
                      <a:br>
                        <a:rPr lang="it-IT" dirty="0">
                          <a:solidFill>
                            <a:srgbClr val="3F3F3F"/>
                          </a:solidFill>
                          <a:effectLst/>
                          <a:latin typeface="Verdana" panose="020B0604030504040204" pitchFamily="34" charset="0"/>
                        </a:rPr>
                      </a:br>
                      <a:br>
                        <a:rPr lang="it-IT" dirty="0">
                          <a:solidFill>
                            <a:srgbClr val="3F3F3F"/>
                          </a:solidFill>
                          <a:effectLst/>
                          <a:latin typeface="Verdana" panose="020B0604030504040204" pitchFamily="34" charset="0"/>
                        </a:rPr>
                      </a:br>
                      <a:br>
                        <a:rPr lang="it-IT" dirty="0">
                          <a:solidFill>
                            <a:srgbClr val="3F3F3F"/>
                          </a:solidFill>
                          <a:effectLst/>
                          <a:latin typeface="Verdana" panose="020B0604030504040204" pitchFamily="34" charset="0"/>
                        </a:rPr>
                      </a:br>
                      <a:endParaRPr lang="it-IT" dirty="0">
                        <a:solidFill>
                          <a:srgbClr val="3F3F3F"/>
                        </a:solidFill>
                        <a:effectLst/>
                        <a:latin typeface="Verdana" panose="020B0604030504040204" pitchFamily="34" charset="0"/>
                      </a:endParaRPr>
                    </a:p>
                  </a:txBody>
                  <a:tcPr>
                    <a:lnL>
                      <a:noFill/>
                    </a:lnL>
                    <a:lnR>
                      <a:noFill/>
                    </a:lnR>
                    <a:lnT>
                      <a:noFill/>
                    </a:lnT>
                    <a:lnB>
                      <a:noFill/>
                    </a:lnB>
                    <a:solidFill>
                      <a:srgbClr val="FFFFFF"/>
                    </a:solidFill>
                  </a:tcPr>
                </a:tc>
                <a:tc>
                  <a:txBody>
                    <a:bodyPr/>
                    <a:lstStyle/>
                    <a:p>
                      <a:pPr algn="l" fontAlgn="t"/>
                      <a:r>
                        <a:rPr lang="it-IT" sz="1800" b="1" i="0" u="none" strike="noStrike" dirty="0">
                          <a:solidFill>
                            <a:schemeClr val="tx1"/>
                          </a:solidFill>
                          <a:effectLst/>
                          <a:latin typeface="+mn-lt"/>
                        </a:rPr>
                        <a:t>Erano i capei d’oro a l’aura sparsi</a:t>
                      </a:r>
                      <a:br>
                        <a:rPr lang="it-IT" sz="1800" b="1" i="0" u="none" strike="noStrike" dirty="0">
                          <a:solidFill>
                            <a:schemeClr val="tx1"/>
                          </a:solidFill>
                          <a:effectLst/>
                          <a:latin typeface="+mn-lt"/>
                        </a:rPr>
                      </a:br>
                      <a:r>
                        <a:rPr lang="it-IT" sz="1800" b="1" i="0" u="none" strike="noStrike" dirty="0">
                          <a:solidFill>
                            <a:schemeClr val="tx1"/>
                          </a:solidFill>
                          <a:effectLst/>
                          <a:latin typeface="+mn-lt"/>
                        </a:rPr>
                        <a:t>che ’n mille dolci nodi gli avolgea,</a:t>
                      </a:r>
                      <a:br>
                        <a:rPr lang="it-IT" sz="1800" b="1" i="0" u="none" strike="noStrike" dirty="0">
                          <a:solidFill>
                            <a:schemeClr val="tx1"/>
                          </a:solidFill>
                          <a:effectLst/>
                          <a:latin typeface="+mn-lt"/>
                        </a:rPr>
                      </a:br>
                      <a:r>
                        <a:rPr lang="it-IT" sz="1800" b="1" i="0" u="none" strike="noStrike" dirty="0">
                          <a:solidFill>
                            <a:schemeClr val="tx1"/>
                          </a:solidFill>
                          <a:effectLst/>
                          <a:latin typeface="+mn-lt"/>
                        </a:rPr>
                        <a:t>e ’l vago lume oltra misura ardea</a:t>
                      </a:r>
                      <a:br>
                        <a:rPr lang="it-IT" sz="1800" b="1" i="0" u="none" strike="noStrike" dirty="0">
                          <a:solidFill>
                            <a:schemeClr val="tx1"/>
                          </a:solidFill>
                          <a:effectLst/>
                          <a:latin typeface="+mn-lt"/>
                        </a:rPr>
                      </a:br>
                      <a:r>
                        <a:rPr lang="it-IT" sz="1800" b="1" i="0" u="none" strike="noStrike" dirty="0">
                          <a:solidFill>
                            <a:schemeClr val="tx1"/>
                          </a:solidFill>
                          <a:effectLst/>
                          <a:latin typeface="+mn-lt"/>
                        </a:rPr>
                        <a:t>di quei begli occhi, ch’or ne son sì scarsi;</a:t>
                      </a:r>
                      <a:br>
                        <a:rPr lang="it-IT" sz="1800" b="1" i="0" u="none" strike="noStrike" dirty="0">
                          <a:solidFill>
                            <a:schemeClr val="tx1"/>
                          </a:solidFill>
                          <a:effectLst/>
                          <a:latin typeface="+mn-lt"/>
                        </a:rPr>
                      </a:br>
                      <a:br>
                        <a:rPr lang="it-IT" sz="1800" b="1" i="0" u="none" strike="noStrike" dirty="0">
                          <a:solidFill>
                            <a:schemeClr val="tx1"/>
                          </a:solidFill>
                          <a:effectLst/>
                          <a:latin typeface="+mn-lt"/>
                        </a:rPr>
                      </a:br>
                      <a:r>
                        <a:rPr lang="it-IT" sz="1800" b="1" i="0" u="none" strike="noStrike" dirty="0">
                          <a:solidFill>
                            <a:schemeClr val="tx1"/>
                          </a:solidFill>
                          <a:effectLst/>
                          <a:latin typeface="+mn-lt"/>
                        </a:rPr>
                        <a:t>e ’l viso di pietosi color’ farsi,</a:t>
                      </a:r>
                      <a:br>
                        <a:rPr lang="it-IT" sz="1800" b="1" i="0" u="none" strike="noStrike" dirty="0">
                          <a:solidFill>
                            <a:schemeClr val="tx1"/>
                          </a:solidFill>
                          <a:effectLst/>
                          <a:latin typeface="+mn-lt"/>
                        </a:rPr>
                      </a:br>
                      <a:r>
                        <a:rPr lang="it-IT" sz="1800" b="1" i="0" u="none" strike="noStrike" dirty="0">
                          <a:solidFill>
                            <a:schemeClr val="tx1"/>
                          </a:solidFill>
                          <a:effectLst/>
                          <a:latin typeface="+mn-lt"/>
                        </a:rPr>
                        <a:t>non so se vero o falso, mi parea:</a:t>
                      </a:r>
                      <a:br>
                        <a:rPr lang="it-IT" sz="1800" b="1" i="0" u="none" strike="noStrike" dirty="0">
                          <a:solidFill>
                            <a:schemeClr val="tx1"/>
                          </a:solidFill>
                          <a:effectLst/>
                          <a:latin typeface="+mn-lt"/>
                        </a:rPr>
                      </a:br>
                      <a:r>
                        <a:rPr lang="it-IT" sz="1800" b="1" i="0" u="none" strike="noStrike" dirty="0">
                          <a:solidFill>
                            <a:schemeClr val="tx1"/>
                          </a:solidFill>
                          <a:effectLst/>
                          <a:latin typeface="+mn-lt"/>
                        </a:rPr>
                        <a:t>i’ che l’esca amorosa al petto avea,</a:t>
                      </a:r>
                      <a:br>
                        <a:rPr lang="it-IT" sz="1800" b="1" i="0" u="none" strike="noStrike" dirty="0">
                          <a:solidFill>
                            <a:schemeClr val="tx1"/>
                          </a:solidFill>
                          <a:effectLst/>
                          <a:latin typeface="+mn-lt"/>
                        </a:rPr>
                      </a:br>
                      <a:r>
                        <a:rPr lang="it-IT" sz="1800" b="1" i="0" u="none" strike="noStrike" dirty="0">
                          <a:solidFill>
                            <a:schemeClr val="tx1"/>
                          </a:solidFill>
                          <a:effectLst/>
                          <a:latin typeface="+mn-lt"/>
                        </a:rPr>
                        <a:t>qual meraviglia se di sùbito arsi?</a:t>
                      </a:r>
                      <a:br>
                        <a:rPr lang="it-IT" sz="1800" b="1" i="0" u="none" strike="noStrike" dirty="0">
                          <a:solidFill>
                            <a:schemeClr val="tx1"/>
                          </a:solidFill>
                          <a:effectLst/>
                          <a:latin typeface="+mn-lt"/>
                        </a:rPr>
                      </a:br>
                      <a:br>
                        <a:rPr lang="it-IT" sz="1800" b="1" i="0" u="none" strike="noStrike" dirty="0">
                          <a:solidFill>
                            <a:schemeClr val="tx1"/>
                          </a:solidFill>
                          <a:effectLst/>
                          <a:latin typeface="+mn-lt"/>
                        </a:rPr>
                      </a:br>
                      <a:r>
                        <a:rPr lang="it-IT" sz="1800" b="1" i="0" u="none" strike="noStrike" dirty="0">
                          <a:solidFill>
                            <a:schemeClr val="tx1"/>
                          </a:solidFill>
                          <a:effectLst/>
                          <a:latin typeface="+mn-lt"/>
                        </a:rPr>
                        <a:t>Non era l’andar suo cosa mortale,</a:t>
                      </a:r>
                      <a:br>
                        <a:rPr lang="it-IT" sz="1800" b="1" i="0" u="none" strike="noStrike" dirty="0">
                          <a:solidFill>
                            <a:schemeClr val="tx1"/>
                          </a:solidFill>
                          <a:effectLst/>
                          <a:latin typeface="+mn-lt"/>
                        </a:rPr>
                      </a:br>
                      <a:r>
                        <a:rPr lang="it-IT" sz="1800" b="1" i="0" u="none" strike="noStrike" dirty="0">
                          <a:solidFill>
                            <a:schemeClr val="tx1"/>
                          </a:solidFill>
                          <a:effectLst/>
                          <a:latin typeface="+mn-lt"/>
                        </a:rPr>
                        <a:t>ma d’angelica forma; e le parole</a:t>
                      </a:r>
                      <a:br>
                        <a:rPr lang="it-IT" sz="1800" b="1" i="0" u="none" strike="noStrike" dirty="0">
                          <a:solidFill>
                            <a:schemeClr val="tx1"/>
                          </a:solidFill>
                          <a:effectLst/>
                          <a:latin typeface="+mn-lt"/>
                        </a:rPr>
                      </a:br>
                      <a:r>
                        <a:rPr lang="it-IT" sz="1800" b="1" i="0" u="none" strike="noStrike" dirty="0">
                          <a:solidFill>
                            <a:schemeClr val="tx1"/>
                          </a:solidFill>
                          <a:effectLst/>
                          <a:latin typeface="+mn-lt"/>
                        </a:rPr>
                        <a:t>sonavan altro, che pur voce humana.</a:t>
                      </a:r>
                      <a:br>
                        <a:rPr lang="it-IT" sz="1800" b="1" i="0" u="none" strike="noStrike" dirty="0">
                          <a:solidFill>
                            <a:schemeClr val="tx1"/>
                          </a:solidFill>
                          <a:effectLst/>
                          <a:latin typeface="+mn-lt"/>
                        </a:rPr>
                      </a:br>
                      <a:br>
                        <a:rPr lang="it-IT" sz="1800" b="1" i="0" u="none" strike="noStrike" dirty="0">
                          <a:solidFill>
                            <a:schemeClr val="tx1"/>
                          </a:solidFill>
                          <a:effectLst/>
                          <a:latin typeface="+mn-lt"/>
                        </a:rPr>
                      </a:br>
                      <a:r>
                        <a:rPr lang="it-IT" sz="1800" b="1" i="0" u="none" strike="noStrike" dirty="0">
                          <a:solidFill>
                            <a:schemeClr val="tx1"/>
                          </a:solidFill>
                          <a:effectLst/>
                          <a:latin typeface="+mn-lt"/>
                        </a:rPr>
                        <a:t>Uno spirto celeste, un vivo sole</a:t>
                      </a:r>
                      <a:br>
                        <a:rPr lang="it-IT" sz="1800" b="1" i="0" u="none" strike="noStrike" dirty="0">
                          <a:solidFill>
                            <a:schemeClr val="tx1"/>
                          </a:solidFill>
                          <a:effectLst/>
                          <a:latin typeface="+mn-lt"/>
                        </a:rPr>
                      </a:br>
                      <a:r>
                        <a:rPr lang="it-IT" sz="1800" b="1" i="0" u="none" strike="noStrike" dirty="0">
                          <a:solidFill>
                            <a:schemeClr val="tx1"/>
                          </a:solidFill>
                          <a:effectLst/>
                          <a:latin typeface="+mn-lt"/>
                        </a:rPr>
                        <a:t>fu quel ch’i' vidi: e se non fosse or tale,</a:t>
                      </a:r>
                      <a:br>
                        <a:rPr lang="it-IT" sz="1800" b="1" i="0" u="none" strike="noStrike" dirty="0">
                          <a:solidFill>
                            <a:schemeClr val="tx1"/>
                          </a:solidFill>
                          <a:effectLst/>
                          <a:latin typeface="+mn-lt"/>
                        </a:rPr>
                      </a:br>
                      <a:r>
                        <a:rPr lang="it-IT" sz="1800" b="1" i="0" u="none" strike="noStrike" dirty="0">
                          <a:solidFill>
                            <a:schemeClr val="tx1"/>
                          </a:solidFill>
                          <a:effectLst/>
                          <a:latin typeface="+mn-lt"/>
                        </a:rPr>
                        <a:t>piagha per allentar d’arco non sana.</a:t>
                      </a:r>
                      <a:endParaRPr lang="it-IT" sz="1800" b="1" dirty="0">
                        <a:solidFill>
                          <a:schemeClr val="tx1"/>
                        </a:solidFill>
                        <a:effectLst/>
                        <a:latin typeface="+mn-lt"/>
                      </a:endParaRPr>
                    </a:p>
                  </a:txBody>
                  <a:tcPr>
                    <a:lnL>
                      <a:noFill/>
                    </a:lnL>
                    <a:lnR>
                      <a:noFill/>
                    </a:lnR>
                    <a:lnT>
                      <a:noFill/>
                    </a:lnT>
                    <a:lnB>
                      <a:noFill/>
                    </a:lnB>
                    <a:solidFill>
                      <a:srgbClr val="FFFFFF"/>
                    </a:solidFill>
                  </a:tcPr>
                </a:tc>
                <a:extLst>
                  <a:ext uri="{0D108BD9-81ED-4DB2-BD59-A6C34878D82A}">
                    <a16:rowId xmlns:a16="http://schemas.microsoft.com/office/drawing/2014/main" val="912258769"/>
                  </a:ext>
                </a:extLst>
              </a:tr>
            </a:tbl>
          </a:graphicData>
        </a:graphic>
      </p:graphicFrame>
    </p:spTree>
    <p:extLst>
      <p:ext uri="{BB962C8B-B14F-4D97-AF65-F5344CB8AC3E}">
        <p14:creationId xmlns:p14="http://schemas.microsoft.com/office/powerpoint/2010/main" val="189157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EEA9EA-03D7-4A94-A3C9-64A2A79B9553}"/>
              </a:ext>
            </a:extLst>
          </p:cNvPr>
          <p:cNvSpPr>
            <a:spLocks noGrp="1"/>
          </p:cNvSpPr>
          <p:nvPr>
            <p:ph type="title"/>
          </p:nvPr>
        </p:nvSpPr>
        <p:spPr>
          <a:xfrm>
            <a:off x="744718" y="527902"/>
            <a:ext cx="10609082" cy="659876"/>
          </a:xfrm>
        </p:spPr>
        <p:txBody>
          <a:bodyPr>
            <a:normAutofit fontScale="90000"/>
          </a:bodyPr>
          <a:lstStyle/>
          <a:p>
            <a:pPr algn="ctr"/>
            <a:r>
              <a:rPr lang="it-IT" sz="2400" b="1" dirty="0">
                <a:latin typeface="+mn-lt"/>
              </a:rPr>
              <a:t>Giovanni FATTORI </a:t>
            </a:r>
            <a:r>
              <a:rPr lang="it-IT" sz="2000" b="1" dirty="0">
                <a:latin typeface="+mn-lt"/>
              </a:rPr>
              <a:t>(1825-1908):</a:t>
            </a:r>
            <a:r>
              <a:rPr lang="it-IT" sz="2400" b="1" dirty="0">
                <a:latin typeface="+mn-lt"/>
              </a:rPr>
              <a:t> L’u</a:t>
            </a:r>
            <a:r>
              <a:rPr lang="it-IT" sz="2400" b="1" i="1" dirty="0">
                <a:latin typeface="+mn-lt"/>
              </a:rPr>
              <a:t>omo nel bosco </a:t>
            </a:r>
            <a:r>
              <a:rPr lang="it-IT" sz="2000" b="1" i="1" dirty="0">
                <a:latin typeface="+mn-lt"/>
              </a:rPr>
              <a:t>1890 ca.</a:t>
            </a:r>
            <a:br>
              <a:rPr lang="it-IT" sz="2000" b="1" i="1" dirty="0">
                <a:latin typeface="+mn-lt"/>
              </a:rPr>
            </a:br>
            <a:r>
              <a:rPr lang="it-IT" sz="2200" b="1" i="1" dirty="0">
                <a:latin typeface="+mn-lt"/>
              </a:rPr>
              <a:t>Olio su tela  </a:t>
            </a:r>
            <a:r>
              <a:rPr lang="it-IT" sz="2000" b="1" i="1" dirty="0">
                <a:latin typeface="+mn-lt"/>
              </a:rPr>
              <a:t>cm 45 x 97 – C</a:t>
            </a:r>
            <a:r>
              <a:rPr lang="it-IT" sz="2200" b="1" i="1" dirty="0">
                <a:latin typeface="+mn-lt"/>
              </a:rPr>
              <a:t>ollezione privata</a:t>
            </a:r>
            <a:endParaRPr lang="it-IT" sz="2200" b="1" dirty="0">
              <a:latin typeface="+mn-lt"/>
            </a:endParaRPr>
          </a:p>
        </p:txBody>
      </p:sp>
      <p:pic>
        <p:nvPicPr>
          <p:cNvPr id="1026" name="Picture 2" descr="Giovanni-Fattori-Uomo-nel-bosco-1880-85">
            <a:extLst>
              <a:ext uri="{FF2B5EF4-FFF2-40B4-BE49-F238E27FC236}">
                <a16:creationId xmlns:a16="http://schemas.microsoft.com/office/drawing/2014/main" id="{115DA4E2-B8C8-4B6B-9376-A1E1C55E6CC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2938" y="1399794"/>
            <a:ext cx="11186123" cy="5184000"/>
          </a:xfrm>
          <a:prstGeom prst="rect">
            <a:avLst/>
          </a:prstGeom>
          <a:noFill/>
          <a:effectLst>
            <a:glow rad="127000">
              <a:schemeClr val="accent6">
                <a:lumMod val="5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03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5745FC-D40D-4DA4-9D21-F9DC97563673}"/>
              </a:ext>
            </a:extLst>
          </p:cNvPr>
          <p:cNvSpPr>
            <a:spLocks noGrp="1"/>
          </p:cNvSpPr>
          <p:nvPr>
            <p:ph type="title"/>
          </p:nvPr>
        </p:nvSpPr>
        <p:spPr>
          <a:xfrm>
            <a:off x="838200" y="365126"/>
            <a:ext cx="10515600" cy="958850"/>
          </a:xfrm>
          <a:solidFill>
            <a:schemeClr val="bg1"/>
          </a:solidFill>
        </p:spPr>
        <p:txBody>
          <a:bodyPr>
            <a:normAutofit/>
          </a:bodyPr>
          <a:lstStyle/>
          <a:p>
            <a:pPr algn="ctr"/>
            <a:r>
              <a:rPr lang="it-IT" sz="2400" b="1" dirty="0">
                <a:latin typeface="+mn-lt"/>
              </a:rPr>
              <a:t>Renato GUTTUSO </a:t>
            </a:r>
            <a:r>
              <a:rPr lang="it-IT" sz="2000" b="1" dirty="0">
                <a:latin typeface="+mn-lt"/>
              </a:rPr>
              <a:t>(1911-1987)</a:t>
            </a:r>
            <a:r>
              <a:rPr lang="it-IT" sz="2400" b="1" dirty="0">
                <a:latin typeface="+mn-lt"/>
              </a:rPr>
              <a:t>: </a:t>
            </a:r>
            <a:r>
              <a:rPr lang="it-IT" sz="2400" b="1" i="1" dirty="0">
                <a:latin typeface="+mn-lt"/>
              </a:rPr>
              <a:t>Passeggiata in giardino a Velate , </a:t>
            </a:r>
            <a:r>
              <a:rPr lang="it-IT" sz="2000" b="1" i="1" dirty="0">
                <a:latin typeface="+mn-lt"/>
              </a:rPr>
              <a:t>1983</a:t>
            </a:r>
            <a:br>
              <a:rPr lang="it-IT" sz="2400" b="1" i="1" dirty="0">
                <a:latin typeface="+mn-lt"/>
              </a:rPr>
            </a:br>
            <a:r>
              <a:rPr lang="it-IT" sz="2000" b="1" i="1" dirty="0">
                <a:latin typeface="+mn-lt"/>
              </a:rPr>
              <a:t>Olio su tela cm 121 x 149 </a:t>
            </a:r>
            <a:r>
              <a:rPr lang="it-IT" sz="2400" b="1" i="1" dirty="0">
                <a:latin typeface="+mn-lt"/>
              </a:rPr>
              <a:t>- </a:t>
            </a:r>
            <a:r>
              <a:rPr lang="it-IT" sz="2000" b="1" i="0" dirty="0">
                <a:effectLst/>
                <a:latin typeface="+mn-lt"/>
              </a:rPr>
              <a:t>Fondazione Francesco Pellin, Varese</a:t>
            </a:r>
            <a:r>
              <a:rPr lang="it-IT" sz="1400" b="1" i="0" dirty="0">
                <a:effectLst/>
                <a:latin typeface="+mn-lt"/>
              </a:rPr>
              <a:t> </a:t>
            </a:r>
            <a:endParaRPr lang="it-IT" sz="1400" b="1" dirty="0">
              <a:latin typeface="+mn-lt"/>
            </a:endParaRPr>
          </a:p>
        </p:txBody>
      </p:sp>
      <p:pic>
        <p:nvPicPr>
          <p:cNvPr id="1026" name="Picture 2" descr="Potrebbe essere un contenuto artistico raffigurante 1 persona">
            <a:extLst>
              <a:ext uri="{FF2B5EF4-FFF2-40B4-BE49-F238E27FC236}">
                <a16:creationId xmlns:a16="http://schemas.microsoft.com/office/drawing/2014/main" id="{E71F465F-4073-483E-8B66-5189DA64EBA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792" y="1524874"/>
            <a:ext cx="6336006" cy="5148000"/>
          </a:xfrm>
          <a:prstGeom prst="rect">
            <a:avLst/>
          </a:prstGeom>
          <a:noFill/>
          <a:effectLst>
            <a:glow rad="127000">
              <a:schemeClr val="accent6">
                <a:lumMod val="5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669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9A6763-295D-4729-A153-3CB395F8DDA7}"/>
              </a:ext>
            </a:extLst>
          </p:cNvPr>
          <p:cNvSpPr>
            <a:spLocks noGrp="1"/>
          </p:cNvSpPr>
          <p:nvPr>
            <p:ph type="title"/>
          </p:nvPr>
        </p:nvSpPr>
        <p:spPr>
          <a:xfrm>
            <a:off x="838200" y="209550"/>
            <a:ext cx="10515600" cy="1019175"/>
          </a:xfrm>
        </p:spPr>
        <p:txBody>
          <a:bodyPr>
            <a:normAutofit/>
          </a:bodyPr>
          <a:lstStyle/>
          <a:p>
            <a:pPr algn="ctr"/>
            <a:r>
              <a:rPr lang="it-IT" sz="2400" b="1" dirty="0">
                <a:latin typeface="+mn-lt"/>
              </a:rPr>
              <a:t>Villa Dotti a Velate </a:t>
            </a:r>
            <a:r>
              <a:rPr lang="it-IT" sz="2000" b="1" dirty="0">
                <a:latin typeface="+mn-lt"/>
              </a:rPr>
              <a:t>(Varese)</a:t>
            </a:r>
          </a:p>
        </p:txBody>
      </p:sp>
      <p:pic>
        <p:nvPicPr>
          <p:cNvPr id="5" name="Segnaposto contenuto 4">
            <a:extLst>
              <a:ext uri="{FF2B5EF4-FFF2-40B4-BE49-F238E27FC236}">
                <a16:creationId xmlns:a16="http://schemas.microsoft.com/office/drawing/2014/main" id="{5B11B089-2DA7-4EB2-BAE6-63C0472095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094" y="1299450"/>
            <a:ext cx="11195514" cy="4968000"/>
          </a:xfrm>
          <a:effectLst>
            <a:glow rad="127000">
              <a:schemeClr val="accent5">
                <a:lumMod val="75000"/>
              </a:schemeClr>
            </a:glow>
          </a:effectLst>
        </p:spPr>
      </p:pic>
    </p:spTree>
    <p:extLst>
      <p:ext uri="{BB962C8B-B14F-4D97-AF65-F5344CB8AC3E}">
        <p14:creationId xmlns:p14="http://schemas.microsoft.com/office/powerpoint/2010/main" val="1005221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A98951-820F-4C49-A9A1-27598A5EDEF0}"/>
              </a:ext>
            </a:extLst>
          </p:cNvPr>
          <p:cNvSpPr>
            <a:spLocks noGrp="1"/>
          </p:cNvSpPr>
          <p:nvPr>
            <p:ph type="title"/>
          </p:nvPr>
        </p:nvSpPr>
        <p:spPr>
          <a:xfrm>
            <a:off x="838200" y="365126"/>
            <a:ext cx="10515600" cy="794372"/>
          </a:xfrm>
        </p:spPr>
        <p:txBody>
          <a:bodyPr>
            <a:normAutofit/>
          </a:bodyPr>
          <a:lstStyle/>
          <a:p>
            <a:pPr algn="ctr"/>
            <a:r>
              <a:rPr lang="it-IT" sz="2400" b="1" dirty="0">
                <a:latin typeface="+mn-lt"/>
              </a:rPr>
              <a:t>Edvard MUNCH </a:t>
            </a:r>
            <a:r>
              <a:rPr lang="it-IT" sz="2000" b="1" dirty="0">
                <a:latin typeface="+mn-lt"/>
              </a:rPr>
              <a:t>(1863 - 1944): Malinconia - </a:t>
            </a:r>
            <a:r>
              <a:rPr lang="nn-NO" sz="2000" b="1" i="1" dirty="0">
                <a:latin typeface="+mn-lt"/>
              </a:rPr>
              <a:t>Melancholj</a:t>
            </a:r>
            <a:r>
              <a:rPr lang="it-IT" sz="2400" b="1" i="1" dirty="0">
                <a:latin typeface="+mn-lt"/>
              </a:rPr>
              <a:t> </a:t>
            </a:r>
            <a:r>
              <a:rPr lang="it-IT" sz="2000" b="1" i="1" dirty="0">
                <a:latin typeface="+mn-lt"/>
              </a:rPr>
              <a:t>1894</a:t>
            </a:r>
            <a:br>
              <a:rPr lang="it-IT" sz="2400" b="1" i="1" dirty="0">
                <a:latin typeface="+mn-lt"/>
              </a:rPr>
            </a:br>
            <a:r>
              <a:rPr lang="it-IT" sz="2000" b="1" i="1" dirty="0">
                <a:latin typeface="+mn-lt"/>
              </a:rPr>
              <a:t>olio su tela  cm 72 x 98 – Collezione privata</a:t>
            </a:r>
            <a:endParaRPr lang="it-IT" sz="2400" b="1" dirty="0">
              <a:latin typeface="+mn-lt"/>
            </a:endParaRPr>
          </a:p>
        </p:txBody>
      </p:sp>
      <p:pic>
        <p:nvPicPr>
          <p:cNvPr id="1026" name="Picture 2">
            <a:extLst>
              <a:ext uri="{FF2B5EF4-FFF2-40B4-BE49-F238E27FC236}">
                <a16:creationId xmlns:a16="http://schemas.microsoft.com/office/drawing/2014/main" id="{1268EF99-2127-4136-B075-60D70427182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88347" y="1159498"/>
            <a:ext cx="7015306" cy="5256000"/>
          </a:xfrm>
          <a:prstGeom prst="rect">
            <a:avLst/>
          </a:prstGeom>
          <a:noFill/>
          <a:effectLst>
            <a:glow rad="127000">
              <a:schemeClr val="accent2">
                <a:lumMod val="5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15016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919</TotalTime>
  <Words>1558</Words>
  <Application>Microsoft Office PowerPoint</Application>
  <PresentationFormat>Widescreen</PresentationFormat>
  <Paragraphs>99</Paragraphs>
  <Slides>33</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33</vt:i4>
      </vt:variant>
    </vt:vector>
  </HeadingPairs>
  <TitlesOfParts>
    <vt:vector size="40" baseType="lpstr">
      <vt:lpstr>Arial</vt:lpstr>
      <vt:lpstr>Calibri</vt:lpstr>
      <vt:lpstr>Calibri Light</vt:lpstr>
      <vt:lpstr>Libre Franklin</vt:lpstr>
      <vt:lpstr>var(--td_default_google_font_2, 'Roboto', sans-serif)</vt:lpstr>
      <vt:lpstr>Verdana</vt:lpstr>
      <vt:lpstr>Tema di Office</vt:lpstr>
      <vt:lpstr>Francesco FURINI (1603- 1646): La Poesia e la Pittura, 1626    olio su tela  cm180 x 143 - Palazzo Pitti, Firenze</vt:lpstr>
      <vt:lpstr>Presentazione standard di PowerPoint</vt:lpstr>
      <vt:lpstr>Andrea Leoni (1781-1854): Statua di Francesco Petrarca  Loggiato degli Uffizi, Firenze </vt:lpstr>
      <vt:lpstr>Francesco PETRARCA: Dal Canzoniere : Sonetto  I</vt:lpstr>
      <vt:lpstr>Francesco PETRARCA Dal Canzoniere: sonetto XC</vt:lpstr>
      <vt:lpstr>Giovanni FATTORI (1825-1908): L’uomo nel bosco 1890 ca. Olio su tela  cm 45 x 97 – Collezione privata</vt:lpstr>
      <vt:lpstr>Renato GUTTUSO (1911-1987): Passeggiata in giardino a Velate , 1983 Olio su tela cm 121 x 149 - Fondazione Francesco Pellin, Varese </vt:lpstr>
      <vt:lpstr>Villa Dotti a Velate (Varese)</vt:lpstr>
      <vt:lpstr>Edvard MUNCH (1863 - 1944): Malinconia - Melancholj 1894 olio su tela  cm 72 x 98 – Collezione privata</vt:lpstr>
      <vt:lpstr>Figure retoriche dell’ordine : il Chiasmo → χ </vt:lpstr>
      <vt:lpstr>Torquato Tasso declama i suoi scritti: antiche incisioni</vt:lpstr>
      <vt:lpstr>Tomba monumentale di Torquato Tasso (1857)  Scultore Giuseppe De Fabris (1790-1860) Chiesa di Sant’Onofrio al Gianicolo, Roma</vt:lpstr>
      <vt:lpstr>15 febbraio 1823: Giacomo Leopardi si trova a Roma e visita la tomba di Torquato Tasso nella chiesa di Sant’Onofrio al Gianicolo, dove il poeta campano era stato sepolto nel 1595.</vt:lpstr>
      <vt:lpstr>Tomba monumentale di Ugo FOSCOLO (1935-37, inaugurata nel 1939) Basilica di Santa Croce, Firenze Marmo,  cm 353 x 80 x 65,5 – opera di Antonio BERTI (1904 – 1990)</vt:lpstr>
      <vt:lpstr>Giacomo Taldegardo Francesco Salesio Saverio Pietro Leopardi (1798 – 1837)</vt:lpstr>
      <vt:lpstr>Il Passero solitario (Monticola solitarius) </vt:lpstr>
      <vt:lpstr>Recanati: Chiesa di Sant’Agostino e Torre del passero solitario</vt:lpstr>
      <vt:lpstr>Presentazione standard di PowerPoint</vt:lpstr>
      <vt:lpstr>Il monte TABOR, l’ermo colle leopardiano </vt:lpstr>
      <vt:lpstr>Giacomo Leopardi: dallo Zibaldone, 1817-1832</vt:lpstr>
      <vt:lpstr>La tomba di Giacomo Leopardi nel parco Vergiliano di Fuorigrotta  La tradizione racconta che grazie all’intervento dell’amico Antonio Ranieri, il corpo del poeta recanatese non fu gettato in una fossa comune come prescrivevano le rigide regole igieniche dovute all’imperversare dell’epidemia di colera, ma fu inumato nel pronao della chiesa di San Vitale a Fuorigrotta per poi essere traslato nel 1939 nel Parco Vergiliano di Piedigrotta, situato alle spalle del santuario mariano di Santa Maria di Piedigrotta.</vt:lpstr>
      <vt:lpstr>Caspar David Friedrich (1774 – 1840): Viandante sul mare di nebbia   Der Wanderer über dem Nebelmeer , 1818 olio su tela  cm 95 x 75 -  Kunsthalle, Amburgo </vt:lpstr>
      <vt:lpstr>Antonio CARNEIRO (1872- 1930); Contemplazione – Contemplação 1911 olio su cartone  cm 37 x 60 - Museu Nacional de Arte Contemporânea, Lisbona</vt:lpstr>
      <vt:lpstr>John MARTIN (1789 – 1854): Solitude - Solitudine, 1843 olio su tela – cm 50,7 x 91,6 - Laing Art Gallery Newcastle upon Tyne, UK</vt:lpstr>
      <vt:lpstr>TAMERICE COMUNE</vt:lpstr>
      <vt:lpstr>Casa Museo Pascoli- Castelvecchio di Barga (Lucca)</vt:lpstr>
      <vt:lpstr>Giovanni Pascoli con le sorelle Ida e Maria e con la sola Maria.</vt:lpstr>
      <vt:lpstr>Stornelli da Canti popolari marchigiani (1875) raccolti da Antonio GIANANDREA (1842-1898)</vt:lpstr>
      <vt:lpstr>Jean-Francois MILLET (1814 – 1875): La pianura di Chailly con erpice e aratro,1862 olio su tela cm 90 x 72- Österreichische Galerie Belvedere, Vienna Vincent VAN GOGH (1853 – 1890): L’aratro e l’erpice (dopo Millet), 1890 olio su tela cm 92 x 72 - Rijksmuseum Vincent Van Gogh, Amsterdam </vt:lpstr>
      <vt:lpstr>Gelsomino notturno – Cestrum nocturnum</vt:lpstr>
      <vt:lpstr>Sono apparse in mezzo ai viburni  le farfalle crepuscolari</vt:lpstr>
      <vt:lpstr>Tomba di Giovanni e Maria Pascoli a Castelvecchio di Barga </vt:lpstr>
      <vt:lpstr>Solitudini diseguali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Ines Son</dc:creator>
  <cp:lastModifiedBy>Terzi Angiola</cp:lastModifiedBy>
  <cp:revision>195</cp:revision>
  <dcterms:created xsi:type="dcterms:W3CDTF">2025-01-01T14:38:32Z</dcterms:created>
  <dcterms:modified xsi:type="dcterms:W3CDTF">2026-04-07T08:44:21Z</dcterms:modified>
</cp:coreProperties>
</file>