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cd44d6c81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cd44d6c81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cde7ac9f5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cde7ac9f5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Q</a:t>
            </a:r>
            <a:r>
              <a:rPr lang="it"/>
              <a:t>uesti signori hanno inventato le 'mura' del mondo digitale. Proprio come le mura di casa proteggono la vostra intimità, la crittografia dei Cypherpunk protegge i vostri dati e, come vedremo tra poco, i vostri risparmi.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cde7ac9f5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cde7ac9f5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Mentre il mondo intero tremava per la crisi finanziaria del 2008, mentre le banche fallivano e i governi stampavano miliardi per salvarle, un fantasma appariva in rete.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Il 31 ottobre, giorno di Halloween, un individuo (o un gruppo) sotto lo pseudonimo di </a:t>
            </a:r>
            <a:r>
              <a:rPr b="1" lang="it">
                <a:solidFill>
                  <a:schemeClr val="dk1"/>
                </a:solidFill>
              </a:rPr>
              <a:t>Satoshi Nakamoto</a:t>
            </a:r>
            <a:r>
              <a:rPr lang="it">
                <a:solidFill>
                  <a:schemeClr val="dk1"/>
                </a:solidFill>
              </a:rPr>
              <a:t> invia un documento di sole 9 pagine alla mailing list dei Cypherpunk. Il titolo era semplice: </a:t>
            </a:r>
            <a:r>
              <a:rPr i="1" lang="it">
                <a:solidFill>
                  <a:schemeClr val="dk1"/>
                </a:solidFill>
              </a:rPr>
              <a:t>'Bitcoin: un sistema di moneta elettronica peer-to-peer'</a:t>
            </a:r>
            <a:r>
              <a:rPr lang="it">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Non chiedeva permessi. Non cercava investitori. Satoshi ha regalato al mondo il codice per costruire una banca globale senza banchieri. Ha risolto il problema che tormentava i matematici da trent'anni: come scambiarsi valore senza un arbitro che possa barare.</a:t>
            </a:r>
            <a:endParaRPr>
              <a:solidFill>
                <a:schemeClr val="dk1"/>
              </a:solidFill>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ce184694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ce184694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cde7ac9f5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cde7ac9f5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Bentornati. Mentre voi eravate in pausa, nel 2009, Satoshi Nakamoto premeva il tasto 'Invio'. Nasceva il primo blocco di Bitcoin, chiamato 'Blocco Genesi'.</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Ma Satoshi voleva che sapessimo </a:t>
            </a:r>
            <a:r>
              <a:rPr i="1" lang="it">
                <a:solidFill>
                  <a:schemeClr val="dk1"/>
                </a:solidFill>
              </a:rPr>
              <a:t>perché</a:t>
            </a:r>
            <a:r>
              <a:rPr lang="it">
                <a:solidFill>
                  <a:schemeClr val="dk1"/>
                </a:solidFill>
              </a:rPr>
              <a:t> lo stava facendo. Dentro il codice di quel primo blocco, ha nascosto un messaggio eterno, il titolo di un giornale di quel giorno: </a:t>
            </a:r>
            <a:r>
              <a:rPr b="1" lang="it">
                <a:solidFill>
                  <a:schemeClr val="dk1"/>
                </a:solidFill>
              </a:rPr>
              <a:t>'The Times: Cancelliere sull'orlo del secondo salvataggio per le banche'</a:t>
            </a:r>
            <a:r>
              <a:rPr lang="it">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Non è un caso. È la firma del creatore. È come se avesse detto: 'Mentre voi salvate le banche che hanno fallito usando i soldi dei cittadini, io creo un sistema dove le banche non servono più'. Bitcoin non è nato per arricchirci, è nato per liberarci dal salvataggio perpetuo dei potenti.</a:t>
            </a:r>
            <a:endParaRPr>
              <a:solidFill>
                <a:schemeClr val="dk1"/>
              </a:solidFill>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cde7ac9f5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cde7ac9f5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Signori, ogni grande storia ha bisogno di un primo seguace. Per Bitcoin, quest'uomo è stato Hal Finney.</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Mentre tutti gli altri esperti di crittografia ignoravano Satoshi o erano scettici, Hal ha scaricato il software e lo ha fatto girare sul suo computer. Il 10 gennaio 2009, scrisse un tweet rimasto nella storia: </a:t>
            </a:r>
            <a:r>
              <a:rPr b="1" lang="it">
                <a:solidFill>
                  <a:schemeClr val="dk1"/>
                </a:solidFill>
              </a:rPr>
              <a:t>'Running bitcoin'</a:t>
            </a:r>
            <a:r>
              <a:rPr lang="it">
                <a:solidFill>
                  <a:schemeClr val="dk1"/>
                </a:solidFill>
              </a:rPr>
              <a:t>. Due parole semplicissime per dire al mondo che la rivoluzione era iniziata.</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Pochi giorni dopo, ricevette da Satoshi la prima transazione della storia: 10 Bitcoin. Hal non è solo un tecnico; è l'uomo che ha dato fiducia a un'idea quando non valeva nulla. È morto pochi anni dopo, ma oggi è ibernato, in attesa che la tecnologia del futuro possa risvegliarlo. Una storia che sembra uscita da un romanzo, ma è pura realtà.</a:t>
            </a:r>
            <a:endParaRPr>
              <a:solidFill>
                <a:schemeClr val="dk1"/>
              </a:solidFill>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cde7ac9f58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cde7ac9f5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Arriviamo al punto più affascinante di tutta questa storia. Chi ha creato Bitcoin? La risposta è: non lo sappiamo. Sappiamo solo che usava lo pseudonimo di Satoshi Nakamoto.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Ma riflettete su un punto: in un'epoca dove tutti cercano fama, follower e potere, il creatore della tecnologia più rivoluzionaria del secolo ha scelto di restare nell'ombra. Satoshi non era un fantasma per gioco, era una scelta politica e tecnica fondamentale. Se Bitcoin avesse avuto un volto, un ufficio o un capo, quel capo sarebbe stato il punto debole. Sarebbe stato arrestato, corrotto o costretto a cambiare le regole dal governo di turno.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Satoshi ha lavorato al progetto intensamente per due anni, comunicando solo via email e forum. Poi, nel 2011, ha scritto un ultimo messaggio: </a:t>
            </a:r>
            <a:r>
              <a:rPr i="1" lang="it">
                <a:solidFill>
                  <a:schemeClr val="dk1"/>
                </a:solidFill>
              </a:rPr>
              <a:t>'Sono passato ad altre cose. Bitcoin è in buone mani'</a:t>
            </a:r>
            <a:r>
              <a:rPr lang="it">
                <a:solidFill>
                  <a:schemeClr val="dk1"/>
                </a:solidFill>
              </a:rPr>
              <a:t>. Da quel giorno, il suo milione di Bitcoin — che oggi vale decine di miliardi di dollari — non è mai stato toccato.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È l'unico caso nella storia di un creatore che scompare per lasciare che la sua creatura appartenga davvero a tutti, senza un padrone. Satoshi ci ha dato lo strumento, poi si è fatto da parte perché non voleva essere un nuovo Re o un nuovo Governatore. Voleva che ci fidassimo della matematica, non di lui.</a:t>
            </a:r>
            <a:endParaRPr>
              <a:solidFill>
                <a:schemeClr val="dk1"/>
              </a:solidFill>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cde7ac9f5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cde7ac9f5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Prima di vedere i grandi eventi della storia di Bitcoin, dobbiamo capire </a:t>
            </a:r>
            <a:r>
              <a:rPr i="1" lang="it">
                <a:solidFill>
                  <a:schemeClr val="dk1"/>
                </a:solidFill>
              </a:rPr>
              <a:t>come</a:t>
            </a:r>
            <a:r>
              <a:rPr lang="it">
                <a:solidFill>
                  <a:schemeClr val="dk1"/>
                </a:solidFill>
              </a:rPr>
              <a:t> è fatto. Bitcoin è un software </a:t>
            </a:r>
            <a:r>
              <a:rPr b="1" lang="it">
                <a:solidFill>
                  <a:schemeClr val="dk1"/>
                </a:solidFill>
              </a:rPr>
              <a:t>Open Source</a:t>
            </a:r>
            <a:r>
              <a:rPr lang="it">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Immaginate una banca tradizionale: è una scatola nera. Voi mettete i soldi e dovete fidarvi che i loro computer facciano i calcoli giusti e che nessuno stia imbrogliando. Non potete vedere 'dentro'.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Bitcoin è l'opposto. È come se la ricetta della Coca-Cola fosse scritta su ogni lattina e chiunque avesse un laboratorio potesse verificare che è esattamente quella. Questa trasparenza è la sua forza: siccome tutti possono vedere il codice, nessuno può inserire un comando segreto per rubare soldi o stamparne di più.</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È proprio grazie a questa natura aperta che la comunità ha potuto salvare Bitcoin da errori tecnici e attacchi, come vedremo nelle prossime slide. Bitcoin non appartiene a una società, appartiene alla matematica e a chiunque voglia far girare quel codice sul proprio computer.</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cde7ac9f58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cde7ac9f58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Immaginate se domani mattina vi svegliaste e scopriste che qualcuno, schiacciando un tasto, ha stampato mille miliardi di euro nel suo garage. L'euro non varrebbe più nulla, giusto?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Nel 2010 è successo esattamente questo a Bitcoin. Un errore matematico ha permesso a un ignoto di creare 184 miliardi di monete. Se quel bug fosse rimasto, Bitcoin sarebbe morto quel giorno stesso.</a:t>
            </a:r>
            <a:endParaRPr>
              <a:solidFill>
                <a:schemeClr val="dk1"/>
              </a:solidFill>
            </a:endParaRPr>
          </a:p>
          <a:p>
            <a:pPr indent="0" lvl="0" marL="0" rtl="0" algn="l">
              <a:lnSpc>
                <a:spcPct val="100000"/>
              </a:lnSpc>
              <a:spcBef>
                <a:spcPts val="0"/>
              </a:spcBef>
              <a:spcAft>
                <a:spcPts val="0"/>
              </a:spcAft>
              <a:buNone/>
            </a:pPr>
            <a:r>
              <a:rPr lang="it">
                <a:solidFill>
                  <a:schemeClr val="dk1"/>
                </a:solidFill>
              </a:rPr>
              <a:t>Ma ecco la magia dell'</a:t>
            </a:r>
            <a:r>
              <a:rPr b="1" lang="it">
                <a:solidFill>
                  <a:schemeClr val="dk1"/>
                </a:solidFill>
              </a:rPr>
              <a:t>Open Source</a:t>
            </a:r>
            <a:r>
              <a:rPr lang="it">
                <a:solidFill>
                  <a:schemeClr val="dk1"/>
                </a:solidFill>
              </a:rPr>
              <a:t> che abbiamo visto nella slide precedente: siccome il libro contabile è pubblico, migliaia di occhi lo stavano guardando. L'errore è stato scoperto quasi subito. Satoshi e i primi programmatori hanno collaborato per 'riavvolgere' leggermente il nastro, cancellare l'inganno e far ripartire la rete con le regole corrette.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Questo è l’unico cambiamento “dall’alto” mai avvenuto in Bitcoin, ma possiamo considerarlo avvenuto in una fase di “beta testing”, dato che, come vedremo, lo stesso Satoshi ha definito i primi 2 anni di Bitcoin come un esperimento.</a:t>
            </a:r>
            <a:endParaRPr>
              <a:solidFill>
                <a:schemeClr val="dk1"/>
              </a:solidFill>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cde7ac9f5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cde7ac9f5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Questa non è solo la storia di una cena costosa. È la storia di un rito.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Ogni anno, il 22 maggio, se entrate in una pizzeria e vedete dei ragazzi che brindano con il simbolo di Bitcoin sulle magliette, sapete perché lo fanno. Festeggiano il </a:t>
            </a:r>
            <a:r>
              <a:rPr b="1" lang="it">
                <a:solidFill>
                  <a:schemeClr val="dk1"/>
                </a:solidFill>
              </a:rPr>
              <a:t>Pizza Day</a:t>
            </a:r>
            <a:r>
              <a:rPr lang="it">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Perché è così importante? Perché quel giorno abbiamo capito che non dovevamo aspettare che il supermercato o la banca centrale ci dessero il permesso di usare Bitcoin. Abbiamo capito che se io ho qualcosa che tu vuoi, e tu accetti Bitcoin, il sistema funziona.</a:t>
            </a:r>
            <a:endParaRPr>
              <a:solidFill>
                <a:schemeClr val="dk1"/>
              </a:solidFill>
            </a:endParaRPr>
          </a:p>
          <a:p>
            <a:pPr indent="0" lvl="0" marL="0" rtl="0" algn="l">
              <a:lnSpc>
                <a:spcPct val="100000"/>
              </a:lnSpc>
              <a:spcBef>
                <a:spcPts val="0"/>
              </a:spcBef>
              <a:spcAft>
                <a:spcPts val="0"/>
              </a:spcAft>
              <a:buNone/>
            </a:pPr>
            <a:r>
              <a:rPr lang="it">
                <a:solidFill>
                  <a:schemeClr val="dk1"/>
                </a:solidFill>
              </a:rPr>
              <a:t>Laszlo non ha 'perso' milioni: ha comprato il futuro. Ha dimostrato che Bitcoin è cibo, è vita, è commercio. Da quel giorno, Bitcoin ha iniziato a camminare sulle sue gambe fuori dai laboratori di informatica.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cde7ac9f58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cde7ac9f58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Qui la storia smette di essere solo tecnica e diventa epica. Nel 2010, Julian Assange e la sua organizzazione Wikileaks finiscono nel mirino dei potenti. Il governo americano preme sulle grandi banche e sulle carte di credito: in poche ore, Wikileaks non può più ricevere un centesimo dai suoi sostenitori. È una condanna a morte finanziaria.</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Ma accade l'imprevedibile. Wikileaks scopre Bitcoin. È la prima volta che questa tecnologia viene usata per aggirare una censura di Stato.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Satoshi Nakamoto, però, non era entusiasta. Scrisse un messaggio rimasto celebre: </a:t>
            </a:r>
            <a:r>
              <a:rPr i="1" lang="it">
                <a:solidFill>
                  <a:schemeClr val="dk1"/>
                </a:solidFill>
              </a:rPr>
              <a:t>'Il nido di vespe è stato scosso e le vespe stanno arrivando verso di noi'</a:t>
            </a:r>
            <a:r>
              <a:rPr lang="it">
                <a:solidFill>
                  <a:schemeClr val="dk1"/>
                </a:solidFill>
              </a:rPr>
              <a:t>. Aveva paura che attirare l'attenzione dei governi così presto potesse distruggere il progetto ancora 'cucciolo'.</a:t>
            </a:r>
            <a:endParaRPr>
              <a:solidFill>
                <a:schemeClr val="dk1"/>
              </a:solidFill>
            </a:endParaRPr>
          </a:p>
          <a:p>
            <a:pPr indent="0" lvl="0" marL="0" rtl="0" algn="l">
              <a:lnSpc>
                <a:spcPct val="100000"/>
              </a:lnSpc>
              <a:spcBef>
                <a:spcPts val="0"/>
              </a:spcBef>
              <a:spcAft>
                <a:spcPts val="0"/>
              </a:spcAft>
              <a:buNone/>
            </a:pPr>
            <a:r>
              <a:rPr lang="it">
                <a:solidFill>
                  <a:schemeClr val="dk1"/>
                </a:solidFill>
              </a:rPr>
              <a:t>Nonostante i timori del suo creatore, Bitcoin ha superato la prova. Ha dimostrato di essere un'uscita di sicurezza. Se il governo decide che tu non puoi più usare i tuoi soldi, Bitcoin ti dà il diritto di farlo comunque. È qui che i nonni capiranno la vera natura di Bitcoin: non è un investimento per arricchirsi, è una polizza assicurativa sulla propria libertà.</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G</a:t>
            </a:r>
            <a:r>
              <a:rPr lang="it"/>
              <a:t>uardate questa immagine. Dimenticate le banche. Immaginate di essere in un villaggio. Se io aiuto il mio vicino a riparare il tetto, lui mi deve un favore. La moneta è solo il modo in cui scriviamo quel favore su un registro collettivo. È un linguaggio sociale. Ma cosa succede se qualcuno inizia a scrivere favori sul registro senza aver mai riparato un tetto? Il linguaggio si rompe. Nessuno sa più quanto vale il proprio lavoro. Questa è l'inflazione: un'interferenza nel nostro linguaggio economico che ci impedisce di dirci la verità.</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cde7ac9f58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cde7ac9f58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t>Finora abbiamo visto attacchi esterni, ma nel 2017 il pericolo arrivò dall'interno. Un gruppo di potenti aziende e proprietari di enormi centri di calcolo propose di cambiare una regola fondamentale di Bitcoin: volevano ingrandire i 'blocchi' di dati.</a:t>
            </a:r>
            <a:endParaRPr/>
          </a:p>
          <a:p>
            <a:pPr indent="0" lvl="0" marL="0" rtl="0" algn="l">
              <a:lnSpc>
                <a:spcPct val="100000"/>
              </a:lnSpc>
              <a:spcBef>
                <a:spcPts val="0"/>
              </a:spcBef>
              <a:spcAft>
                <a:spcPts val="0"/>
              </a:spcAft>
              <a:buClr>
                <a:schemeClr val="dk1"/>
              </a:buClr>
              <a:buSzPts val="1100"/>
              <a:buFont typeface="Arial"/>
              <a:buNone/>
            </a:pPr>
            <a:r>
              <a:rPr lang="it"/>
              <a:t>Sembrava una buona idea per velocizzare tutto, ma c'era un trucco. Se i blocchi diventano troppo grandi, un cittadino comune con un computer normale non può più scaricarli. Solo le grandi aziende avrebbero potuto gestire la rete. Bitcoin sarebbe diventato come una nuova banca, controllata da pochi eletti.</a:t>
            </a:r>
            <a:endParaRPr/>
          </a:p>
          <a:p>
            <a:pPr indent="0" lvl="0" marL="0" rtl="0" algn="l">
              <a:lnSpc>
                <a:spcPct val="100000"/>
              </a:lnSpc>
              <a:spcBef>
                <a:spcPts val="0"/>
              </a:spcBef>
              <a:spcAft>
                <a:spcPts val="0"/>
              </a:spcAft>
              <a:buClr>
                <a:schemeClr val="dk1"/>
              </a:buClr>
              <a:buSzPts val="1100"/>
              <a:buFont typeface="Arial"/>
              <a:buNone/>
            </a:pPr>
            <a:r>
              <a:rPr lang="it"/>
              <a:t>È scoppiata quella che gli storici chiamano la 'Block Size War'. Da una parte i miliardari di Wall Street e della Silicon Valley, dall'altra migliaia di utenti anonimi in tutto il mondo.</a:t>
            </a:r>
            <a:endParaRPr/>
          </a:p>
          <a:p>
            <a:pPr indent="0" lvl="0" marL="0" rtl="0" algn="l">
              <a:lnSpc>
                <a:spcPct val="100000"/>
              </a:lnSpc>
              <a:spcBef>
                <a:spcPts val="0"/>
              </a:spcBef>
              <a:spcAft>
                <a:spcPts val="0"/>
              </a:spcAft>
              <a:buNone/>
            </a:pPr>
            <a:r>
              <a:rPr lang="it"/>
              <a:t>Sapete chi ha vinto? Gli utenti. Hanno dimostrato che in Bitcoin la forza non sta nei soldi, ma nel consenso di chi usa il software. È stata la prova definitiva che Bitcoin è incrollabile: se non sono riusciti a cambiarlo i più ricchi del mondo dall'interno, non ci riuscirà nessuno dall'esterno. Bitcoin è rimasto fedele alla sua missione: essere la moneta del popolo, non dei potenti.</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cde7ac9f58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cde7ac9f58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t>Nel 2014 il mondo ha pensato che Bitcoin fosse finito. Un sito chiamato Mt. Gox, che all'epoca era la più grande borsa di scambio del mondo, annunciò di aver perso quasi tutti i Bitcoin dei suoi clienti. Migliaia di persone si ritrovarono con il conto a zero.</a:t>
            </a:r>
            <a:endParaRPr/>
          </a:p>
          <a:p>
            <a:pPr indent="0" lvl="0" marL="0" rtl="0" algn="l">
              <a:lnSpc>
                <a:spcPct val="100000"/>
              </a:lnSpc>
              <a:spcBef>
                <a:spcPts val="0"/>
              </a:spcBef>
              <a:spcAft>
                <a:spcPts val="0"/>
              </a:spcAft>
              <a:buClr>
                <a:schemeClr val="dk1"/>
              </a:buClr>
              <a:buSzPts val="1100"/>
              <a:buFont typeface="Arial"/>
              <a:buNone/>
            </a:pPr>
            <a:r>
              <a:rPr lang="it"/>
              <a:t>Immaginate lo shock: il prezzo sprofonda, la gente urla alla truffa. Ma c'è un dettaglio che quasi nessuno notò allora: mentre l'azienda Mt. Gox falliva e i suoi uffici chiudevano, il software di Bitcoin continuava a funzionare perfettamente. Non un secondo di interruzione.</a:t>
            </a:r>
            <a:endParaRPr/>
          </a:p>
          <a:p>
            <a:pPr indent="0" lvl="0" marL="0" rtl="0" algn="l">
              <a:lnSpc>
                <a:spcPct val="100000"/>
              </a:lnSpc>
              <a:spcBef>
                <a:spcPts val="0"/>
              </a:spcBef>
              <a:spcAft>
                <a:spcPts val="0"/>
              </a:spcAft>
              <a:buNone/>
            </a:pPr>
            <a:r>
              <a:rPr lang="it"/>
              <a:t>Questo evento ha insegnato ai bitcoiner la lezione più importante di tutte, che vale ancora oggi: Bitcoin è nato per eliminare gli intermediari. Se compri Bitcoin e li lasci su un sito o in mano a qualcun altro, hai ricreato lo stesso problema delle banche. Hai dato la chiave di casa tua a un estraneo.</a:t>
            </a:r>
            <a:endParaRPr/>
          </a:p>
          <a:p>
            <a:pPr indent="0" lvl="0" marL="0" rtl="0" algn="l">
              <a:lnSpc>
                <a:spcPct val="100000"/>
              </a:lnSpc>
              <a:spcBef>
                <a:spcPts val="0"/>
              </a:spcBef>
              <a:spcAft>
                <a:spcPts val="0"/>
              </a:spcAft>
              <a:buNone/>
            </a:pPr>
            <a:r>
              <a:rPr lang="it"/>
              <a:t>Mt. Gox è stato un incendio purificatore. Ha spazzato via chi era dilettante e ha insegnato a tutti noi che la vera forza di Bitcoin sta nel possederlo personalmente, senza chiedere il permesso a nessuno.</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cde7ac9f58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cde7ac9f5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t>Dopo i primi successi di Bitcoin, il resto del mondo informatico ha iniziato a dire: 'Ehi, questa tecnologia è incredibile, usiamola per fare tutto!'.</a:t>
            </a:r>
            <a:endParaRPr/>
          </a:p>
          <a:p>
            <a:pPr indent="0" lvl="0" marL="0" rtl="0" algn="l">
              <a:lnSpc>
                <a:spcPct val="100000"/>
              </a:lnSpc>
              <a:spcBef>
                <a:spcPts val="0"/>
              </a:spcBef>
              <a:spcAft>
                <a:spcPts val="0"/>
              </a:spcAft>
              <a:buClr>
                <a:schemeClr val="dk1"/>
              </a:buClr>
              <a:buSzPts val="1100"/>
              <a:buFont typeface="Arial"/>
              <a:buNone/>
            </a:pPr>
            <a:r>
              <a:rPr lang="it"/>
              <a:t>Nel 2015 nasce Ethereum. Se Bitcoin è l'oro digitale, Ethereum voleva essere il 'computer digitale'. Ha permesso a chiunque di creare la propria moneta in pochi minuti. Questo ha scatenato una vera e propria febbre nel 2017, chiamata 'Bolla delle ICO'. Migliaia di società hanno iniziato a vendere i loro 'gettoni' digitali promettendo di cambiare il mondo della musica, della sanità o dell'agricoltura.</a:t>
            </a:r>
            <a:endParaRPr/>
          </a:p>
          <a:p>
            <a:pPr indent="0" lvl="0" marL="0" rtl="0" algn="l">
              <a:lnSpc>
                <a:spcPct val="100000"/>
              </a:lnSpc>
              <a:spcBef>
                <a:spcPts val="0"/>
              </a:spcBef>
              <a:spcAft>
                <a:spcPts val="0"/>
              </a:spcAft>
              <a:buClr>
                <a:schemeClr val="dk1"/>
              </a:buClr>
              <a:buSzPts val="1100"/>
              <a:buFont typeface="Arial"/>
              <a:buNone/>
            </a:pPr>
            <a:r>
              <a:rPr lang="it"/>
              <a:t>Molti investitori ci hanno perso la testa (e i risparmi). Perché vi racconto questo? Per farvi capire la differenza. Bitcoin è nato spontaneamente, non ha un proprietario e ha una missione sola: essere denaro onesto. Le altre sono spesso progetti ambiziosi, a volte geniali, ma molto più simili ad azioni di una società che a una moneta.</a:t>
            </a:r>
            <a:endParaRPr/>
          </a:p>
          <a:p>
            <a:pPr indent="0" lvl="0" marL="0" rtl="0" algn="l">
              <a:lnSpc>
                <a:spcPct val="100000"/>
              </a:lnSpc>
              <a:spcBef>
                <a:spcPts val="0"/>
              </a:spcBef>
              <a:spcAft>
                <a:spcPts val="0"/>
              </a:spcAft>
              <a:buClr>
                <a:schemeClr val="dk1"/>
              </a:buClr>
              <a:buSzPts val="1100"/>
              <a:buFont typeface="Arial"/>
              <a:buNone/>
            </a:pPr>
            <a:r>
              <a:rPr lang="it"/>
              <a:t>Bitcoin è rimasto in piedi mentre migliaia di queste imitazioni sparivano nel nulla. È importante imparare a distinguere la roccia dalla sabbia.</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cde7ac9f58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cde7ac9f5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it"/>
              <a:t>Nel 2021 siamo entrati nell'era dei giganti. Elon Musk, l'uomo dietro Tesla e SpaceX, ha iniziato a parlare di Bitcoin quasi ogni giorno su Twitter. Quando ha annunciato che Tesla aveva comprato miliardi di dollari in Bitcoin, il mondo è impazzito. Improvvisamente, la 'moneta dei computer' era diventata la moneta delle auto elettriche.</a:t>
            </a:r>
            <a:endParaRPr/>
          </a:p>
          <a:p>
            <a:pPr indent="0" lvl="0" marL="0" rtl="0" algn="l">
              <a:lnSpc>
                <a:spcPct val="100000"/>
              </a:lnSpc>
              <a:spcBef>
                <a:spcPts val="0"/>
              </a:spcBef>
              <a:spcAft>
                <a:spcPts val="0"/>
              </a:spcAft>
              <a:buNone/>
            </a:pPr>
            <a:r>
              <a:rPr lang="it"/>
              <a:t>Ma Musk è un personaggio volatile. Poco tempo dopo, ha iniziato a criticare Bitcoin per l'energia che consuma, sospendendo i pagamenti in BTC. Il prezzo è andato su e giù come una montagna russa seguendo i suoi tweet.</a:t>
            </a:r>
            <a:endParaRPr/>
          </a:p>
          <a:p>
            <a:pPr indent="0" lvl="0" marL="0" rtl="0" algn="l">
              <a:lnSpc>
                <a:spcPct val="100000"/>
              </a:lnSpc>
              <a:spcBef>
                <a:spcPts val="0"/>
              </a:spcBef>
              <a:spcAft>
                <a:spcPts val="0"/>
              </a:spcAft>
              <a:buNone/>
            </a:pPr>
            <a:r>
              <a:rPr lang="it"/>
              <a:t>Molti si sono chiesti: 'Ma allora Bitcoin è solo un gioco nelle mani di un miliardario?'. La risposta è arrivata nei mesi successivi: Musk è passato ad altro, ma Bitcoin è rimasto lì. Tesla ha venduto parte dei suoi Bitcoin, ma la rete non se n'è nemmeno accorta. Questo evento ci ha insegnato che Bitcoin non ha bisogno di testimonial. Può essere aiutato dalla pubblicità di un genio, ma la sua vera forza non dipende dal tweet di nessuno. È una macchina della verità che non guarda in faccia a nessuno, neanche a Elon Musk.</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cde7ac9f58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cde7ac9f58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t>Avete sicuramente sentito parlare di persone che spendevano milioni per comprare il disegno di una scimmia su internet. Erano gli NFT. In quel periodo, tra il 2021 e il 2022, sembrava che qualsiasi cosa diventasse digitale dovesse valere una fortuna.</a:t>
            </a:r>
            <a:endParaRPr/>
          </a:p>
          <a:p>
            <a:pPr indent="0" lvl="0" marL="0" rtl="0" algn="l">
              <a:lnSpc>
                <a:spcPct val="100000"/>
              </a:lnSpc>
              <a:spcBef>
                <a:spcPts val="0"/>
              </a:spcBef>
              <a:spcAft>
                <a:spcPts val="0"/>
              </a:spcAft>
              <a:buClr>
                <a:schemeClr val="dk1"/>
              </a:buClr>
              <a:buSzPts val="1100"/>
              <a:buFont typeface="Arial"/>
              <a:buNone/>
            </a:pPr>
            <a:r>
              <a:rPr lang="it"/>
              <a:t>Perché ve ne parlo? Perché molti hanno fatto confusione, mettendo Bitcoin e le 'scimmie digitali' nello stesso calderone. Ma c'è una differenza abissale. Bitcoin serve a risolvere il problema del denaro e della libertà. Gli NFT, in quella forma, sono stati solo una febbre speculativa, una bolla che è scoppiata lasciando molti a mani vuote.</a:t>
            </a:r>
            <a:endParaRPr/>
          </a:p>
          <a:p>
            <a:pPr indent="0" lvl="0" marL="0" rtl="0" algn="l">
              <a:lnSpc>
                <a:spcPct val="100000"/>
              </a:lnSpc>
              <a:spcBef>
                <a:spcPts val="0"/>
              </a:spcBef>
              <a:spcAft>
                <a:spcPts val="0"/>
              </a:spcAft>
              <a:buClr>
                <a:schemeClr val="dk1"/>
              </a:buClr>
              <a:buSzPts val="1100"/>
              <a:buFont typeface="Arial"/>
              <a:buNone/>
            </a:pPr>
            <a:r>
              <a:rPr lang="it"/>
              <a:t>È la solita storia che si ripete: ogni volta che nasce una grande tecnologia (come Internet negli anni '90), nascono anche tante sciocchezze che cercano di sfruttare l'entusiasmo. Bitcoin è rimasto in piedi perché è sostanza; le scimmie sono sparite perché erano fumo. Non fatevi ingannare dalle mode: concentratevi sempre sulla solidità.</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cde7ac9f58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cde7ac9f58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Se nel 2022 avete visto il telegiornale e avete pensato 'ecco, Bitcoin era una truffa', non vi colpevolizzo. In quell'anno sono crollati dei giganti. Ma guardiamo bene </a:t>
            </a:r>
            <a:r>
              <a:rPr i="1" lang="it">
                <a:solidFill>
                  <a:schemeClr val="dk1"/>
                </a:solidFill>
              </a:rPr>
              <a:t>chi</a:t>
            </a:r>
            <a:r>
              <a:rPr lang="it">
                <a:solidFill>
                  <a:schemeClr val="dk1"/>
                </a:solidFill>
              </a:rPr>
              <a:t> è crollato.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È crollata FTX, che era una borsa di scambio guidata da un ragazzo che si spacciava per genio ma che stava solo rubando i soldi dei clienti per fare scommesse private. È crollata TerraLuna, un progetto che prometteva interessi del 20% all'anno dal nulla.</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Questi non erano Bitcoin. Erano persone che usavano il nome 'Cripto' per rifare esattamente quello che facevano le banche prima del 2008: promesse vane e castelli di carta. Quando la marea si è ritirata, abbiamo visto chi stava nuotando nudo.</a:t>
            </a:r>
            <a:endParaRPr>
              <a:solidFill>
                <a:schemeClr val="dk1"/>
              </a:solidFill>
            </a:endParaRPr>
          </a:p>
          <a:p>
            <a:pPr indent="0" lvl="0" marL="0" rtl="0" algn="l">
              <a:lnSpc>
                <a:spcPct val="100000"/>
              </a:lnSpc>
              <a:spcBef>
                <a:spcPts val="0"/>
              </a:spcBef>
              <a:spcAft>
                <a:spcPts val="0"/>
              </a:spcAft>
              <a:buNone/>
            </a:pPr>
            <a:r>
              <a:rPr lang="it">
                <a:solidFill>
                  <a:schemeClr val="dk1"/>
                </a:solidFill>
              </a:rPr>
              <a:t>Bitcoin ha sofferto nel prezzo, certo, ma il suo codice non ha sbagliato un colpo. Anzi, questi fallimenti hanno confermato che Bitcoin è l'unica cosa di cui ci si può fidare, perché è l'unico che non ha un ufficio centrale o un amministratore delegato che può scappare con la cassa.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cde7ac9f58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cde7ac9f58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t>Vi ricordate quando i banchieri dicevano che Bitcoin era un imbroglio o una bolla destinata a scoppiare? Beh, nel 2024 è successa una cosa incredibile.</a:t>
            </a:r>
            <a:endParaRPr/>
          </a:p>
          <a:p>
            <a:pPr indent="0" lvl="0" marL="0" rtl="0" algn="l">
              <a:lnSpc>
                <a:spcPct val="100000"/>
              </a:lnSpc>
              <a:spcBef>
                <a:spcPts val="0"/>
              </a:spcBef>
              <a:spcAft>
                <a:spcPts val="0"/>
              </a:spcAft>
              <a:buClr>
                <a:schemeClr val="dk1"/>
              </a:buClr>
              <a:buSzPts val="1100"/>
              <a:buFont typeface="Arial"/>
              <a:buNone/>
            </a:pPr>
            <a:r>
              <a:rPr lang="it"/>
              <a:t>BlackRock, la società che gestisce quasi tutti i soldi del mondo (stiamo parlando di cifre con dodici zeri), ha chiesto e ottenuto il permesso di vendere Bitcoin ai suoi clienti. Hanno creato gli 'ETF', che sono dei contenitori legali per permettere anche a chi non sa nulla di computer di investire in Bitcoin tramite la propria banca.</a:t>
            </a:r>
            <a:endParaRPr/>
          </a:p>
          <a:p>
            <a:pPr indent="0" lvl="0" marL="0" rtl="0" algn="l">
              <a:lnSpc>
                <a:spcPct val="100000"/>
              </a:lnSpc>
              <a:spcBef>
                <a:spcPts val="0"/>
              </a:spcBef>
              <a:spcAft>
                <a:spcPts val="0"/>
              </a:spcAft>
              <a:buNone/>
            </a:pPr>
            <a:r>
              <a:rPr lang="it"/>
              <a:t>Perché lo hanno fatto? Perché hanno capito che Bitcoin non sparirà. Hanno capito che i loro clienti volevano protezione dall'inflazione e che Bitcoin è l'unico bene al mondo che nessuno può stampare a piacimento. La loro non è stata una scelta d'amore, ma di necessità. Oggi, Bitcoin siede allo stesso tavolo dell'oro e dei titoli di Stato. La battaglia per la credibilità è vinta.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cde7ac9f58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cde7ac9f58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t>Siamo arrivati ai giorni nostri e il cerchio si chiude. Se dieci anni fa parlare di Bitcoin in politica era una follia, oggi è diventato uno dei temi centrali delle elezioni americane.</a:t>
            </a:r>
            <a:endParaRPr/>
          </a:p>
          <a:p>
            <a:pPr indent="0" lvl="0" marL="0" rtl="0" algn="l">
              <a:lnSpc>
                <a:spcPct val="100000"/>
              </a:lnSpc>
              <a:spcBef>
                <a:spcPts val="0"/>
              </a:spcBef>
              <a:spcAft>
                <a:spcPts val="0"/>
              </a:spcAft>
              <a:buClr>
                <a:schemeClr val="dk1"/>
              </a:buClr>
              <a:buSzPts val="1100"/>
              <a:buFont typeface="Arial"/>
              <a:buNone/>
            </a:pPr>
            <a:r>
              <a:rPr lang="it"/>
              <a:t>Abbiamo visto leader mondiali, come Donald Trump, promettere di trasformare Bitcoin in una 'Riserva Strategica Nazionale'. Cosa significa? Significa trattare Bitcoin esattamente come l'oro. Gli Stati iniziano a capire che in un mondo dove tutti stampano carta, avere un bene che nessuno può manipolare è il vantaggio competitivo più grande che esista.</a:t>
            </a:r>
            <a:endParaRPr/>
          </a:p>
          <a:p>
            <a:pPr indent="0" lvl="0" marL="0" rtl="0" algn="l">
              <a:lnSpc>
                <a:spcPct val="100000"/>
              </a:lnSpc>
              <a:spcBef>
                <a:spcPts val="0"/>
              </a:spcBef>
              <a:spcAft>
                <a:spcPts val="0"/>
              </a:spcAft>
              <a:buClr>
                <a:schemeClr val="dk1"/>
              </a:buClr>
              <a:buSzPts val="1100"/>
              <a:buFont typeface="Arial"/>
              <a:buNone/>
            </a:pPr>
            <a:r>
              <a:rPr lang="it"/>
              <a:t>Non è più solo una questione di singoli risparmiatori. Ormai siamo alla competizione tra Stati. Chi accumula Bitcoin oggi sta costruendo le fondamenta finanziarie del domani.</a:t>
            </a:r>
            <a:endParaRPr/>
          </a:p>
          <a:p>
            <a:pPr indent="0" lvl="0" marL="0" rtl="0" algn="l">
              <a:lnSpc>
                <a:spcPct val="100000"/>
              </a:lnSpc>
              <a:spcBef>
                <a:spcPts val="0"/>
              </a:spcBef>
              <a:spcAft>
                <a:spcPts val="0"/>
              </a:spcAft>
              <a:buNone/>
            </a:pPr>
            <a:r>
              <a:rPr lang="it"/>
              <a:t>Siamo partiti da un misterioso inventore nel 2008 e siamo arrivati ai presidenti delle superpotenze che ne discutono in TV. La storia di Bitcoin è appena iniziata, e la buona notizia è che, per la prima volta nella storia, voi potete partecipare a questa rivoluzione insieme ai grandi della terra, con le stesse identiche regole.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cde7ac9f58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cde7ac9f58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cde7ac9f58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cde7ac9f58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t>Siamo arrivati alla fine di questo primo viaggio. Abbiamo visto come il denaro è stato corrotto dalla politica e come la matematica, attraverso il lavoro di geni e ribelli, ci ha restituito una via d'uscita.</a:t>
            </a:r>
            <a:endParaRPr/>
          </a:p>
          <a:p>
            <a:pPr indent="0" lvl="0" marL="0" rtl="0" algn="l">
              <a:lnSpc>
                <a:spcPct val="100000"/>
              </a:lnSpc>
              <a:spcBef>
                <a:spcPts val="0"/>
              </a:spcBef>
              <a:spcAft>
                <a:spcPts val="0"/>
              </a:spcAft>
              <a:buClr>
                <a:schemeClr val="dk1"/>
              </a:buClr>
              <a:buSzPts val="1100"/>
              <a:buFont typeface="Arial"/>
              <a:buNone/>
            </a:pPr>
            <a:r>
              <a:rPr lang="it"/>
              <a:t>Ma a cosa serve conoscere la storia se poi restiamo fermi? La verità, cari amici, è che Bitcoin è uno strumento. E come ogni strumento, bisogna imparare a usarlo. Non vi sto dicendo di correre a comprare Bitcoin stasera. Vi sto dicendo che oggi avete piantato il seme della comprensione.</a:t>
            </a:r>
            <a:endParaRPr/>
          </a:p>
          <a:p>
            <a:pPr indent="0" lvl="0" marL="0" rtl="0" algn="l">
              <a:lnSpc>
                <a:spcPct val="100000"/>
              </a:lnSpc>
              <a:spcBef>
                <a:spcPts val="0"/>
              </a:spcBef>
              <a:spcAft>
                <a:spcPts val="0"/>
              </a:spcAft>
              <a:buClr>
                <a:schemeClr val="dk1"/>
              </a:buClr>
              <a:buSzPts val="1100"/>
              <a:buFont typeface="Arial"/>
              <a:buNone/>
            </a:pPr>
            <a:r>
              <a:rPr lang="it"/>
              <a:t>Nella nostra prossima lezione, smetteremo di guardare le slide della storia e inizieremo a guardare quelle del futuro: vedremo come si apre un portafoglio digitale, come si proteggono i propri risparmi e come diventare, finalmente, la banca di se stessi.</a:t>
            </a:r>
            <a:endParaRPr/>
          </a:p>
          <a:p>
            <a:pPr indent="0" lvl="0" marL="0" rtl="0" algn="l">
              <a:lnSpc>
                <a:spcPct val="100000"/>
              </a:lnSpc>
              <a:spcBef>
                <a:spcPts val="0"/>
              </a:spcBef>
              <a:spcAft>
                <a:spcPts val="0"/>
              </a:spcAft>
              <a:buClr>
                <a:schemeClr val="dk1"/>
              </a:buClr>
              <a:buSzPts val="1100"/>
              <a:buFont typeface="Arial"/>
              <a:buNone/>
            </a:pPr>
            <a:r>
              <a:rPr lang="it"/>
              <a:t>Il mondo sta cambiando, e questa volta non lo sta facendo sopra le vostre teste, ma con una porta aperta per chiunque abbia voglia di entrarci. Vi aspetto per la parte pratica.</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cd44d6c81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cd44d6c81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G</a:t>
            </a:r>
            <a:r>
              <a:rPr lang="it"/>
              <a:t>uardate questi tre oggetti. Ognuno di loro è stato 'soldo'. Ma perché alla fine abbiamo scelto l'oro? Non perché brilla. Ma perché l'oro è onesto. Se volete un grammo d'oro, dovete scavare, sudare, investire tempo. Non potete semplicemente decidere che da domani l'oro è il doppio. Le conchiglie invece sono state abbandonate quando i mercanti hanno capito che potevano portarne a navi cariche da altri luoghi, distruggendo il risparmio di chi le usava. Ricordatevelo: quando la moneta è facile da produrre per chi comanda, ma difficile da guadagnare per chi lavora, siete di fronte a una truffa.</a:t>
            </a:r>
            <a:endParaRPr/>
          </a:p>
          <a:p>
            <a:pPr indent="0" lvl="0" marL="0" rtl="0" algn="l">
              <a:spcBef>
                <a:spcPts val="0"/>
              </a:spcBef>
              <a:spcAft>
                <a:spcPts val="0"/>
              </a:spcAft>
              <a:buNone/>
            </a:pPr>
            <a:r>
              <a:rPr lang="it">
                <a:solidFill>
                  <a:schemeClr val="dk1"/>
                </a:solidFill>
              </a:rPr>
              <a:t>In questa slide stiamo introducendo il concetto di </a:t>
            </a:r>
            <a:r>
              <a:rPr b="1" lang="it">
                <a:solidFill>
                  <a:schemeClr val="dk1"/>
                </a:solidFill>
              </a:rPr>
              <a:t>Stock-to-Flow</a:t>
            </a:r>
            <a:r>
              <a:rPr lang="it">
                <a:solidFill>
                  <a:schemeClr val="dk1"/>
                </a:solidFill>
              </a:rPr>
              <a:t> (il rapporto tra quanto ce n'è e quanto se ne produce), caro a Saifedean Ammous. Non serve citare la formula matematica ai pensionati, basta il concetto: </a:t>
            </a:r>
            <a:r>
              <a:rPr b="1" lang="it">
                <a:solidFill>
                  <a:schemeClr val="dk1"/>
                </a:solidFill>
              </a:rPr>
              <a:t>se è difficile da produrre, protegge il tuo risparmio. Se è facile, lo ruba.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cd44d6c81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cd44d6c81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Q</a:t>
            </a:r>
            <a:r>
              <a:rPr lang="it"/>
              <a:t>ui nasce l'inganno moderno. Immaginate di avere un lingotto. È pesante, avete paura che ve lo rubino. Lo portate da un orefice che ha una cassaforte d'acciaio. Lui vi dà un pezzo di carta, un certificato. Col tempo, voi non andate più a riprendere l'oro: usate direttamente quel foglio per comprare il pane o il vino. Perché? Perché è comodo. Ma attenzione: in quel momento avete smesso di possedere oro e avete iniziato a possedere una promessa. Avete sostituito la certezza della materia con la fiducia in un uomo. E come sappiamo, l'uomo, quando ha in mano la stampante della carta, cade spesso in tentazione.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cd44d6c81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cd44d6c81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G</a:t>
            </a:r>
            <a:r>
              <a:rPr lang="it"/>
              <a:t>uardate questa immagine. È un'epoca che molti dei vostri genitori o nonni hanno sfiorato o raccontato. Tra il 1870 e il 1914, il mondo ha vissuto un progresso mai visto prima. Sapete perché? Perché la moneta era onesta. Non esisteva l'inflazione come la conosciamo oggi. Se un nonno metteva da parte i soldi per il nipote, quei soldi non perdevano valore. L'oro imponeva una disciplina ai governi: se volevi spendere, dovevi avere l'oro in cassaforte. Era un mondo dove il tempo e il lavoro venivano rispettati. Poi, nel 1914, la politica ha deciso che la guerra era più importante dell'onestà monetaria.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cd44d6c81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cd44d6c81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cd44d6c81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cd44d6c81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solidFill>
                  <a:schemeClr val="dk1"/>
                </a:solidFill>
              </a:rPr>
              <a:t>Q</a:t>
            </a:r>
            <a:r>
              <a:rPr lang="it">
                <a:solidFill>
                  <a:schemeClr val="dk1"/>
                </a:solidFill>
              </a:rPr>
              <a:t>ui casca l'asino. Nel 1914, per finanziare il massacro della Grande Guerra, gli Stati hanno fatto la mossa più sporca della storia: hanno 'sganciato' la carta dall'oro. Hanno chiesto ai vostri padri e nonni di consegnare l'oro vero in cambio di pezzi di carta con su scritto 'debito'. È l'inizio dell'inflazione moderna. Da quel momento, il valore dei vostri soldi non è più dipeso dalla natura o dal lavoro, ma dalla volontà di un politico di stampare più carta per coprire i suoi debiti."</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cde7ac9f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cde7ac9f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G</a:t>
            </a:r>
            <a:r>
              <a:rPr lang="it"/>
              <a:t>uardate bene questa data: 1971. È l'anno in cui il mondo è cambiato e quasi nessuno se ne è accorto. Prima di allora, c’era ancora un filo che legava i vostri soldi all'oro. Nixon quel filo lo ha tagliato. Da quel momento, le banche centrali hanno ottenuto il 'superpotere' di creare denaro dal nulla. Ogni volta che lo fanno, il valore di quello che avete in tasca diminuisce. Non è una legge fisica, è una scelta tecnica. Hanno trasformato la moneta da 'riserva di valore' a 'strumento di debito'. Se oggi sentite che la pensione non basta mai, la colpa è nata qui.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cde7ac9f5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cde7ac9f5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Finora</a:t>
            </a:r>
            <a:r>
              <a:rPr lang="it">
                <a:solidFill>
                  <a:schemeClr val="dk1"/>
                </a:solidFill>
              </a:rPr>
              <a:t> abbiamo visto come i governi hanno tolto solidità ai nostri risparmi. Ma mentre accadeva questo, tra gli anni '70 e '90, in America stava nascendo un'altra rivoluzione.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Provate a immaginare: nello stesso momento in cui Nixon dichiarava che i soldi erano diventati carta, i primi computer iniziavano a parlare tra loro. Ma c'era un problema tecnico enorme. Se io mando un messaggio a voi via computer, chiunque stia in mezzo può leggerlo, copiarlo o cambiarlo.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Capite il parallelismo? Nella finanza eravamo costretti a fidarci dello Stato perché non avevamo alternativa. In informatica eravamo costretti a fidarci di chi gestiva i cavi.</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La </a:t>
            </a:r>
            <a:r>
              <a:rPr b="1" lang="it">
                <a:solidFill>
                  <a:schemeClr val="dk1"/>
                </a:solidFill>
              </a:rPr>
              <a:t>Crittografia</a:t>
            </a:r>
            <a:r>
              <a:rPr lang="it">
                <a:solidFill>
                  <a:schemeClr val="dk1"/>
                </a:solidFill>
              </a:rPr>
              <a:t> non nasce per i criminali, nasce per ridare all'individuo una porta blindata nel mondo digitale. È la risposta tecnica a un sopruso politico. Se non possiamo più fidarci dell'onestà dei banchieri, dobbiamo iniziare a fidarci dell'onestà della matematica. Iniziamo a vedere chi erano questi 'partigiani digitali' che hanno sognato un mondo dove la privacy è un diritto e non un permesso.</a:t>
            </a:r>
            <a:endParaRPr>
              <a:solidFill>
                <a:schemeClr val="dk1"/>
              </a:solidFill>
            </a:endParaRPr>
          </a:p>
          <a:p>
            <a:pPr indent="0" lvl="0" marL="0" rtl="0" algn="l">
              <a:lnSpc>
                <a:spcPct val="100000"/>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30.png"/><Relationship Id="rId5"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8.jpg"/><Relationship Id="rId5"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5" name="Google Shape;55;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6" name="Google Shape;56;p13" title="Gemini_Generated_Image_xip705xip705xip7.png"/>
          <p:cNvPicPr preferRelativeResize="0"/>
          <p:nvPr/>
        </p:nvPicPr>
        <p:blipFill>
          <a:blip r:embed="rId3">
            <a:alphaModFix/>
          </a:blip>
          <a:stretch>
            <a:fillRect/>
          </a:stretch>
        </p:blipFill>
        <p:spPr>
          <a:xfrm>
            <a:off x="0" y="78135"/>
            <a:ext cx="9144003" cy="49872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2" name="Shape 142"/>
        <p:cNvGrpSpPr/>
        <p:nvPr/>
      </p:nvGrpSpPr>
      <p:grpSpPr>
        <a:xfrm>
          <a:off x="0" y="0"/>
          <a:ext cx="0" cy="0"/>
          <a:chOff x="0" y="0"/>
          <a:chExt cx="0" cy="0"/>
        </a:xfrm>
      </p:grpSpPr>
      <p:sp>
        <p:nvSpPr>
          <p:cNvPr id="143" name="Google Shape;143;p22"/>
          <p:cNvSpPr txBox="1"/>
          <p:nvPr>
            <p:ph type="ctrTitle"/>
          </p:nvPr>
        </p:nvSpPr>
        <p:spPr>
          <a:xfrm>
            <a:off x="311700" y="357825"/>
            <a:ext cx="8520600" cy="545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it" sz="3200"/>
              <a:t> I CYPHERPUNK: I DIFENSORI DELLA PRIVACY</a:t>
            </a:r>
            <a:endParaRPr b="1" sz="3200"/>
          </a:p>
        </p:txBody>
      </p:sp>
      <p:sp>
        <p:nvSpPr>
          <p:cNvPr id="144" name="Google Shape;144;p22"/>
          <p:cNvSpPr txBox="1"/>
          <p:nvPr>
            <p:ph idx="1" type="subTitle"/>
          </p:nvPr>
        </p:nvSpPr>
        <p:spPr>
          <a:xfrm>
            <a:off x="311700" y="4187125"/>
            <a:ext cx="8520600" cy="545400"/>
          </a:xfrm>
          <a:prstGeom prst="rect">
            <a:avLst/>
          </a:prstGeom>
        </p:spPr>
        <p:txBody>
          <a:bodyPr anchorCtr="0" anchor="t" bIns="91425" lIns="91425" spcFirstLastPara="1" rIns="91425" wrap="square" tIns="91425">
            <a:normAutofit fontScale="85000" lnSpcReduction="10000"/>
          </a:bodyPr>
          <a:lstStyle/>
          <a:p>
            <a:pPr indent="0" lvl="0" marL="0" rtl="0" algn="ctr">
              <a:spcBef>
                <a:spcPts val="0"/>
              </a:spcBef>
              <a:spcAft>
                <a:spcPts val="0"/>
              </a:spcAft>
              <a:buNone/>
            </a:pPr>
            <a:r>
              <a:rPr b="1" lang="it">
                <a:solidFill>
                  <a:srgbClr val="EF7B1B"/>
                </a:solidFill>
              </a:rPr>
              <a:t>Il codice è la nostra legge, la matematica la nostra difesa.</a:t>
            </a:r>
            <a:endParaRPr b="1">
              <a:solidFill>
                <a:srgbClr val="EF7B1B"/>
              </a:solidFill>
            </a:endParaRPr>
          </a:p>
        </p:txBody>
      </p:sp>
      <p:pic>
        <p:nvPicPr>
          <p:cNvPr id="145" name="Google Shape;145;p22" title="cypherpunk.jpg"/>
          <p:cNvPicPr preferRelativeResize="0"/>
          <p:nvPr/>
        </p:nvPicPr>
        <p:blipFill>
          <a:blip r:embed="rId3">
            <a:alphaModFix/>
          </a:blip>
          <a:stretch>
            <a:fillRect/>
          </a:stretch>
        </p:blipFill>
        <p:spPr>
          <a:xfrm>
            <a:off x="163225" y="1737525"/>
            <a:ext cx="2366975" cy="1293775"/>
          </a:xfrm>
          <a:prstGeom prst="rect">
            <a:avLst/>
          </a:prstGeom>
          <a:noFill/>
          <a:ln>
            <a:noFill/>
          </a:ln>
        </p:spPr>
      </p:pic>
      <p:sp>
        <p:nvSpPr>
          <p:cNvPr id="146" name="Google Shape;146;p22"/>
          <p:cNvSpPr txBox="1"/>
          <p:nvPr/>
        </p:nvSpPr>
        <p:spPr>
          <a:xfrm>
            <a:off x="2605975" y="1042227"/>
            <a:ext cx="6180300" cy="30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600">
                <a:solidFill>
                  <a:schemeClr val="dk1"/>
                </a:solidFill>
              </a:rPr>
              <a:t>Chi erano:</a:t>
            </a:r>
            <a:r>
              <a:rPr lang="it" sz="1600">
                <a:solidFill>
                  <a:schemeClr val="dk1"/>
                </a:solidFill>
              </a:rPr>
              <a:t> Matematici, programmatori e filosofi della libertà.</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rPr b="1" lang="it" sz="1600">
                <a:solidFill>
                  <a:schemeClr val="dk1"/>
                </a:solidFill>
              </a:rPr>
              <a:t>L'obiettivo:</a:t>
            </a:r>
            <a:r>
              <a:rPr lang="it" sz="1600">
                <a:solidFill>
                  <a:schemeClr val="dk1"/>
                </a:solidFill>
              </a:rPr>
              <a:t> Creare strumenti digitali per proteggere la privacy e il denaro.</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rPr b="1" lang="it" sz="1600">
                <a:solidFill>
                  <a:schemeClr val="dk1"/>
                </a:solidFill>
              </a:rPr>
              <a:t>La filosofia:</a:t>
            </a:r>
            <a:r>
              <a:rPr lang="it" sz="1600">
                <a:solidFill>
                  <a:schemeClr val="dk1"/>
                </a:solidFill>
              </a:rPr>
              <a:t> "La privacy è necessaria per una società aperta nell'era elettronica".</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rPr b="1" lang="it" sz="1600">
                <a:solidFill>
                  <a:schemeClr val="dk1"/>
                </a:solidFill>
              </a:rPr>
              <a:t>Il fallimento necessario:</a:t>
            </a:r>
            <a:r>
              <a:rPr lang="it" sz="1600">
                <a:solidFill>
                  <a:schemeClr val="dk1"/>
                </a:solidFill>
              </a:rPr>
              <a:t> Prima di Bitcoin ci furono molti tentativi (e-gold, b-money, Bit Gold). Tutti fallirono perché avevano ancora un "punto centrale" che poteva essere chiuso.</a:t>
            </a:r>
            <a:endParaRPr sz="23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0" name="Shape 150"/>
        <p:cNvGrpSpPr/>
        <p:nvPr/>
      </p:nvGrpSpPr>
      <p:grpSpPr>
        <a:xfrm>
          <a:off x="0" y="0"/>
          <a:ext cx="0" cy="0"/>
          <a:chOff x="0" y="0"/>
          <a:chExt cx="0" cy="0"/>
        </a:xfrm>
      </p:grpSpPr>
      <p:sp>
        <p:nvSpPr>
          <p:cNvPr id="151" name="Google Shape;151;p23"/>
          <p:cNvSpPr txBox="1"/>
          <p:nvPr>
            <p:ph type="ctrTitle"/>
          </p:nvPr>
        </p:nvSpPr>
        <p:spPr>
          <a:xfrm>
            <a:off x="233225" y="0"/>
            <a:ext cx="8520600" cy="108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it" sz="3200"/>
              <a:t>2008: IL MISTERO DI SATOSHI NAKAMOTO</a:t>
            </a:r>
            <a:endParaRPr b="1" sz="3200"/>
          </a:p>
          <a:p>
            <a:pPr indent="0" lvl="0" marL="0" rtl="0" algn="ctr">
              <a:spcBef>
                <a:spcPts val="0"/>
              </a:spcBef>
              <a:spcAft>
                <a:spcPts val="0"/>
              </a:spcAft>
              <a:buNone/>
            </a:pPr>
            <a:r>
              <a:rPr b="1" lang="it" sz="3200"/>
              <a:t>IL WHITE PAPER</a:t>
            </a:r>
            <a:endParaRPr b="1" sz="3200"/>
          </a:p>
        </p:txBody>
      </p:sp>
      <p:sp>
        <p:nvSpPr>
          <p:cNvPr id="152" name="Google Shape;152;p23"/>
          <p:cNvSpPr txBox="1"/>
          <p:nvPr>
            <p:ph idx="1" type="subTitle"/>
          </p:nvPr>
        </p:nvSpPr>
        <p:spPr>
          <a:xfrm>
            <a:off x="233225" y="415270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it">
                <a:solidFill>
                  <a:srgbClr val="EF7B1B"/>
                </a:solidFill>
              </a:rPr>
              <a:t>La fiducia è una vulnerabilità del sistema.</a:t>
            </a:r>
            <a:endParaRPr b="1">
              <a:solidFill>
                <a:srgbClr val="EF7B1B"/>
              </a:solidFill>
            </a:endParaRPr>
          </a:p>
          <a:p>
            <a:pPr indent="0" lvl="0" marL="0" rtl="0" algn="ctr">
              <a:spcBef>
                <a:spcPts val="0"/>
              </a:spcBef>
              <a:spcAft>
                <a:spcPts val="0"/>
              </a:spcAft>
              <a:buNone/>
            </a:pPr>
            <a:r>
              <a:rPr b="1" lang="it">
                <a:solidFill>
                  <a:srgbClr val="EF7B1B"/>
                </a:solidFill>
              </a:rPr>
              <a:t>La matematica è la soluzione.</a:t>
            </a:r>
            <a:endParaRPr b="1">
              <a:solidFill>
                <a:srgbClr val="EF7B1B"/>
              </a:solidFill>
            </a:endParaRPr>
          </a:p>
        </p:txBody>
      </p:sp>
      <p:pic>
        <p:nvPicPr>
          <p:cNvPr id="153" name="Google Shape;153;p23" title="white paper.jpg"/>
          <p:cNvPicPr preferRelativeResize="0"/>
          <p:nvPr/>
        </p:nvPicPr>
        <p:blipFill>
          <a:blip r:embed="rId3">
            <a:alphaModFix/>
          </a:blip>
          <a:stretch>
            <a:fillRect/>
          </a:stretch>
        </p:blipFill>
        <p:spPr>
          <a:xfrm>
            <a:off x="130750" y="1767325"/>
            <a:ext cx="2434175" cy="1380450"/>
          </a:xfrm>
          <a:prstGeom prst="rect">
            <a:avLst/>
          </a:prstGeom>
          <a:noFill/>
          <a:ln>
            <a:noFill/>
          </a:ln>
        </p:spPr>
      </p:pic>
      <p:sp>
        <p:nvSpPr>
          <p:cNvPr id="154" name="Google Shape;154;p23"/>
          <p:cNvSpPr txBox="1"/>
          <p:nvPr/>
        </p:nvSpPr>
        <p:spPr>
          <a:xfrm>
            <a:off x="2670900" y="1082400"/>
            <a:ext cx="6028800" cy="27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600">
                <a:solidFill>
                  <a:schemeClr val="dk1"/>
                </a:solidFill>
              </a:rPr>
              <a:t>La Data:</a:t>
            </a:r>
            <a:r>
              <a:rPr lang="it" sz="1600">
                <a:solidFill>
                  <a:schemeClr val="dk1"/>
                </a:solidFill>
              </a:rPr>
              <a:t> 31 Ottobre 2008 (nel pieno della crisi Lehman Brothers).</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rPr b="1" lang="it" sz="1600">
                <a:solidFill>
                  <a:schemeClr val="dk1"/>
                </a:solidFill>
              </a:rPr>
              <a:t>Il Documento:</a:t>
            </a:r>
            <a:r>
              <a:rPr lang="it" sz="1600">
                <a:solidFill>
                  <a:schemeClr val="dk1"/>
                </a:solidFill>
              </a:rPr>
              <a:t> Solo 9 pagine di matematica e logica.</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rPr b="1" lang="it" sz="1600">
                <a:solidFill>
                  <a:schemeClr val="dk1"/>
                </a:solidFill>
              </a:rPr>
              <a:t>L'Innovazione:</a:t>
            </a:r>
            <a:r>
              <a:rPr lang="it" sz="1600">
                <a:solidFill>
                  <a:schemeClr val="dk1"/>
                </a:solidFill>
              </a:rPr>
              <a:t> Nasce il "Peer-to-Peer" (da persona a persona), senza intermediari.</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b="1" lang="it" sz="1600">
                <a:solidFill>
                  <a:schemeClr val="dk1"/>
                </a:solidFill>
              </a:rPr>
              <a:t>Il Messaggio di Satoshi:</a:t>
            </a:r>
            <a:r>
              <a:rPr lang="it" sz="1600">
                <a:solidFill>
                  <a:schemeClr val="dk1"/>
                </a:solidFill>
              </a:rPr>
              <a:t> </a:t>
            </a:r>
            <a:r>
              <a:rPr i="1" lang="it" sz="1600">
                <a:solidFill>
                  <a:schemeClr val="dk1"/>
                </a:solidFill>
              </a:rPr>
              <a:t>"Ho sviluppato un nuovo sistema di </a:t>
            </a:r>
            <a:r>
              <a:rPr b="1" i="1" lang="it" sz="1600">
                <a:solidFill>
                  <a:schemeClr val="dk1"/>
                </a:solidFill>
              </a:rPr>
              <a:t>moneta </a:t>
            </a:r>
            <a:r>
              <a:rPr i="1" lang="it" sz="1600">
                <a:solidFill>
                  <a:schemeClr val="dk1"/>
                </a:solidFill>
              </a:rPr>
              <a:t>elettronica completamente peer-to-peer, senza terze parti di fiducia"</a:t>
            </a:r>
            <a:r>
              <a:rPr lang="it" sz="1600">
                <a:solidFill>
                  <a:schemeClr val="dk1"/>
                </a:solidFill>
              </a:rPr>
              <a:t>.</a:t>
            </a:r>
            <a:endParaRPr sz="16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8" name="Shape 158"/>
        <p:cNvGrpSpPr/>
        <p:nvPr/>
      </p:nvGrpSpPr>
      <p:grpSpPr>
        <a:xfrm>
          <a:off x="0" y="0"/>
          <a:ext cx="0" cy="0"/>
          <a:chOff x="0" y="0"/>
          <a:chExt cx="0" cy="0"/>
        </a:xfrm>
      </p:grpSpPr>
      <p:pic>
        <p:nvPicPr>
          <p:cNvPr descr="Notice event icon vector. Isolated contour symbol illustration (Fornito da Getty Images)" id="159" name="Google Shape;159;p24"/>
          <p:cNvPicPr preferRelativeResize="0"/>
          <p:nvPr/>
        </p:nvPicPr>
        <p:blipFill>
          <a:blip r:embed="rId3">
            <a:alphaModFix amt="4000"/>
          </a:blip>
          <a:stretch>
            <a:fillRect/>
          </a:stretch>
        </p:blipFill>
        <p:spPr>
          <a:xfrm>
            <a:off x="2203424" y="27249"/>
            <a:ext cx="5089024" cy="5089024"/>
          </a:xfrm>
          <a:prstGeom prst="rect">
            <a:avLst/>
          </a:prstGeom>
          <a:noFill/>
          <a:ln>
            <a:noFill/>
          </a:ln>
        </p:spPr>
      </p:pic>
      <p:sp>
        <p:nvSpPr>
          <p:cNvPr id="160" name="Google Shape;160;p24"/>
          <p:cNvSpPr txBox="1"/>
          <p:nvPr>
            <p:ph type="ctrTitle"/>
          </p:nvPr>
        </p:nvSpPr>
        <p:spPr>
          <a:xfrm>
            <a:off x="311700" y="233200"/>
            <a:ext cx="8520600" cy="2880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it">
                <a:solidFill>
                  <a:srgbClr val="EF7B1B"/>
                </a:solidFill>
              </a:rPr>
              <a:t>TRA POCO INIZIERÀ L’AVVENTURA</a:t>
            </a:r>
            <a:endParaRPr b="1">
              <a:solidFill>
                <a:srgbClr val="EF7B1B"/>
              </a:solidFill>
            </a:endParaRPr>
          </a:p>
          <a:p>
            <a:pPr indent="0" lvl="0" marL="0" rtl="0" algn="ctr">
              <a:spcBef>
                <a:spcPts val="0"/>
              </a:spcBef>
              <a:spcAft>
                <a:spcPts val="0"/>
              </a:spcAft>
              <a:buNone/>
            </a:pPr>
            <a:r>
              <a:rPr b="1" lang="it">
                <a:solidFill>
                  <a:srgbClr val="EF7B1B"/>
                </a:solidFill>
              </a:rPr>
              <a:t>NASCERÀ LA NOSTRA CREATURA</a:t>
            </a:r>
            <a:endParaRPr b="1">
              <a:solidFill>
                <a:srgbClr val="EF7B1B"/>
              </a:solidFill>
            </a:endParaRPr>
          </a:p>
        </p:txBody>
      </p:sp>
      <p:sp>
        <p:nvSpPr>
          <p:cNvPr id="161" name="Google Shape;161;p24"/>
          <p:cNvSpPr txBox="1"/>
          <p:nvPr>
            <p:ph idx="1" type="subTitle"/>
          </p:nvPr>
        </p:nvSpPr>
        <p:spPr>
          <a:xfrm>
            <a:off x="311700" y="3215525"/>
            <a:ext cx="8520600" cy="1801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it" sz="3700">
                <a:solidFill>
                  <a:srgbClr val="EF7B1B"/>
                </a:solidFill>
              </a:rPr>
              <a:t>facciamo una piccola</a:t>
            </a:r>
            <a:endParaRPr b="1" sz="3700">
              <a:solidFill>
                <a:srgbClr val="EF7B1B"/>
              </a:solidFill>
            </a:endParaRPr>
          </a:p>
          <a:p>
            <a:pPr indent="0" lvl="0" marL="0" rtl="0" algn="ctr">
              <a:spcBef>
                <a:spcPts val="0"/>
              </a:spcBef>
              <a:spcAft>
                <a:spcPts val="0"/>
              </a:spcAft>
              <a:buNone/>
            </a:pPr>
            <a:r>
              <a:rPr b="1" lang="it" sz="5283">
                <a:solidFill>
                  <a:srgbClr val="EF7B1B"/>
                </a:solidFill>
              </a:rPr>
              <a:t>PAUSA</a:t>
            </a:r>
            <a:endParaRPr b="1" sz="5283">
              <a:solidFill>
                <a:srgbClr val="EF7B1B"/>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5" name="Shape 165"/>
        <p:cNvGrpSpPr/>
        <p:nvPr/>
      </p:nvGrpSpPr>
      <p:grpSpPr>
        <a:xfrm>
          <a:off x="0" y="0"/>
          <a:ext cx="0" cy="0"/>
          <a:chOff x="0" y="0"/>
          <a:chExt cx="0" cy="0"/>
        </a:xfrm>
      </p:grpSpPr>
      <p:sp>
        <p:nvSpPr>
          <p:cNvPr id="166" name="Google Shape;166;p25"/>
          <p:cNvSpPr txBox="1"/>
          <p:nvPr>
            <p:ph type="ctrTitle"/>
          </p:nvPr>
        </p:nvSpPr>
        <p:spPr>
          <a:xfrm>
            <a:off x="257575" y="195425"/>
            <a:ext cx="8520600" cy="588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it" sz="3200"/>
              <a:t>LA NASCITA: IL MESSAGGIO NEL CODICE</a:t>
            </a:r>
            <a:endParaRPr b="1" sz="3200"/>
          </a:p>
        </p:txBody>
      </p:sp>
      <p:sp>
        <p:nvSpPr>
          <p:cNvPr id="167" name="Google Shape;167;p25"/>
          <p:cNvSpPr txBox="1"/>
          <p:nvPr>
            <p:ph idx="1" type="subTitle"/>
          </p:nvPr>
        </p:nvSpPr>
        <p:spPr>
          <a:xfrm>
            <a:off x="257575" y="417630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it">
                <a:solidFill>
                  <a:srgbClr val="EF7B1B"/>
                </a:solidFill>
              </a:rPr>
              <a:t>Scritto nella pietra digitale.</a:t>
            </a:r>
            <a:endParaRPr b="1">
              <a:solidFill>
                <a:srgbClr val="EF7B1B"/>
              </a:solidFill>
            </a:endParaRPr>
          </a:p>
          <a:p>
            <a:pPr indent="0" lvl="0" marL="0" rtl="0" algn="ctr">
              <a:spcBef>
                <a:spcPts val="0"/>
              </a:spcBef>
              <a:spcAft>
                <a:spcPts val="0"/>
              </a:spcAft>
              <a:buNone/>
            </a:pPr>
            <a:r>
              <a:rPr b="1" lang="it">
                <a:solidFill>
                  <a:srgbClr val="EF7B1B"/>
                </a:solidFill>
              </a:rPr>
              <a:t>Impossibile da cancellare, impossibile da censurare.</a:t>
            </a:r>
            <a:endParaRPr b="1">
              <a:solidFill>
                <a:srgbClr val="EF7B1B"/>
              </a:solidFill>
            </a:endParaRPr>
          </a:p>
        </p:txBody>
      </p:sp>
      <p:pic>
        <p:nvPicPr>
          <p:cNvPr id="168" name="Google Shape;168;p25" title="the times.jpg"/>
          <p:cNvPicPr preferRelativeResize="0"/>
          <p:nvPr/>
        </p:nvPicPr>
        <p:blipFill>
          <a:blip r:embed="rId3">
            <a:alphaModFix/>
          </a:blip>
          <a:stretch>
            <a:fillRect/>
          </a:stretch>
        </p:blipFill>
        <p:spPr>
          <a:xfrm>
            <a:off x="163200" y="1412675"/>
            <a:ext cx="1990725" cy="1514475"/>
          </a:xfrm>
          <a:prstGeom prst="rect">
            <a:avLst/>
          </a:prstGeom>
          <a:noFill/>
          <a:ln>
            <a:noFill/>
          </a:ln>
        </p:spPr>
      </p:pic>
      <p:sp>
        <p:nvSpPr>
          <p:cNvPr id="169" name="Google Shape;169;p25"/>
          <p:cNvSpPr txBox="1"/>
          <p:nvPr/>
        </p:nvSpPr>
        <p:spPr>
          <a:xfrm>
            <a:off x="2367850" y="931475"/>
            <a:ext cx="6364500" cy="31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it" sz="1800">
                <a:solidFill>
                  <a:schemeClr val="dk1"/>
                </a:solidFill>
              </a:rPr>
              <a:t>Data:</a:t>
            </a:r>
            <a:r>
              <a:rPr lang="it" sz="1800">
                <a:solidFill>
                  <a:schemeClr val="dk1"/>
                </a:solidFill>
              </a:rPr>
              <a:t> 3 Gennaio 2009.</a:t>
            </a:r>
            <a:endParaRPr sz="1800">
              <a:solidFill>
                <a:schemeClr val="dk1"/>
              </a:solidFill>
            </a:endParaRPr>
          </a:p>
          <a:p>
            <a:pPr indent="0" lvl="0" marL="0" rtl="0" algn="l">
              <a:lnSpc>
                <a:spcPct val="115000"/>
              </a:lnSpc>
              <a:spcBef>
                <a:spcPts val="1200"/>
              </a:spcBef>
              <a:spcAft>
                <a:spcPts val="0"/>
              </a:spcAft>
              <a:buNone/>
            </a:pPr>
            <a:r>
              <a:rPr b="1" lang="it" sz="1800">
                <a:solidFill>
                  <a:schemeClr val="dk1"/>
                </a:solidFill>
              </a:rPr>
              <a:t>Il Messaggio:</a:t>
            </a:r>
            <a:r>
              <a:rPr lang="it" sz="1800">
                <a:solidFill>
                  <a:schemeClr val="dk1"/>
                </a:solidFill>
              </a:rPr>
              <a:t> </a:t>
            </a:r>
            <a:r>
              <a:rPr i="1" lang="it" sz="1800">
                <a:solidFill>
                  <a:schemeClr val="dk1"/>
                </a:solidFill>
              </a:rPr>
              <a:t>"The Times 03/Jan/2009 Chancellor on brink of second bailout for banks"</a:t>
            </a:r>
            <a:r>
              <a:rPr lang="it" sz="1800">
                <a:solidFill>
                  <a:schemeClr val="dk1"/>
                </a:solidFill>
              </a:rPr>
              <a:t>.</a:t>
            </a:r>
            <a:endParaRPr sz="1800">
              <a:solidFill>
                <a:schemeClr val="dk1"/>
              </a:solidFill>
            </a:endParaRPr>
          </a:p>
          <a:p>
            <a:pPr indent="0" lvl="0" marL="0" rtl="0" algn="l">
              <a:lnSpc>
                <a:spcPct val="115000"/>
              </a:lnSpc>
              <a:spcBef>
                <a:spcPts val="1200"/>
              </a:spcBef>
              <a:spcAft>
                <a:spcPts val="0"/>
              </a:spcAft>
              <a:buNone/>
            </a:pPr>
            <a:r>
              <a:rPr b="1" lang="it" sz="1800">
                <a:solidFill>
                  <a:schemeClr val="dk1"/>
                </a:solidFill>
              </a:rPr>
              <a:t>Significato:</a:t>
            </a:r>
            <a:r>
              <a:rPr lang="it" sz="1800">
                <a:solidFill>
                  <a:schemeClr val="dk1"/>
                </a:solidFill>
              </a:rPr>
              <a:t> Bitcoin è la risposta alla corruzione del sistema bancario.</a:t>
            </a:r>
            <a:endParaRPr sz="1800">
              <a:solidFill>
                <a:schemeClr val="dk1"/>
              </a:solidFill>
            </a:endParaRPr>
          </a:p>
          <a:p>
            <a:pPr indent="0" lvl="0" marL="0" rtl="0" algn="l">
              <a:lnSpc>
                <a:spcPct val="115000"/>
              </a:lnSpc>
              <a:spcBef>
                <a:spcPts val="1200"/>
              </a:spcBef>
              <a:spcAft>
                <a:spcPts val="0"/>
              </a:spcAft>
              <a:buNone/>
            </a:pPr>
            <a:r>
              <a:rPr b="1" lang="it" sz="1800">
                <a:solidFill>
                  <a:schemeClr val="dk1"/>
                </a:solidFill>
              </a:rPr>
              <a:t>Immutabilità:</a:t>
            </a:r>
            <a:r>
              <a:rPr lang="it" sz="1800">
                <a:solidFill>
                  <a:schemeClr val="dk1"/>
                </a:solidFill>
              </a:rPr>
              <a:t> Da quel giorno, la rete non si è mai fermata. Nemmeno per un secondo.</a:t>
            </a:r>
            <a:endParaRPr sz="1800">
              <a:solidFill>
                <a:schemeClr val="dk1"/>
              </a:solidFill>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3" name="Shape 173"/>
        <p:cNvGrpSpPr/>
        <p:nvPr/>
      </p:nvGrpSpPr>
      <p:grpSpPr>
        <a:xfrm>
          <a:off x="0" y="0"/>
          <a:ext cx="0" cy="0"/>
          <a:chOff x="0" y="0"/>
          <a:chExt cx="0" cy="0"/>
        </a:xfrm>
      </p:grpSpPr>
      <p:sp>
        <p:nvSpPr>
          <p:cNvPr id="174" name="Google Shape;174;p26"/>
          <p:cNvSpPr txBox="1"/>
          <p:nvPr>
            <p:ph type="ctrTitle"/>
          </p:nvPr>
        </p:nvSpPr>
        <p:spPr>
          <a:xfrm>
            <a:off x="311700" y="509350"/>
            <a:ext cx="8520600" cy="61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it" sz="3280"/>
              <a:t>HAL FINNEY: IL PRIMO PASSO</a:t>
            </a:r>
            <a:endParaRPr b="1" sz="3280"/>
          </a:p>
        </p:txBody>
      </p:sp>
      <p:sp>
        <p:nvSpPr>
          <p:cNvPr id="175" name="Google Shape;175;p26"/>
          <p:cNvSpPr txBox="1"/>
          <p:nvPr>
            <p:ph idx="1" type="subTitle"/>
          </p:nvPr>
        </p:nvSpPr>
        <p:spPr>
          <a:xfrm>
            <a:off x="311700" y="413297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it">
                <a:solidFill>
                  <a:srgbClr val="EF7B1B"/>
                </a:solidFill>
              </a:rPr>
              <a:t>Il primo a correre verso il futuro quando il resto del mondo stava ancora a guardare.</a:t>
            </a:r>
            <a:endParaRPr b="1">
              <a:solidFill>
                <a:srgbClr val="EF7B1B"/>
              </a:solidFill>
            </a:endParaRPr>
          </a:p>
        </p:txBody>
      </p:sp>
      <p:pic>
        <p:nvPicPr>
          <p:cNvPr id="176" name="Google Shape;176;p26" title="halfin.jpg"/>
          <p:cNvPicPr preferRelativeResize="0"/>
          <p:nvPr/>
        </p:nvPicPr>
        <p:blipFill>
          <a:blip r:embed="rId3">
            <a:alphaModFix/>
          </a:blip>
          <a:stretch>
            <a:fillRect/>
          </a:stretch>
        </p:blipFill>
        <p:spPr>
          <a:xfrm>
            <a:off x="311700" y="1921375"/>
            <a:ext cx="1409775" cy="1409775"/>
          </a:xfrm>
          <a:prstGeom prst="rect">
            <a:avLst/>
          </a:prstGeom>
          <a:noFill/>
          <a:ln>
            <a:noFill/>
          </a:ln>
        </p:spPr>
      </p:pic>
      <p:sp>
        <p:nvSpPr>
          <p:cNvPr id="177" name="Google Shape;177;p26"/>
          <p:cNvSpPr txBox="1"/>
          <p:nvPr/>
        </p:nvSpPr>
        <p:spPr>
          <a:xfrm>
            <a:off x="1956550" y="1240863"/>
            <a:ext cx="6743400" cy="277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it" sz="1800">
                <a:solidFill>
                  <a:schemeClr val="dk1"/>
                </a:solidFill>
              </a:rPr>
              <a:t>Il Tweet:</a:t>
            </a:r>
            <a:r>
              <a:rPr lang="it" sz="1800">
                <a:solidFill>
                  <a:schemeClr val="dk1"/>
                </a:solidFill>
              </a:rPr>
              <a:t> 10 Gennaio 2009: </a:t>
            </a:r>
            <a:r>
              <a:rPr i="1" lang="it" sz="1800">
                <a:solidFill>
                  <a:schemeClr val="dk1"/>
                </a:solidFill>
              </a:rPr>
              <a:t>"Running bitcoin"</a:t>
            </a:r>
            <a:r>
              <a:rPr lang="it" sz="1800">
                <a:solidFill>
                  <a:schemeClr val="dk1"/>
                </a:solidFill>
              </a:rPr>
              <a:t>.</a:t>
            </a:r>
            <a:endParaRPr sz="1800">
              <a:solidFill>
                <a:schemeClr val="dk1"/>
              </a:solidFill>
            </a:endParaRPr>
          </a:p>
          <a:p>
            <a:pPr indent="0" lvl="0" marL="0" rtl="0" algn="l">
              <a:lnSpc>
                <a:spcPct val="115000"/>
              </a:lnSpc>
              <a:spcBef>
                <a:spcPts val="1200"/>
              </a:spcBef>
              <a:spcAft>
                <a:spcPts val="0"/>
              </a:spcAft>
              <a:buNone/>
            </a:pPr>
            <a:r>
              <a:rPr b="1" lang="it" sz="1800">
                <a:solidFill>
                  <a:schemeClr val="dk1"/>
                </a:solidFill>
              </a:rPr>
              <a:t>La Prima Transazione:</a:t>
            </a:r>
            <a:r>
              <a:rPr lang="it" sz="1800">
                <a:solidFill>
                  <a:schemeClr val="dk1"/>
                </a:solidFill>
              </a:rPr>
              <a:t> Satoshi invia 10 BTC a Hal per testare il sistema.</a:t>
            </a:r>
            <a:endParaRPr sz="1800">
              <a:solidFill>
                <a:schemeClr val="dk1"/>
              </a:solidFill>
            </a:endParaRPr>
          </a:p>
          <a:p>
            <a:pPr indent="0" lvl="0" marL="0" rtl="0" algn="l">
              <a:lnSpc>
                <a:spcPct val="115000"/>
              </a:lnSpc>
              <a:spcBef>
                <a:spcPts val="1200"/>
              </a:spcBef>
              <a:spcAft>
                <a:spcPts val="0"/>
              </a:spcAft>
              <a:buNone/>
            </a:pPr>
            <a:r>
              <a:rPr b="1" lang="it" sz="1800">
                <a:solidFill>
                  <a:schemeClr val="dk1"/>
                </a:solidFill>
              </a:rPr>
              <a:t>L'Umanità:</a:t>
            </a:r>
            <a:r>
              <a:rPr lang="it" sz="1800">
                <a:solidFill>
                  <a:schemeClr val="dk1"/>
                </a:solidFill>
              </a:rPr>
              <a:t> Un pioniere della privacy che ha creduto nel progetto fin dal primo giorno.</a:t>
            </a:r>
            <a:endParaRPr sz="1800">
              <a:solidFill>
                <a:schemeClr val="dk1"/>
              </a:solidFill>
            </a:endParaRPr>
          </a:p>
          <a:p>
            <a:pPr indent="0" lvl="0" marL="0" rtl="0" algn="l">
              <a:lnSpc>
                <a:spcPct val="115000"/>
              </a:lnSpc>
              <a:spcBef>
                <a:spcPts val="1200"/>
              </a:spcBef>
              <a:spcAft>
                <a:spcPts val="0"/>
              </a:spcAft>
              <a:buNone/>
            </a:pPr>
            <a:r>
              <a:rPr b="1" lang="it" sz="1800">
                <a:solidFill>
                  <a:schemeClr val="dk1"/>
                </a:solidFill>
              </a:rPr>
              <a:t>Il Mistero:</a:t>
            </a:r>
            <a:r>
              <a:rPr lang="it" sz="1800">
                <a:solidFill>
                  <a:schemeClr val="dk1"/>
                </a:solidFill>
              </a:rPr>
              <a:t> Molti pensano che Hal potesse essere Satoshi, o che lo abbia aiutato a scrivere il codice.</a:t>
            </a:r>
            <a:endParaRPr sz="1800">
              <a:solidFill>
                <a:schemeClr val="dk1"/>
              </a:solidFill>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1" name="Shape 181"/>
        <p:cNvGrpSpPr/>
        <p:nvPr/>
      </p:nvGrpSpPr>
      <p:grpSpPr>
        <a:xfrm>
          <a:off x="0" y="0"/>
          <a:ext cx="0" cy="0"/>
          <a:chOff x="0" y="0"/>
          <a:chExt cx="0" cy="0"/>
        </a:xfrm>
      </p:grpSpPr>
      <p:sp>
        <p:nvSpPr>
          <p:cNvPr id="182" name="Google Shape;182;p27"/>
          <p:cNvSpPr txBox="1"/>
          <p:nvPr>
            <p:ph type="ctrTitle"/>
          </p:nvPr>
        </p:nvSpPr>
        <p:spPr>
          <a:xfrm>
            <a:off x="311700" y="292875"/>
            <a:ext cx="8520600" cy="119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3200"/>
              <a:t>SATOSHI NAKAMOTO:</a:t>
            </a:r>
            <a:endParaRPr b="1" sz="3200"/>
          </a:p>
          <a:p>
            <a:pPr indent="0" lvl="0" marL="0" rtl="0" algn="ctr">
              <a:spcBef>
                <a:spcPts val="0"/>
              </a:spcBef>
              <a:spcAft>
                <a:spcPts val="0"/>
              </a:spcAft>
              <a:buNone/>
            </a:pPr>
            <a:r>
              <a:rPr b="1" lang="it" sz="3200"/>
              <a:t>IL GENIO SENZA VOLTO</a:t>
            </a:r>
            <a:endParaRPr b="1" sz="3200"/>
          </a:p>
        </p:txBody>
      </p:sp>
      <p:sp>
        <p:nvSpPr>
          <p:cNvPr id="183" name="Google Shape;183;p27"/>
          <p:cNvSpPr txBox="1"/>
          <p:nvPr>
            <p:ph idx="1" type="subTitle"/>
          </p:nvPr>
        </p:nvSpPr>
        <p:spPr>
          <a:xfrm>
            <a:off x="311700" y="4403600"/>
            <a:ext cx="8520600" cy="586800"/>
          </a:xfrm>
          <a:prstGeom prst="rect">
            <a:avLst/>
          </a:prstGeom>
        </p:spPr>
        <p:txBody>
          <a:bodyPr anchorCtr="0" anchor="t" bIns="91425" lIns="91425" spcFirstLastPara="1" rIns="91425" wrap="square" tIns="91425">
            <a:normAutofit fontScale="85000"/>
          </a:bodyPr>
          <a:lstStyle/>
          <a:p>
            <a:pPr indent="0" lvl="0" marL="0" rtl="0" algn="ctr">
              <a:spcBef>
                <a:spcPts val="0"/>
              </a:spcBef>
              <a:spcAft>
                <a:spcPts val="0"/>
              </a:spcAft>
              <a:buNone/>
            </a:pPr>
            <a:r>
              <a:rPr b="1" lang="it">
                <a:solidFill>
                  <a:srgbClr val="EF7B1B"/>
                </a:solidFill>
              </a:rPr>
              <a:t>In Bitcoin non ci si fida delle persone, si verifica il codice.</a:t>
            </a:r>
            <a:endParaRPr b="1">
              <a:solidFill>
                <a:srgbClr val="EF7B1B"/>
              </a:solidFill>
            </a:endParaRPr>
          </a:p>
        </p:txBody>
      </p:sp>
      <p:pic>
        <p:nvPicPr>
          <p:cNvPr id="184" name="Google Shape;184;p27" title="senza volto.jpg"/>
          <p:cNvPicPr preferRelativeResize="0"/>
          <p:nvPr/>
        </p:nvPicPr>
        <p:blipFill>
          <a:blip r:embed="rId3">
            <a:alphaModFix/>
          </a:blip>
          <a:stretch>
            <a:fillRect/>
          </a:stretch>
        </p:blipFill>
        <p:spPr>
          <a:xfrm>
            <a:off x="165838" y="1966325"/>
            <a:ext cx="1495425" cy="1524000"/>
          </a:xfrm>
          <a:prstGeom prst="rect">
            <a:avLst/>
          </a:prstGeom>
          <a:noFill/>
          <a:ln>
            <a:noFill/>
          </a:ln>
        </p:spPr>
      </p:pic>
      <p:sp>
        <p:nvSpPr>
          <p:cNvPr id="185" name="Google Shape;185;p27"/>
          <p:cNvSpPr txBox="1"/>
          <p:nvPr/>
        </p:nvSpPr>
        <p:spPr>
          <a:xfrm>
            <a:off x="1761700" y="1472675"/>
            <a:ext cx="7070700" cy="27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500">
                <a:solidFill>
                  <a:schemeClr val="dk1"/>
                </a:solidFill>
              </a:rPr>
              <a:t>L'Identità:</a:t>
            </a:r>
            <a:r>
              <a:rPr lang="it" sz="1500">
                <a:solidFill>
                  <a:schemeClr val="dk1"/>
                </a:solidFill>
              </a:rPr>
              <a:t> Uno pseudonimo dietro cui si cela un autore (o un gruppo) con una missione chiara.</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b="1" lang="it" sz="1500">
                <a:solidFill>
                  <a:schemeClr val="dk1"/>
                </a:solidFill>
              </a:rPr>
              <a:t>L'Ultimo Messaggio (2011):</a:t>
            </a:r>
            <a:r>
              <a:rPr lang="it" sz="1500">
                <a:solidFill>
                  <a:schemeClr val="dk1"/>
                </a:solidFill>
              </a:rPr>
              <a:t> </a:t>
            </a:r>
            <a:r>
              <a:rPr i="1" lang="it" sz="1500">
                <a:solidFill>
                  <a:schemeClr val="dk1"/>
                </a:solidFill>
              </a:rPr>
              <a:t>"Sono passato ad altre cose. Bitcoin è in buone mani"</a:t>
            </a:r>
            <a:r>
              <a:rPr lang="it" sz="1500">
                <a:solidFill>
                  <a:schemeClr val="dk1"/>
                </a:solidFill>
              </a:rPr>
              <a: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b="1" lang="it" sz="1500">
                <a:solidFill>
                  <a:schemeClr val="dk1"/>
                </a:solidFill>
              </a:rPr>
              <a:t>Il Milione di Bitcoin:</a:t>
            </a:r>
            <a:r>
              <a:rPr lang="it" sz="1500">
                <a:solidFill>
                  <a:schemeClr val="dk1"/>
                </a:solidFill>
              </a:rPr>
              <a:t> Satoshi possiede circa il 5% di tutti i Bitcoin esistenti, ma non ha mai spostato un singolo centesimo.</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it" sz="1500">
                <a:solidFill>
                  <a:schemeClr val="dk1"/>
                </a:solidFill>
              </a:rPr>
              <a:t>Perché l'anonimato?</a:t>
            </a:r>
            <a:r>
              <a:rPr lang="it" sz="1500">
                <a:solidFill>
                  <a:schemeClr val="dk1"/>
                </a:solidFill>
              </a:rPr>
              <a:t> Per evitare che il sistema avesse un "punto unico di fallimento" o un leader da poter arrestare o corrompere.</a:t>
            </a:r>
            <a:endParaRPr sz="1500">
              <a:solidFill>
                <a:schemeClr val="dk1"/>
              </a:solidFill>
            </a:endParaRPr>
          </a:p>
          <a:p>
            <a:pPr indent="0" lvl="0" marL="0" rtl="0" algn="l">
              <a:spcBef>
                <a:spcPts val="0"/>
              </a:spcBef>
              <a:spcAft>
                <a:spcPts val="0"/>
              </a:spcAft>
              <a:buNone/>
            </a:pPr>
            <a:r>
              <a:t/>
            </a:r>
            <a:endParaRPr sz="22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9" name="Shape 189"/>
        <p:cNvGrpSpPr/>
        <p:nvPr/>
      </p:nvGrpSpPr>
      <p:grpSpPr>
        <a:xfrm>
          <a:off x="0" y="0"/>
          <a:ext cx="0" cy="0"/>
          <a:chOff x="0" y="0"/>
          <a:chExt cx="0" cy="0"/>
        </a:xfrm>
      </p:grpSpPr>
      <p:sp>
        <p:nvSpPr>
          <p:cNvPr id="190" name="Google Shape;190;p28"/>
          <p:cNvSpPr txBox="1"/>
          <p:nvPr>
            <p:ph type="ctrTitle"/>
          </p:nvPr>
        </p:nvSpPr>
        <p:spPr>
          <a:xfrm>
            <a:off x="387475" y="76400"/>
            <a:ext cx="8520600" cy="1233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3200"/>
              <a:t>OPEN SOURCE:</a:t>
            </a:r>
            <a:endParaRPr b="1" sz="3200"/>
          </a:p>
          <a:p>
            <a:pPr indent="0" lvl="0" marL="0" rtl="0" algn="ctr">
              <a:spcBef>
                <a:spcPts val="0"/>
              </a:spcBef>
              <a:spcAft>
                <a:spcPts val="0"/>
              </a:spcAft>
              <a:buNone/>
            </a:pPr>
            <a:r>
              <a:rPr b="1" lang="it" sz="3200"/>
              <a:t>NESSUN SEGRETO, NESSUN PADRONE</a:t>
            </a:r>
            <a:endParaRPr b="1" sz="3200"/>
          </a:p>
        </p:txBody>
      </p:sp>
      <p:sp>
        <p:nvSpPr>
          <p:cNvPr id="191" name="Google Shape;191;p28"/>
          <p:cNvSpPr txBox="1"/>
          <p:nvPr>
            <p:ph idx="1" type="subTitle"/>
          </p:nvPr>
        </p:nvSpPr>
        <p:spPr>
          <a:xfrm>
            <a:off x="311700" y="42845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it">
                <a:solidFill>
                  <a:srgbClr val="EF7B1B"/>
                </a:solidFill>
              </a:rPr>
              <a:t>In Bitcoin non ci si fida delle promesse,</a:t>
            </a:r>
            <a:endParaRPr b="1">
              <a:solidFill>
                <a:srgbClr val="EF7B1B"/>
              </a:solidFill>
            </a:endParaRPr>
          </a:p>
          <a:p>
            <a:pPr indent="0" lvl="0" marL="0" rtl="0" algn="ctr">
              <a:spcBef>
                <a:spcPts val="0"/>
              </a:spcBef>
              <a:spcAft>
                <a:spcPts val="0"/>
              </a:spcAft>
              <a:buNone/>
            </a:pPr>
            <a:r>
              <a:rPr b="1" lang="it">
                <a:solidFill>
                  <a:srgbClr val="EF7B1B"/>
                </a:solidFill>
              </a:rPr>
              <a:t>si verifica il codice.</a:t>
            </a:r>
            <a:endParaRPr b="1">
              <a:solidFill>
                <a:srgbClr val="EF7B1B"/>
              </a:solidFill>
            </a:endParaRPr>
          </a:p>
        </p:txBody>
      </p:sp>
      <p:pic>
        <p:nvPicPr>
          <p:cNvPr id="192" name="Google Shape;192;p28" title="open source.jpg"/>
          <p:cNvPicPr preferRelativeResize="0"/>
          <p:nvPr/>
        </p:nvPicPr>
        <p:blipFill>
          <a:blip r:embed="rId3">
            <a:alphaModFix/>
          </a:blip>
          <a:stretch>
            <a:fillRect/>
          </a:stretch>
        </p:blipFill>
        <p:spPr>
          <a:xfrm>
            <a:off x="334700" y="1911488"/>
            <a:ext cx="1495425" cy="1666875"/>
          </a:xfrm>
          <a:prstGeom prst="rect">
            <a:avLst/>
          </a:prstGeom>
          <a:noFill/>
          <a:ln>
            <a:noFill/>
          </a:ln>
        </p:spPr>
      </p:pic>
      <p:sp>
        <p:nvSpPr>
          <p:cNvPr id="193" name="Google Shape;193;p28"/>
          <p:cNvSpPr txBox="1"/>
          <p:nvPr/>
        </p:nvSpPr>
        <p:spPr>
          <a:xfrm>
            <a:off x="2369200" y="1370175"/>
            <a:ext cx="6440100" cy="27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600">
                <a:solidFill>
                  <a:schemeClr val="dk1"/>
                </a:solidFill>
              </a:rPr>
              <a:t>Cos'è:</a:t>
            </a:r>
            <a:r>
              <a:rPr lang="it" sz="1600">
                <a:solidFill>
                  <a:schemeClr val="dk1"/>
                </a:solidFill>
              </a:rPr>
              <a:t> È un software "a sorgente aperta". Significa che la "ricetta" di Bitcoin è pubblicata online e chiunque può leggerla, studiarla e controllarla.</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rPr b="1" lang="it" sz="1600">
                <a:solidFill>
                  <a:schemeClr val="dk1"/>
                </a:solidFill>
              </a:rPr>
              <a:t>Trasparenza Totale:</a:t>
            </a:r>
            <a:r>
              <a:rPr lang="it" sz="1600">
                <a:solidFill>
                  <a:schemeClr val="dk1"/>
                </a:solidFill>
              </a:rPr>
              <a:t> Non ci sono "porte sul retro" per governi o banche. Se ci fosse un trucco, migliaia di programmatori nel mondo lo vedrebbero subito.</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b="1" lang="it" sz="1600">
                <a:solidFill>
                  <a:schemeClr val="dk1"/>
                </a:solidFill>
              </a:rPr>
              <a:t>Sviluppo Collettivo:</a:t>
            </a:r>
            <a:r>
              <a:rPr lang="it" sz="1600">
                <a:solidFill>
                  <a:schemeClr val="dk1"/>
                </a:solidFill>
              </a:rPr>
              <a:t> Bitcoin non ha un ufficio centrale. È migliorato da volontari e scienziati che collaborano apertamente da ogni angolo del pianeta.</a:t>
            </a:r>
            <a:endParaRPr sz="16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7" name="Shape 197"/>
        <p:cNvGrpSpPr/>
        <p:nvPr/>
      </p:nvGrpSpPr>
      <p:grpSpPr>
        <a:xfrm>
          <a:off x="0" y="0"/>
          <a:ext cx="0" cy="0"/>
          <a:chOff x="0" y="0"/>
          <a:chExt cx="0" cy="0"/>
        </a:xfrm>
      </p:grpSpPr>
      <p:sp>
        <p:nvSpPr>
          <p:cNvPr id="198" name="Google Shape;198;p29"/>
          <p:cNvSpPr txBox="1"/>
          <p:nvPr>
            <p:ph type="ctrTitle"/>
          </p:nvPr>
        </p:nvSpPr>
        <p:spPr>
          <a:xfrm>
            <a:off x="311700" y="268525"/>
            <a:ext cx="8520600" cy="1132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it" sz="3200"/>
              <a:t>2010: IL GIORNO IN CUI NACQUERO MILIARDI DI BITCOIN</a:t>
            </a:r>
            <a:endParaRPr b="1" sz="3200"/>
          </a:p>
        </p:txBody>
      </p:sp>
      <p:sp>
        <p:nvSpPr>
          <p:cNvPr id="199" name="Google Shape;199;p29"/>
          <p:cNvSpPr txBox="1"/>
          <p:nvPr>
            <p:ph idx="1" type="subTitle"/>
          </p:nvPr>
        </p:nvSpPr>
        <p:spPr>
          <a:xfrm>
            <a:off x="311700" y="41979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it">
                <a:solidFill>
                  <a:srgbClr val="EF7B1B"/>
                </a:solidFill>
              </a:rPr>
              <a:t>Il codice può avere errori,</a:t>
            </a:r>
            <a:endParaRPr b="1">
              <a:solidFill>
                <a:srgbClr val="EF7B1B"/>
              </a:solidFill>
            </a:endParaRPr>
          </a:p>
          <a:p>
            <a:pPr indent="0" lvl="0" marL="0" rtl="0" algn="ctr">
              <a:spcBef>
                <a:spcPts val="0"/>
              </a:spcBef>
              <a:spcAft>
                <a:spcPts val="0"/>
              </a:spcAft>
              <a:buNone/>
            </a:pPr>
            <a:r>
              <a:rPr b="1" lang="it">
                <a:solidFill>
                  <a:srgbClr val="EF7B1B"/>
                </a:solidFill>
              </a:rPr>
              <a:t>ma la sorveglianza della comunità è implacabile.</a:t>
            </a:r>
            <a:endParaRPr b="1">
              <a:solidFill>
                <a:srgbClr val="EF7B1B"/>
              </a:solidFill>
            </a:endParaRPr>
          </a:p>
        </p:txBody>
      </p:sp>
      <p:pic>
        <p:nvPicPr>
          <p:cNvPr id="200" name="Google Shape;200;p29" title="errore.jpg"/>
          <p:cNvPicPr preferRelativeResize="0"/>
          <p:nvPr/>
        </p:nvPicPr>
        <p:blipFill>
          <a:blip r:embed="rId3">
            <a:alphaModFix/>
          </a:blip>
          <a:stretch>
            <a:fillRect/>
          </a:stretch>
        </p:blipFill>
        <p:spPr>
          <a:xfrm>
            <a:off x="228175" y="2122975"/>
            <a:ext cx="1990725" cy="1190625"/>
          </a:xfrm>
          <a:prstGeom prst="rect">
            <a:avLst/>
          </a:prstGeom>
          <a:noFill/>
          <a:ln>
            <a:noFill/>
          </a:ln>
        </p:spPr>
      </p:pic>
      <p:sp>
        <p:nvSpPr>
          <p:cNvPr id="201" name="Google Shape;201;p29"/>
          <p:cNvSpPr txBox="1"/>
          <p:nvPr/>
        </p:nvSpPr>
        <p:spPr>
          <a:xfrm>
            <a:off x="2454450" y="1278150"/>
            <a:ext cx="6378000" cy="29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500">
                <a:solidFill>
                  <a:schemeClr val="dk1"/>
                </a:solidFill>
              </a:rPr>
              <a:t>L'Incidente:</a:t>
            </a:r>
            <a:r>
              <a:rPr lang="it" sz="1500">
                <a:solidFill>
                  <a:schemeClr val="dk1"/>
                </a:solidFill>
              </a:rPr>
              <a:t> Un errore nel codice (bug) permise a un utente di creare dal nulla 184 miliardi di Bitcoin.</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b="1" lang="it" sz="1500">
                <a:solidFill>
                  <a:schemeClr val="dk1"/>
                </a:solidFill>
              </a:rPr>
              <a:t>La Reazione:</a:t>
            </a:r>
            <a:r>
              <a:rPr lang="it" sz="1500">
                <a:solidFill>
                  <a:schemeClr val="dk1"/>
                </a:solidFill>
              </a:rPr>
              <a:t> Grazie all'</a:t>
            </a:r>
            <a:r>
              <a:rPr b="1" lang="it" sz="1500">
                <a:solidFill>
                  <a:schemeClr val="dk1"/>
                </a:solidFill>
              </a:rPr>
              <a:t>Open Source</a:t>
            </a:r>
            <a:r>
              <a:rPr lang="it" sz="1500">
                <a:solidFill>
                  <a:schemeClr val="dk1"/>
                </a:solidFill>
              </a:rPr>
              <a:t>, la comunità se ne accorse in soli 90 minuti.</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b="1" lang="it" sz="1500">
                <a:solidFill>
                  <a:schemeClr val="dk1"/>
                </a:solidFill>
              </a:rPr>
              <a:t>La Soluzione:</a:t>
            </a:r>
            <a:r>
              <a:rPr lang="it" sz="1500">
                <a:solidFill>
                  <a:schemeClr val="dk1"/>
                </a:solidFill>
              </a:rPr>
              <a:t> Satoshi Nakamoto e gli altri sviluppatori "ripulirono" il registro, cancellando i Bitcoin falsi e ripristinando la regola dei 21 milioni.</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it" sz="1500">
                <a:solidFill>
                  <a:schemeClr val="dk1"/>
                </a:solidFill>
              </a:rPr>
              <a:t>Il Risultato:</a:t>
            </a:r>
            <a:r>
              <a:rPr lang="it" sz="1500">
                <a:solidFill>
                  <a:schemeClr val="dk1"/>
                </a:solidFill>
              </a:rPr>
              <a:t> Bitcoin non è morto, è diventato più resistente. La comunità ha dimostrato di poter proteggere il sistema senza bisogno di una banca centrale.</a:t>
            </a:r>
            <a:endParaRPr sz="1500">
              <a:solidFill>
                <a:schemeClr val="dk1"/>
              </a:solidFill>
            </a:endParaRPr>
          </a:p>
          <a:p>
            <a:pPr indent="0" lvl="0" marL="0" rtl="0" algn="l">
              <a:spcBef>
                <a:spcPts val="0"/>
              </a:spcBef>
              <a:spcAft>
                <a:spcPts val="0"/>
              </a:spcAft>
              <a:buNone/>
            </a:pPr>
            <a:r>
              <a:t/>
            </a:r>
            <a:endParaRPr sz="22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5" name="Shape 205"/>
        <p:cNvGrpSpPr/>
        <p:nvPr/>
      </p:nvGrpSpPr>
      <p:grpSpPr>
        <a:xfrm>
          <a:off x="0" y="0"/>
          <a:ext cx="0" cy="0"/>
          <a:chOff x="0" y="0"/>
          <a:chExt cx="0" cy="0"/>
        </a:xfrm>
      </p:grpSpPr>
      <p:sp>
        <p:nvSpPr>
          <p:cNvPr id="206" name="Google Shape;206;p30"/>
          <p:cNvSpPr txBox="1"/>
          <p:nvPr>
            <p:ph type="ctrTitle"/>
          </p:nvPr>
        </p:nvSpPr>
        <p:spPr>
          <a:xfrm>
            <a:off x="311700" y="149450"/>
            <a:ext cx="8520600" cy="1045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it" sz="3200"/>
              <a:t>22 MAGGIO 2010:</a:t>
            </a:r>
            <a:endParaRPr b="1" sz="3200"/>
          </a:p>
          <a:p>
            <a:pPr indent="0" lvl="0" marL="0" rtl="0" algn="ctr">
              <a:spcBef>
                <a:spcPts val="0"/>
              </a:spcBef>
              <a:spcAft>
                <a:spcPts val="0"/>
              </a:spcAft>
              <a:buNone/>
            </a:pPr>
            <a:r>
              <a:rPr b="1" lang="it" sz="3200"/>
              <a:t>LA PIZZA PIÙ CARA DEL MONDO</a:t>
            </a:r>
            <a:endParaRPr b="1" sz="3200"/>
          </a:p>
        </p:txBody>
      </p:sp>
      <p:sp>
        <p:nvSpPr>
          <p:cNvPr id="207" name="Google Shape;207;p30"/>
          <p:cNvSpPr txBox="1"/>
          <p:nvPr>
            <p:ph idx="1" type="subTitle"/>
          </p:nvPr>
        </p:nvSpPr>
        <p:spPr>
          <a:xfrm>
            <a:off x="311700" y="429535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it">
                <a:solidFill>
                  <a:srgbClr val="EF7B1B"/>
                </a:solidFill>
              </a:rPr>
              <a:t>Una tradizione nata per ricordare che il valore non è deciso dai governi, ma dalle persone.</a:t>
            </a:r>
            <a:endParaRPr b="1">
              <a:solidFill>
                <a:srgbClr val="EF7B1B"/>
              </a:solidFill>
            </a:endParaRPr>
          </a:p>
        </p:txBody>
      </p:sp>
      <p:sp>
        <p:nvSpPr>
          <p:cNvPr id="208" name="Google Shape;208;p30"/>
          <p:cNvSpPr txBox="1"/>
          <p:nvPr/>
        </p:nvSpPr>
        <p:spPr>
          <a:xfrm>
            <a:off x="2508550" y="1195250"/>
            <a:ext cx="6158700" cy="30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500">
                <a:solidFill>
                  <a:schemeClr val="dk1"/>
                </a:solidFill>
              </a:rPr>
              <a:t>La Scommessa:</a:t>
            </a:r>
            <a:r>
              <a:rPr lang="it" sz="1500">
                <a:solidFill>
                  <a:schemeClr val="dk1"/>
                </a:solidFill>
              </a:rPr>
              <a:t> Laszlo Hanyecz scambia 10.000 BTC per due pizze a domicilio.</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b="1" lang="it" sz="1500">
                <a:solidFill>
                  <a:schemeClr val="dk1"/>
                </a:solidFill>
              </a:rPr>
              <a:t>Il Valore:</a:t>
            </a:r>
            <a:r>
              <a:rPr lang="it" sz="1500">
                <a:solidFill>
                  <a:schemeClr val="dk1"/>
                </a:solidFill>
              </a:rPr>
              <a:t> All'epoca valevano 41$, oggi varrebbero centinaia di milioni di euro.</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b="1" lang="it" sz="1500">
                <a:solidFill>
                  <a:schemeClr val="dk1"/>
                </a:solidFill>
              </a:rPr>
              <a:t>Il Traguardo:</a:t>
            </a:r>
            <a:r>
              <a:rPr lang="it" sz="1500">
                <a:solidFill>
                  <a:schemeClr val="dk1"/>
                </a:solidFill>
              </a:rPr>
              <a:t> È il primo scambio documentato tra Bitcoin e un bene fisico nel mondo reale.</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it" sz="1500">
                <a:solidFill>
                  <a:schemeClr val="dk1"/>
                </a:solidFill>
              </a:rPr>
              <a:t>La Tradizione:</a:t>
            </a:r>
            <a:r>
              <a:rPr lang="it" sz="1500">
                <a:solidFill>
                  <a:schemeClr val="dk1"/>
                </a:solidFill>
              </a:rPr>
              <a:t> Da quel 2010, ogni </a:t>
            </a:r>
            <a:r>
              <a:rPr b="1" lang="it" sz="1500">
                <a:solidFill>
                  <a:schemeClr val="dk1"/>
                </a:solidFill>
              </a:rPr>
              <a:t>22 maggio</a:t>
            </a:r>
            <a:r>
              <a:rPr lang="it" sz="1500">
                <a:solidFill>
                  <a:schemeClr val="dk1"/>
                </a:solidFill>
              </a:rPr>
              <a:t> i bitcoiner di tutto il mondo festeggiano il </a:t>
            </a:r>
            <a:r>
              <a:rPr b="1" lang="it" sz="1500">
                <a:solidFill>
                  <a:schemeClr val="dk1"/>
                </a:solidFill>
              </a:rPr>
              <a:t>"Bitcoin Pizza Day"</a:t>
            </a:r>
            <a:r>
              <a:rPr lang="it" sz="1500">
                <a:solidFill>
                  <a:schemeClr val="dk1"/>
                </a:solidFill>
              </a:rPr>
              <a:t> mangiando pizza in compagnia.</a:t>
            </a:r>
            <a:endParaRPr sz="1500">
              <a:solidFill>
                <a:schemeClr val="dk1"/>
              </a:solidFill>
            </a:endParaRPr>
          </a:p>
        </p:txBody>
      </p:sp>
      <p:pic>
        <p:nvPicPr>
          <p:cNvPr id="209" name="Google Shape;209;p30" title="pizza.jpg"/>
          <p:cNvPicPr preferRelativeResize="0"/>
          <p:nvPr/>
        </p:nvPicPr>
        <p:blipFill>
          <a:blip r:embed="rId3">
            <a:alphaModFix/>
          </a:blip>
          <a:stretch>
            <a:fillRect/>
          </a:stretch>
        </p:blipFill>
        <p:spPr>
          <a:xfrm>
            <a:off x="834325" y="2009775"/>
            <a:ext cx="1228725" cy="1123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3" name="Shape 213"/>
        <p:cNvGrpSpPr/>
        <p:nvPr/>
      </p:nvGrpSpPr>
      <p:grpSpPr>
        <a:xfrm>
          <a:off x="0" y="0"/>
          <a:ext cx="0" cy="0"/>
          <a:chOff x="0" y="0"/>
          <a:chExt cx="0" cy="0"/>
        </a:xfrm>
      </p:grpSpPr>
      <p:sp>
        <p:nvSpPr>
          <p:cNvPr id="214" name="Google Shape;214;p31"/>
          <p:cNvSpPr txBox="1"/>
          <p:nvPr>
            <p:ph type="ctrTitle"/>
          </p:nvPr>
        </p:nvSpPr>
        <p:spPr>
          <a:xfrm>
            <a:off x="311700" y="65575"/>
            <a:ext cx="8520600" cy="107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it" sz="3180"/>
              <a:t>WIKILEAKS:</a:t>
            </a:r>
            <a:endParaRPr b="1" sz="3180"/>
          </a:p>
          <a:p>
            <a:pPr indent="0" lvl="0" marL="0" rtl="0" algn="ctr">
              <a:spcBef>
                <a:spcPts val="0"/>
              </a:spcBef>
              <a:spcAft>
                <a:spcPts val="0"/>
              </a:spcAft>
              <a:buSzPts val="990"/>
              <a:buNone/>
            </a:pPr>
            <a:r>
              <a:rPr b="1" lang="it" sz="3180"/>
              <a:t>BITCOIN DIVENTA RESISTENZA</a:t>
            </a:r>
            <a:endParaRPr b="1" sz="3180"/>
          </a:p>
        </p:txBody>
      </p:sp>
      <p:sp>
        <p:nvSpPr>
          <p:cNvPr id="215" name="Google Shape;215;p31"/>
          <p:cNvSpPr txBox="1"/>
          <p:nvPr>
            <p:ph idx="1" type="subTitle"/>
          </p:nvPr>
        </p:nvSpPr>
        <p:spPr>
          <a:xfrm>
            <a:off x="311700" y="4287000"/>
            <a:ext cx="8520600" cy="497700"/>
          </a:xfrm>
          <a:prstGeom prst="rect">
            <a:avLst/>
          </a:prstGeom>
        </p:spPr>
        <p:txBody>
          <a:bodyPr anchorCtr="0" anchor="t" bIns="91425" lIns="91425" spcFirstLastPara="1" rIns="91425" wrap="square" tIns="91425">
            <a:normAutofit fontScale="77500" lnSpcReduction="10000"/>
          </a:bodyPr>
          <a:lstStyle/>
          <a:p>
            <a:pPr indent="0" lvl="0" marL="0" rtl="0" algn="ctr">
              <a:spcBef>
                <a:spcPts val="0"/>
              </a:spcBef>
              <a:spcAft>
                <a:spcPts val="0"/>
              </a:spcAft>
              <a:buNone/>
            </a:pPr>
            <a:r>
              <a:rPr b="1" lang="it">
                <a:solidFill>
                  <a:srgbClr val="EF7B1B"/>
                </a:solidFill>
              </a:rPr>
              <a:t>Quando le banche chiudono le porte, Bitcoin apre un mondo.</a:t>
            </a:r>
            <a:endParaRPr b="1">
              <a:solidFill>
                <a:srgbClr val="EF7B1B"/>
              </a:solidFill>
            </a:endParaRPr>
          </a:p>
        </p:txBody>
      </p:sp>
      <p:pic>
        <p:nvPicPr>
          <p:cNvPr id="216" name="Google Shape;216;p31" title="wikileaks.jpg"/>
          <p:cNvPicPr preferRelativeResize="0"/>
          <p:nvPr/>
        </p:nvPicPr>
        <p:blipFill>
          <a:blip r:embed="rId3">
            <a:alphaModFix/>
          </a:blip>
          <a:stretch>
            <a:fillRect/>
          </a:stretch>
        </p:blipFill>
        <p:spPr>
          <a:xfrm>
            <a:off x="368875" y="1714988"/>
            <a:ext cx="1724025" cy="1714500"/>
          </a:xfrm>
          <a:prstGeom prst="rect">
            <a:avLst/>
          </a:prstGeom>
          <a:noFill/>
          <a:ln>
            <a:noFill/>
          </a:ln>
        </p:spPr>
      </p:pic>
      <p:sp>
        <p:nvSpPr>
          <p:cNvPr id="217" name="Google Shape;217;p31"/>
          <p:cNvSpPr txBox="1"/>
          <p:nvPr/>
        </p:nvSpPr>
        <p:spPr>
          <a:xfrm>
            <a:off x="2151375" y="1121900"/>
            <a:ext cx="6862200" cy="29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500">
                <a:solidFill>
                  <a:schemeClr val="dk1"/>
                </a:solidFill>
              </a:rPr>
              <a:t>Il Blocco Bancario:</a:t>
            </a:r>
            <a:r>
              <a:rPr lang="it" sz="1500">
                <a:solidFill>
                  <a:schemeClr val="dk1"/>
                </a:solidFill>
              </a:rPr>
              <a:t> Nel 2010, i giganti finanziari (Visa, Mastercard, PayPal) bloccano i conti di Wikileaks sotto pressione del governo USA.</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b="1" lang="it" sz="1500">
                <a:solidFill>
                  <a:schemeClr val="dk1"/>
                </a:solidFill>
              </a:rPr>
              <a:t>La Soluzione:</a:t>
            </a:r>
            <a:r>
              <a:rPr lang="it" sz="1500">
                <a:solidFill>
                  <a:schemeClr val="dk1"/>
                </a:solidFill>
              </a:rPr>
              <a:t> Wikileaks, rimasta senza fondi, inizia ad accettare donazioni in Bitcoin per sopravvivere.</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b="1" lang="it" sz="1500">
                <a:solidFill>
                  <a:schemeClr val="dk1"/>
                </a:solidFill>
              </a:rPr>
              <a:t>Il Timore di Satoshi:</a:t>
            </a:r>
            <a:r>
              <a:rPr lang="it" sz="1500">
                <a:solidFill>
                  <a:schemeClr val="dk1"/>
                </a:solidFill>
              </a:rPr>
              <a:t> Satoshi Nakamoto si oppone pubblicamente: </a:t>
            </a:r>
            <a:r>
              <a:rPr i="1" lang="it" sz="1500">
                <a:solidFill>
                  <a:schemeClr val="dk1"/>
                </a:solidFill>
              </a:rPr>
              <a:t>"Non stuzzicate il nido di vespe"</a:t>
            </a:r>
            <a:r>
              <a:rPr lang="it" sz="1500">
                <a:solidFill>
                  <a:schemeClr val="dk1"/>
                </a:solidFill>
              </a:rPr>
              <a:t>. Temeva che Bitcoin fosse ancora troppo piccolo per subire l'ira degli Stati.</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b="1" lang="it" sz="1500">
                <a:solidFill>
                  <a:schemeClr val="dk1"/>
                </a:solidFill>
              </a:rPr>
              <a:t>L'Eredità:</a:t>
            </a:r>
            <a:r>
              <a:rPr lang="it" sz="1500">
                <a:solidFill>
                  <a:schemeClr val="dk1"/>
                </a:solidFill>
              </a:rPr>
              <a:t> Bitcoin dimostra per la prima volta di essere la "moneta della libertà": l'unico modo per muovere valore quando il sistema ti vuole cancellare.</a:t>
            </a:r>
            <a:endParaRPr sz="22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0" name="Shape 60"/>
        <p:cNvGrpSpPr/>
        <p:nvPr/>
      </p:nvGrpSpPr>
      <p:grpSpPr>
        <a:xfrm>
          <a:off x="0" y="0"/>
          <a:ext cx="0" cy="0"/>
          <a:chOff x="0" y="0"/>
          <a:chExt cx="0" cy="0"/>
        </a:xfrm>
      </p:grpSpPr>
      <p:sp>
        <p:nvSpPr>
          <p:cNvPr id="61" name="Google Shape;61;p14"/>
          <p:cNvSpPr txBox="1"/>
          <p:nvPr>
            <p:ph idx="1" type="subTitle"/>
          </p:nvPr>
        </p:nvSpPr>
        <p:spPr>
          <a:xfrm>
            <a:off x="311700" y="5406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it" sz="3000">
                <a:solidFill>
                  <a:schemeClr val="dk1"/>
                </a:solidFill>
              </a:rPr>
              <a:t>LA MONETA È UN LINGUAGGIO</a:t>
            </a:r>
            <a:endParaRPr b="1" sz="3000">
              <a:solidFill>
                <a:schemeClr val="dk1"/>
              </a:solidFill>
            </a:endParaRPr>
          </a:p>
        </p:txBody>
      </p:sp>
      <p:pic>
        <p:nvPicPr>
          <p:cNvPr id="62" name="Google Shape;62;p14" title="Mani 2.png"/>
          <p:cNvPicPr preferRelativeResize="0"/>
          <p:nvPr/>
        </p:nvPicPr>
        <p:blipFill>
          <a:blip r:embed="rId3">
            <a:alphaModFix/>
          </a:blip>
          <a:stretch>
            <a:fillRect/>
          </a:stretch>
        </p:blipFill>
        <p:spPr>
          <a:xfrm>
            <a:off x="3243250" y="1333275"/>
            <a:ext cx="2657475" cy="2295525"/>
          </a:xfrm>
          <a:prstGeom prst="rect">
            <a:avLst/>
          </a:prstGeom>
          <a:noFill/>
          <a:ln>
            <a:noFill/>
          </a:ln>
        </p:spPr>
      </p:pic>
      <p:sp>
        <p:nvSpPr>
          <p:cNvPr id="63" name="Google Shape;63;p14"/>
          <p:cNvSpPr txBox="1"/>
          <p:nvPr/>
        </p:nvSpPr>
        <p:spPr>
          <a:xfrm>
            <a:off x="311688" y="3894975"/>
            <a:ext cx="8520600" cy="114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2200">
                <a:solidFill>
                  <a:srgbClr val="EF7B1B"/>
                </a:solidFill>
              </a:rPr>
              <a:t>"La moneta è il messaggio che inviamo al futuro: io oggi ho lavorato per te, domani tu (o qualcun altro) lavorerai per me.</a:t>
            </a:r>
            <a:endParaRPr b="1" sz="2200">
              <a:solidFill>
                <a:srgbClr val="EF7B1B"/>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1" name="Shape 221"/>
        <p:cNvGrpSpPr/>
        <p:nvPr/>
      </p:nvGrpSpPr>
      <p:grpSpPr>
        <a:xfrm>
          <a:off x="0" y="0"/>
          <a:ext cx="0" cy="0"/>
          <a:chOff x="0" y="0"/>
          <a:chExt cx="0" cy="0"/>
        </a:xfrm>
      </p:grpSpPr>
      <p:sp>
        <p:nvSpPr>
          <p:cNvPr id="222" name="Google Shape;222;p32"/>
          <p:cNvSpPr txBox="1"/>
          <p:nvPr>
            <p:ph type="ctrTitle"/>
          </p:nvPr>
        </p:nvSpPr>
        <p:spPr>
          <a:xfrm>
            <a:off x="311700" y="152200"/>
            <a:ext cx="8520600" cy="1162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3200"/>
              <a:t>LA GUERRA DELLE DIMENSIONI:</a:t>
            </a:r>
            <a:endParaRPr b="1" sz="3200"/>
          </a:p>
          <a:p>
            <a:pPr indent="0" lvl="0" marL="0" rtl="0" algn="ctr">
              <a:spcBef>
                <a:spcPts val="0"/>
              </a:spcBef>
              <a:spcAft>
                <a:spcPts val="0"/>
              </a:spcAft>
              <a:buNone/>
            </a:pPr>
            <a:r>
              <a:rPr b="1" lang="it" sz="3200"/>
              <a:t>CHI COMANDA BITCOIN?</a:t>
            </a:r>
            <a:endParaRPr b="1" sz="3200"/>
          </a:p>
        </p:txBody>
      </p:sp>
      <p:sp>
        <p:nvSpPr>
          <p:cNvPr id="223" name="Google Shape;223;p32"/>
          <p:cNvSpPr txBox="1"/>
          <p:nvPr>
            <p:ph idx="1" type="subTitle"/>
          </p:nvPr>
        </p:nvSpPr>
        <p:spPr>
          <a:xfrm>
            <a:off x="311700" y="427210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it">
                <a:solidFill>
                  <a:srgbClr val="EF7B1B"/>
                </a:solidFill>
              </a:rPr>
              <a:t>Nessun CEO, nessun miliardario può cambiare le regole di Bitcoin senza il consenso degli utenti.</a:t>
            </a:r>
            <a:endParaRPr b="1">
              <a:solidFill>
                <a:srgbClr val="EF7B1B"/>
              </a:solidFill>
            </a:endParaRPr>
          </a:p>
        </p:txBody>
      </p:sp>
      <p:pic>
        <p:nvPicPr>
          <p:cNvPr id="224" name="Google Shape;224;p32" title="block size war.jpg"/>
          <p:cNvPicPr preferRelativeResize="0"/>
          <p:nvPr/>
        </p:nvPicPr>
        <p:blipFill>
          <a:blip r:embed="rId3">
            <a:alphaModFix/>
          </a:blip>
          <a:stretch>
            <a:fillRect/>
          </a:stretch>
        </p:blipFill>
        <p:spPr>
          <a:xfrm>
            <a:off x="206525" y="1899775"/>
            <a:ext cx="1782475" cy="1216350"/>
          </a:xfrm>
          <a:prstGeom prst="rect">
            <a:avLst/>
          </a:prstGeom>
          <a:noFill/>
          <a:ln>
            <a:noFill/>
          </a:ln>
        </p:spPr>
      </p:pic>
      <p:sp>
        <p:nvSpPr>
          <p:cNvPr id="225" name="Google Shape;225;p32"/>
          <p:cNvSpPr txBox="1"/>
          <p:nvPr/>
        </p:nvSpPr>
        <p:spPr>
          <a:xfrm>
            <a:off x="2140550" y="1314400"/>
            <a:ext cx="6613500" cy="26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300">
                <a:solidFill>
                  <a:schemeClr val="dk1"/>
                </a:solidFill>
              </a:rPr>
              <a:t>Il Conflitto:</a:t>
            </a:r>
            <a:r>
              <a:rPr lang="it" sz="1300">
                <a:solidFill>
                  <a:schemeClr val="dk1"/>
                </a:solidFill>
              </a:rPr>
              <a:t> Nel 2017, un gruppo di grandi aziende e "minatori" voleva ingrandire i blocchi di Bitcoin per gestire più transazioni (come allargare un'autostrada).</a:t>
            </a:r>
            <a:endParaRPr sz="1300">
              <a:solidFill>
                <a:schemeClr val="dk1"/>
              </a:solidFill>
            </a:endParaRPr>
          </a:p>
          <a:p>
            <a:pPr indent="0" lvl="0" marL="0" rtl="0" algn="l">
              <a:spcBef>
                <a:spcPts val="0"/>
              </a:spcBef>
              <a:spcAft>
                <a:spcPts val="0"/>
              </a:spcAft>
              <a:buClr>
                <a:schemeClr val="dk1"/>
              </a:buClr>
              <a:buSzPts val="1100"/>
              <a:buFont typeface="Arial"/>
              <a:buNone/>
            </a:pPr>
            <a:r>
              <a:t/>
            </a:r>
            <a:endParaRPr sz="1300">
              <a:solidFill>
                <a:schemeClr val="dk1"/>
              </a:solidFill>
            </a:endParaRPr>
          </a:p>
          <a:p>
            <a:pPr indent="0" lvl="0" marL="0" rtl="0" algn="l">
              <a:spcBef>
                <a:spcPts val="0"/>
              </a:spcBef>
              <a:spcAft>
                <a:spcPts val="0"/>
              </a:spcAft>
              <a:buNone/>
            </a:pPr>
            <a:r>
              <a:rPr b="1" lang="it" sz="1300">
                <a:solidFill>
                  <a:schemeClr val="dk1"/>
                </a:solidFill>
              </a:rPr>
              <a:t>La Resistenza:</a:t>
            </a:r>
            <a:r>
              <a:rPr lang="it" sz="1300">
                <a:solidFill>
                  <a:schemeClr val="dk1"/>
                </a:solidFill>
              </a:rPr>
              <a:t> Gli utenti comuni si opposero. Ingrandire i blocchi avrebbe richiesto computer potentissimi, rendendo impossibile per un cittadino normale controllare la rete.</a:t>
            </a:r>
            <a:endParaRPr sz="1300">
              <a:solidFill>
                <a:schemeClr val="dk1"/>
              </a:solidFill>
            </a:endParaRPr>
          </a:p>
          <a:p>
            <a:pPr indent="0" lvl="0" marL="0" rtl="0" algn="l">
              <a:spcBef>
                <a:spcPts val="0"/>
              </a:spcBef>
              <a:spcAft>
                <a:spcPts val="0"/>
              </a:spcAft>
              <a:buClr>
                <a:schemeClr val="dk1"/>
              </a:buClr>
              <a:buSzPts val="1100"/>
              <a:buFont typeface="Arial"/>
              <a:buNone/>
            </a:pPr>
            <a:r>
              <a:t/>
            </a:r>
            <a:endParaRPr sz="1300">
              <a:solidFill>
                <a:schemeClr val="dk1"/>
              </a:solidFill>
            </a:endParaRPr>
          </a:p>
          <a:p>
            <a:pPr indent="0" lvl="0" marL="0" rtl="0" algn="l">
              <a:spcBef>
                <a:spcPts val="0"/>
              </a:spcBef>
              <a:spcAft>
                <a:spcPts val="0"/>
              </a:spcAft>
              <a:buNone/>
            </a:pPr>
            <a:r>
              <a:rPr b="1" lang="it" sz="1300">
                <a:solidFill>
                  <a:schemeClr val="dk1"/>
                </a:solidFill>
              </a:rPr>
              <a:t>Il Risultato:</a:t>
            </a:r>
            <a:r>
              <a:rPr lang="it" sz="1300">
                <a:solidFill>
                  <a:schemeClr val="dk1"/>
                </a:solidFill>
              </a:rPr>
              <a:t> Gli utenti hanno vinto. Bitcoin è rimasto leggero e decentralizzato. Chi voleva il cambiamento ha creato una copia separata (Bitcoin Cash), che però ha perso valore e rilevanza.</a:t>
            </a:r>
            <a:endParaRPr sz="1300">
              <a:solidFill>
                <a:schemeClr val="dk1"/>
              </a:solidFill>
            </a:endParaRPr>
          </a:p>
          <a:p>
            <a:pPr indent="0" lvl="0" marL="0" rtl="0" algn="l">
              <a:spcBef>
                <a:spcPts val="0"/>
              </a:spcBef>
              <a:spcAft>
                <a:spcPts val="0"/>
              </a:spcAft>
              <a:buClr>
                <a:schemeClr val="dk1"/>
              </a:buClr>
              <a:buSzPts val="1100"/>
              <a:buFont typeface="Arial"/>
              <a:buNone/>
            </a:pPr>
            <a:r>
              <a:t/>
            </a:r>
            <a:endParaRPr sz="1300">
              <a:solidFill>
                <a:schemeClr val="dk1"/>
              </a:solidFill>
            </a:endParaRPr>
          </a:p>
          <a:p>
            <a:pPr indent="0" lvl="0" marL="0" rtl="0" algn="l">
              <a:spcBef>
                <a:spcPts val="0"/>
              </a:spcBef>
              <a:spcAft>
                <a:spcPts val="0"/>
              </a:spcAft>
              <a:buClr>
                <a:schemeClr val="dk1"/>
              </a:buClr>
              <a:buSzPts val="1100"/>
              <a:buFont typeface="Arial"/>
              <a:buNone/>
            </a:pPr>
            <a:r>
              <a:rPr b="1" lang="it" sz="1300">
                <a:solidFill>
                  <a:schemeClr val="dk1"/>
                </a:solidFill>
              </a:rPr>
              <a:t>La Lezione:</a:t>
            </a:r>
            <a:r>
              <a:rPr lang="it" sz="1300">
                <a:solidFill>
                  <a:schemeClr val="dk1"/>
                </a:solidFill>
              </a:rPr>
              <a:t> Bitcoin non appartiene a chi ha i miliardi, ma a chiunque faccia girare il software a casa propria.</a:t>
            </a:r>
            <a:endParaRPr sz="13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9" name="Shape 229"/>
        <p:cNvGrpSpPr/>
        <p:nvPr/>
      </p:nvGrpSpPr>
      <p:grpSpPr>
        <a:xfrm>
          <a:off x="0" y="0"/>
          <a:ext cx="0" cy="0"/>
          <a:chOff x="0" y="0"/>
          <a:chExt cx="0" cy="0"/>
        </a:xfrm>
      </p:grpSpPr>
      <p:sp>
        <p:nvSpPr>
          <p:cNvPr id="230" name="Google Shape;230;p33"/>
          <p:cNvSpPr txBox="1"/>
          <p:nvPr>
            <p:ph type="ctrTitle"/>
          </p:nvPr>
        </p:nvSpPr>
        <p:spPr>
          <a:xfrm>
            <a:off x="311700" y="252300"/>
            <a:ext cx="8520600" cy="1040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it" sz="3200"/>
              <a:t>MT. GOX: QUANDO LA "BANCA" FALLISCE, MA BITCOIN RESTA</a:t>
            </a:r>
            <a:endParaRPr b="1" sz="3200"/>
          </a:p>
        </p:txBody>
      </p:sp>
      <p:sp>
        <p:nvSpPr>
          <p:cNvPr id="231" name="Google Shape;231;p33"/>
          <p:cNvSpPr txBox="1"/>
          <p:nvPr>
            <p:ph idx="1" type="subTitle"/>
          </p:nvPr>
        </p:nvSpPr>
        <p:spPr>
          <a:xfrm>
            <a:off x="355000" y="4436075"/>
            <a:ext cx="8520600" cy="621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it">
                <a:solidFill>
                  <a:srgbClr val="EF7B1B"/>
                </a:solidFill>
              </a:rPr>
              <a:t>I castelli di carta bruciano, l'oro digitale rimane.</a:t>
            </a:r>
            <a:endParaRPr b="1">
              <a:solidFill>
                <a:srgbClr val="EF7B1B"/>
              </a:solidFill>
            </a:endParaRPr>
          </a:p>
        </p:txBody>
      </p:sp>
      <p:pic>
        <p:nvPicPr>
          <p:cNvPr id="232" name="Google Shape;232;p33" title="mtgox.jpg"/>
          <p:cNvPicPr preferRelativeResize="0"/>
          <p:nvPr/>
        </p:nvPicPr>
        <p:blipFill>
          <a:blip r:embed="rId3">
            <a:alphaModFix/>
          </a:blip>
          <a:stretch>
            <a:fillRect/>
          </a:stretch>
        </p:blipFill>
        <p:spPr>
          <a:xfrm>
            <a:off x="98300" y="2048250"/>
            <a:ext cx="2085550" cy="1545650"/>
          </a:xfrm>
          <a:prstGeom prst="rect">
            <a:avLst/>
          </a:prstGeom>
          <a:noFill/>
          <a:ln>
            <a:noFill/>
          </a:ln>
        </p:spPr>
      </p:pic>
      <p:sp>
        <p:nvSpPr>
          <p:cNvPr id="233" name="Google Shape;233;p33"/>
          <p:cNvSpPr txBox="1"/>
          <p:nvPr/>
        </p:nvSpPr>
        <p:spPr>
          <a:xfrm>
            <a:off x="2313700" y="1338288"/>
            <a:ext cx="6645900" cy="30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500">
                <a:solidFill>
                  <a:schemeClr val="dk1"/>
                </a:solidFill>
              </a:rPr>
              <a:t>Il Fatto:</a:t>
            </a:r>
            <a:r>
              <a:rPr lang="it" sz="1500">
                <a:solidFill>
                  <a:schemeClr val="dk1"/>
                </a:solidFill>
              </a:rPr>
              <a:t> Mt. Gox, con sede a Tokyo, gestiva il 70% delle transazioni mondiali di Bitcoin. Nel 2014 dichiara fallimento dopo un enorme furto di 850.000 BTC.</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b="1" lang="it" sz="1500">
                <a:solidFill>
                  <a:schemeClr val="dk1"/>
                </a:solidFill>
              </a:rPr>
              <a:t>Il Panico:</a:t>
            </a:r>
            <a:r>
              <a:rPr lang="it" sz="1500">
                <a:solidFill>
                  <a:schemeClr val="dk1"/>
                </a:solidFill>
              </a:rPr>
              <a:t> Il prezzo crolla da 1000$ a meno di 200$. I giornali titolano: "È la fine di Bitcoin".</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b="1" lang="it" sz="1500">
                <a:solidFill>
                  <a:schemeClr val="dk1"/>
                </a:solidFill>
              </a:rPr>
              <a:t>La Verità:</a:t>
            </a:r>
            <a:r>
              <a:rPr lang="it" sz="1500">
                <a:solidFill>
                  <a:schemeClr val="dk1"/>
                </a:solidFill>
              </a:rPr>
              <a:t> Non era Bitcoin a essere rotto, ma la piattaforma che lo custodiva. La rete Bitcoin ha continuato a produrre blocchi ogni 10 minuti, senza sosta.</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it" sz="1500">
                <a:solidFill>
                  <a:schemeClr val="dk1"/>
                </a:solidFill>
              </a:rPr>
              <a:t>La Regola d'Oro:</a:t>
            </a:r>
            <a:r>
              <a:rPr lang="it" sz="1500">
                <a:solidFill>
                  <a:schemeClr val="dk1"/>
                </a:solidFill>
              </a:rPr>
              <a:t> </a:t>
            </a:r>
            <a:r>
              <a:rPr i="1" lang="it" sz="1500">
                <a:solidFill>
                  <a:schemeClr val="dk1"/>
                </a:solidFill>
              </a:rPr>
              <a:t>"Not your keys, not your coins"</a:t>
            </a:r>
            <a:r>
              <a:rPr lang="it" sz="1500">
                <a:solidFill>
                  <a:schemeClr val="dk1"/>
                </a:solidFill>
              </a:rPr>
              <a:t> (Se non hai tu le chiavi, i soldi non sono tuoi).</a:t>
            </a:r>
            <a:endParaRPr sz="1500">
              <a:solidFill>
                <a:schemeClr val="dk1"/>
              </a:solidFill>
            </a:endParaRPr>
          </a:p>
          <a:p>
            <a:pPr indent="0" lvl="0" marL="0" rtl="0" algn="l">
              <a:spcBef>
                <a:spcPts val="0"/>
              </a:spcBef>
              <a:spcAft>
                <a:spcPts val="0"/>
              </a:spcAft>
              <a:buNone/>
            </a:pPr>
            <a:r>
              <a:t/>
            </a:r>
            <a:endParaRPr sz="22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7" name="Shape 237"/>
        <p:cNvGrpSpPr/>
        <p:nvPr/>
      </p:nvGrpSpPr>
      <p:grpSpPr>
        <a:xfrm>
          <a:off x="0" y="0"/>
          <a:ext cx="0" cy="0"/>
          <a:chOff x="0" y="0"/>
          <a:chExt cx="0" cy="0"/>
        </a:xfrm>
      </p:grpSpPr>
      <p:sp>
        <p:nvSpPr>
          <p:cNvPr id="238" name="Google Shape;238;p34"/>
          <p:cNvSpPr txBox="1"/>
          <p:nvPr>
            <p:ph type="ctrTitle"/>
          </p:nvPr>
        </p:nvSpPr>
        <p:spPr>
          <a:xfrm>
            <a:off x="311700" y="146750"/>
            <a:ext cx="8520600" cy="680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3200"/>
              <a:t>NON TUTTO CIÒ CHE LUCCICA È BITCOIN</a:t>
            </a:r>
            <a:endParaRPr b="1" sz="3200"/>
          </a:p>
        </p:txBody>
      </p:sp>
      <p:sp>
        <p:nvSpPr>
          <p:cNvPr id="239" name="Google Shape;239;p34"/>
          <p:cNvSpPr txBox="1"/>
          <p:nvPr>
            <p:ph idx="1" type="subTitle"/>
          </p:nvPr>
        </p:nvSpPr>
        <p:spPr>
          <a:xfrm>
            <a:off x="311700" y="4254400"/>
            <a:ext cx="8520600" cy="84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688"/>
              <a:buNone/>
            </a:pPr>
            <a:r>
              <a:rPr b="1" lang="it" sz="2550">
                <a:solidFill>
                  <a:srgbClr val="EF7B1B"/>
                </a:solidFill>
              </a:rPr>
              <a:t>Bitcoin è l'oro; le altre sono spesso startup che cercano di diventare grandi.</a:t>
            </a:r>
            <a:endParaRPr b="1" sz="2550">
              <a:solidFill>
                <a:srgbClr val="EF7B1B"/>
              </a:solidFill>
            </a:endParaRPr>
          </a:p>
        </p:txBody>
      </p:sp>
      <p:pic>
        <p:nvPicPr>
          <p:cNvPr id="240" name="Google Shape;240;p34" title="eth.jpg"/>
          <p:cNvPicPr preferRelativeResize="0"/>
          <p:nvPr/>
        </p:nvPicPr>
        <p:blipFill>
          <a:blip r:embed="rId3">
            <a:alphaModFix/>
          </a:blip>
          <a:stretch>
            <a:fillRect/>
          </a:stretch>
        </p:blipFill>
        <p:spPr>
          <a:xfrm>
            <a:off x="311700" y="1795763"/>
            <a:ext cx="866775" cy="1076325"/>
          </a:xfrm>
          <a:prstGeom prst="rect">
            <a:avLst/>
          </a:prstGeom>
          <a:noFill/>
          <a:ln>
            <a:noFill/>
          </a:ln>
        </p:spPr>
      </p:pic>
      <p:sp>
        <p:nvSpPr>
          <p:cNvPr id="241" name="Google Shape;241;p34"/>
          <p:cNvSpPr txBox="1"/>
          <p:nvPr/>
        </p:nvSpPr>
        <p:spPr>
          <a:xfrm>
            <a:off x="1288200" y="827153"/>
            <a:ext cx="7544100" cy="32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700">
                <a:solidFill>
                  <a:schemeClr val="dk1"/>
                </a:solidFill>
              </a:rPr>
              <a:t>La Nascita di Ethereum (2015):</a:t>
            </a:r>
            <a:r>
              <a:rPr lang="it" sz="1700">
                <a:solidFill>
                  <a:schemeClr val="dk1"/>
                </a:solidFill>
              </a:rPr>
              <a:t> Un giovane genio, Vitalik Buterin, crea una piattaforma per fare "contratti digitali". Non è solo moneta, è un computer globale.</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1700">
              <a:solidFill>
                <a:schemeClr val="dk1"/>
              </a:solidFill>
            </a:endParaRPr>
          </a:p>
          <a:p>
            <a:pPr indent="0" lvl="0" marL="0" rtl="0" algn="l">
              <a:spcBef>
                <a:spcPts val="0"/>
              </a:spcBef>
              <a:spcAft>
                <a:spcPts val="0"/>
              </a:spcAft>
              <a:buNone/>
            </a:pPr>
            <a:r>
              <a:rPr b="1" lang="it" sz="1700">
                <a:solidFill>
                  <a:schemeClr val="dk1"/>
                </a:solidFill>
              </a:rPr>
              <a:t>La Febbre delle ICO (2017):</a:t>
            </a:r>
            <a:r>
              <a:rPr lang="it" sz="1700">
                <a:solidFill>
                  <a:schemeClr val="dk1"/>
                </a:solidFill>
              </a:rPr>
              <a:t> Nascono migliaia di nuove "criptovalute". Tutti promettono la rivoluzione, molti cercano solo soldi facili.</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1700">
              <a:solidFill>
                <a:schemeClr val="dk1"/>
              </a:solidFill>
            </a:endParaRPr>
          </a:p>
          <a:p>
            <a:pPr indent="0" lvl="0" marL="0" rtl="0" algn="l">
              <a:spcBef>
                <a:spcPts val="0"/>
              </a:spcBef>
              <a:spcAft>
                <a:spcPts val="0"/>
              </a:spcAft>
              <a:buNone/>
            </a:pPr>
            <a:r>
              <a:rPr b="1" lang="it" sz="1700">
                <a:solidFill>
                  <a:schemeClr val="dk1"/>
                </a:solidFill>
              </a:rPr>
              <a:t>La Bolla:</a:t>
            </a:r>
            <a:r>
              <a:rPr lang="it" sz="1700">
                <a:solidFill>
                  <a:schemeClr val="dk1"/>
                </a:solidFill>
              </a:rPr>
              <a:t> Nel 2017 chiunque lanciava un progetto raccoglieva milioni. Molte di queste "monete" oggi valgono zero.</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1700">
              <a:solidFill>
                <a:schemeClr val="dk1"/>
              </a:solidFill>
            </a:endParaRPr>
          </a:p>
          <a:p>
            <a:pPr indent="0" lvl="0" marL="0" rtl="0" algn="l">
              <a:spcBef>
                <a:spcPts val="0"/>
              </a:spcBef>
              <a:spcAft>
                <a:spcPts val="0"/>
              </a:spcAft>
              <a:buClr>
                <a:schemeClr val="dk1"/>
              </a:buClr>
              <a:buSzPts val="1100"/>
              <a:buFont typeface="Arial"/>
              <a:buNone/>
            </a:pPr>
            <a:r>
              <a:rPr b="1" lang="it" sz="1700">
                <a:solidFill>
                  <a:schemeClr val="dk1"/>
                </a:solidFill>
              </a:rPr>
              <a:t>La Differenza:</a:t>
            </a:r>
            <a:r>
              <a:rPr lang="it" sz="1700">
                <a:solidFill>
                  <a:schemeClr val="dk1"/>
                </a:solidFill>
              </a:rPr>
              <a:t> Bitcoin è l'originale, limitato e senza padroni. Ethereum e le altre sono aziende digitali con un capo e un ufficio.</a:t>
            </a:r>
            <a:endParaRPr sz="1700">
              <a:solidFill>
                <a:schemeClr val="dk1"/>
              </a:solidFill>
            </a:endParaRPr>
          </a:p>
          <a:p>
            <a:pPr indent="0" lvl="0" marL="0" rtl="0" algn="l">
              <a:spcBef>
                <a:spcPts val="0"/>
              </a:spcBef>
              <a:spcAft>
                <a:spcPts val="0"/>
              </a:spcAft>
              <a:buNone/>
            </a:pPr>
            <a:r>
              <a:t/>
            </a:r>
            <a:endParaRPr sz="24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5" name="Shape 245"/>
        <p:cNvGrpSpPr/>
        <p:nvPr/>
      </p:nvGrpSpPr>
      <p:grpSpPr>
        <a:xfrm>
          <a:off x="0" y="0"/>
          <a:ext cx="0" cy="0"/>
          <a:chOff x="0" y="0"/>
          <a:chExt cx="0" cy="0"/>
        </a:xfrm>
      </p:grpSpPr>
      <p:sp>
        <p:nvSpPr>
          <p:cNvPr id="246" name="Google Shape;246;p35"/>
          <p:cNvSpPr txBox="1"/>
          <p:nvPr>
            <p:ph type="ctrTitle"/>
          </p:nvPr>
        </p:nvSpPr>
        <p:spPr>
          <a:xfrm>
            <a:off x="268400" y="119700"/>
            <a:ext cx="8520600" cy="104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it" sz="3180"/>
              <a:t>ELON MUSK:</a:t>
            </a:r>
            <a:endParaRPr b="1" sz="3180"/>
          </a:p>
          <a:p>
            <a:pPr indent="0" lvl="0" marL="0" rtl="0" algn="ctr">
              <a:spcBef>
                <a:spcPts val="0"/>
              </a:spcBef>
              <a:spcAft>
                <a:spcPts val="0"/>
              </a:spcAft>
              <a:buSzPts val="990"/>
              <a:buNone/>
            </a:pPr>
            <a:r>
              <a:rPr b="1" lang="it" sz="3180"/>
              <a:t>IL TITANO CHE HA SCOSSO IL MERCATO</a:t>
            </a:r>
            <a:endParaRPr b="1" sz="3180"/>
          </a:p>
        </p:txBody>
      </p:sp>
      <p:sp>
        <p:nvSpPr>
          <p:cNvPr id="247" name="Google Shape;247;p35"/>
          <p:cNvSpPr txBox="1"/>
          <p:nvPr>
            <p:ph idx="1" type="subTitle"/>
          </p:nvPr>
        </p:nvSpPr>
        <p:spPr>
          <a:xfrm>
            <a:off x="1162500" y="3366775"/>
            <a:ext cx="6819000" cy="61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523"/>
              <a:buNone/>
            </a:pPr>
            <a:r>
              <a:rPr b="1" lang="it" sz="1929">
                <a:solidFill>
                  <a:srgbClr val="EF7B1B"/>
                </a:solidFill>
              </a:rPr>
              <a:t>Nessun uomo è così grande da controllare Bitcoin.</a:t>
            </a:r>
            <a:endParaRPr b="1" sz="1929">
              <a:solidFill>
                <a:srgbClr val="EF7B1B"/>
              </a:solidFill>
            </a:endParaRPr>
          </a:p>
          <a:p>
            <a:pPr indent="0" lvl="0" marL="0" rtl="0" algn="ctr">
              <a:spcBef>
                <a:spcPts val="0"/>
              </a:spcBef>
              <a:spcAft>
                <a:spcPts val="0"/>
              </a:spcAft>
              <a:buSzPts val="523"/>
              <a:buNone/>
            </a:pPr>
            <a:r>
              <a:rPr b="1" lang="it" sz="1929">
                <a:solidFill>
                  <a:srgbClr val="EF7B1B"/>
                </a:solidFill>
              </a:rPr>
              <a:t>Nemmeno l'uomo più ricco del mondo.</a:t>
            </a:r>
            <a:endParaRPr b="1" sz="1929">
              <a:solidFill>
                <a:srgbClr val="EF7B1B"/>
              </a:solidFill>
            </a:endParaRPr>
          </a:p>
        </p:txBody>
      </p:sp>
      <p:pic>
        <p:nvPicPr>
          <p:cNvPr id="248" name="Google Shape;248;p35" title="tesla.jpg"/>
          <p:cNvPicPr preferRelativeResize="0"/>
          <p:nvPr/>
        </p:nvPicPr>
        <p:blipFill>
          <a:blip r:embed="rId3">
            <a:alphaModFix/>
          </a:blip>
          <a:stretch>
            <a:fillRect/>
          </a:stretch>
        </p:blipFill>
        <p:spPr>
          <a:xfrm>
            <a:off x="268400" y="1683200"/>
            <a:ext cx="1025009" cy="1043100"/>
          </a:xfrm>
          <a:prstGeom prst="rect">
            <a:avLst/>
          </a:prstGeom>
          <a:noFill/>
          <a:ln>
            <a:noFill/>
          </a:ln>
        </p:spPr>
      </p:pic>
      <p:sp>
        <p:nvSpPr>
          <p:cNvPr id="249" name="Google Shape;249;p35"/>
          <p:cNvSpPr txBox="1"/>
          <p:nvPr/>
        </p:nvSpPr>
        <p:spPr>
          <a:xfrm>
            <a:off x="1372050" y="1104675"/>
            <a:ext cx="7641600" cy="22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a:solidFill>
                  <a:schemeClr val="dk1"/>
                </a:solidFill>
              </a:rPr>
              <a:t>L'Annuncio:</a:t>
            </a:r>
            <a:r>
              <a:rPr lang="it">
                <a:solidFill>
                  <a:schemeClr val="dk1"/>
                </a:solidFill>
              </a:rPr>
              <a:t> Nel 2021 Tesla acquista 1,5 miliardi di dollari in Bitcoin e annuncia che accetterà BTC come pagamento per le auto.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it">
                <a:solidFill>
                  <a:schemeClr val="dk1"/>
                </a:solidFill>
              </a:rPr>
              <a:t>L'Entusiasmo:</a:t>
            </a:r>
            <a:r>
              <a:rPr lang="it">
                <a:solidFill>
                  <a:schemeClr val="dk1"/>
                </a:solidFill>
              </a:rPr>
              <a:t> Il prezzo vola a nuovi massimi. Sembra l'inizio dell'adozione universale.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it">
                <a:solidFill>
                  <a:schemeClr val="dk1"/>
                </a:solidFill>
              </a:rPr>
              <a:t>Il Dietrofront:</a:t>
            </a:r>
            <a:r>
              <a:rPr lang="it">
                <a:solidFill>
                  <a:schemeClr val="dk1"/>
                </a:solidFill>
              </a:rPr>
              <a:t> Dopo pochi mesi, Musk fa marcia indietro citando dubbi sull'impatto ambientale. Il prezzo crolla.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it">
                <a:solidFill>
                  <a:schemeClr val="dk1"/>
                </a:solidFill>
              </a:rPr>
              <a:t>La Lezione:</a:t>
            </a:r>
            <a:r>
              <a:rPr lang="it">
                <a:solidFill>
                  <a:schemeClr val="dk1"/>
                </a:solidFill>
              </a:rPr>
              <a:t> Bitcoin è più grande di qualsiasi influencer. Nonostante i tweet e i cambiamenti di idea di Musk, la rete ha continuato a funzionare senza sosta.</a:t>
            </a:r>
            <a:endParaRPr>
              <a:solidFill>
                <a:schemeClr val="dk1"/>
              </a:solidFill>
            </a:endParaRPr>
          </a:p>
          <a:p>
            <a:pPr indent="0" lvl="0" marL="0" rtl="0" algn="l">
              <a:spcBef>
                <a:spcPts val="0"/>
              </a:spcBef>
              <a:spcAft>
                <a:spcPts val="0"/>
              </a:spcAft>
              <a:buNone/>
            </a:pPr>
            <a:r>
              <a:t/>
            </a:r>
            <a:endParaRPr sz="21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3" name="Shape 253"/>
        <p:cNvGrpSpPr/>
        <p:nvPr/>
      </p:nvGrpSpPr>
      <p:grpSpPr>
        <a:xfrm>
          <a:off x="0" y="0"/>
          <a:ext cx="0" cy="0"/>
          <a:chOff x="0" y="0"/>
          <a:chExt cx="0" cy="0"/>
        </a:xfrm>
      </p:grpSpPr>
      <p:sp>
        <p:nvSpPr>
          <p:cNvPr id="254" name="Google Shape;254;p36"/>
          <p:cNvSpPr txBox="1"/>
          <p:nvPr>
            <p:ph type="ctrTitle"/>
          </p:nvPr>
        </p:nvSpPr>
        <p:spPr>
          <a:xfrm>
            <a:off x="311700" y="238750"/>
            <a:ext cx="8520600" cy="110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891"/>
              <a:buNone/>
            </a:pPr>
            <a:r>
              <a:rPr b="1" lang="it" sz="3080"/>
              <a:t>NFT: QUANDO IL MONDO È IMPAZZITO PER I “DISEGNINI”</a:t>
            </a:r>
            <a:endParaRPr b="1" sz="3080"/>
          </a:p>
        </p:txBody>
      </p:sp>
      <p:sp>
        <p:nvSpPr>
          <p:cNvPr id="255" name="Google Shape;255;p36"/>
          <p:cNvSpPr txBox="1"/>
          <p:nvPr>
            <p:ph idx="1" type="subTitle"/>
          </p:nvPr>
        </p:nvSpPr>
        <p:spPr>
          <a:xfrm>
            <a:off x="311775" y="4252050"/>
            <a:ext cx="85206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935"/>
              <a:buNone/>
            </a:pPr>
            <a:r>
              <a:rPr b="1" lang="it" sz="2680">
                <a:solidFill>
                  <a:srgbClr val="EF7B1B"/>
                </a:solidFill>
              </a:rPr>
              <a:t>Bitcoin è una necessità finanziaria; gli NFT sono stati una moda passeggera.</a:t>
            </a:r>
            <a:endParaRPr b="1" sz="2680">
              <a:solidFill>
                <a:srgbClr val="EF7B1B"/>
              </a:solidFill>
            </a:endParaRPr>
          </a:p>
        </p:txBody>
      </p:sp>
      <p:sp>
        <p:nvSpPr>
          <p:cNvPr id="256" name="Google Shape;256;p36"/>
          <p:cNvSpPr txBox="1"/>
          <p:nvPr/>
        </p:nvSpPr>
        <p:spPr>
          <a:xfrm>
            <a:off x="1880775" y="1202075"/>
            <a:ext cx="7122000" cy="28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600">
                <a:solidFill>
                  <a:schemeClr val="dk1"/>
                </a:solidFill>
              </a:rPr>
              <a:t>Cosa sono:</a:t>
            </a:r>
            <a:r>
              <a:rPr lang="it" sz="1600">
                <a:solidFill>
                  <a:schemeClr val="dk1"/>
                </a:solidFill>
              </a:rPr>
              <a:t> Certificati di proprietà digitale (NFT) usati soprattutto per l'arte digitale.</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rPr b="1" lang="it" sz="1600">
                <a:solidFill>
                  <a:schemeClr val="dk1"/>
                </a:solidFill>
              </a:rPr>
              <a:t>La Follia:</a:t>
            </a:r>
            <a:r>
              <a:rPr lang="it" sz="1600">
                <a:solidFill>
                  <a:schemeClr val="dk1"/>
                </a:solidFill>
              </a:rPr>
              <a:t> Persone che pagano milioni di dollari per immagini di scimmie colorate o "pixel" sperando di rivenderle a un prezzo maggiore.</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rPr b="1" lang="it" sz="1600">
                <a:solidFill>
                  <a:schemeClr val="dk1"/>
                </a:solidFill>
              </a:rPr>
              <a:t>Il Crollo:</a:t>
            </a:r>
            <a:r>
              <a:rPr lang="it" sz="1600">
                <a:solidFill>
                  <a:schemeClr val="dk1"/>
                </a:solidFill>
              </a:rPr>
              <a:t> Nel 2022 il mercato degli NFT crolla del 95%. Molte di quelle "opere" oggi non valgono nulla.</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b="1" lang="it" sz="1600">
                <a:solidFill>
                  <a:schemeClr val="dk1"/>
                </a:solidFill>
              </a:rPr>
              <a:t>Perché è importante:</a:t>
            </a:r>
            <a:r>
              <a:rPr lang="it" sz="1600">
                <a:solidFill>
                  <a:schemeClr val="dk1"/>
                </a:solidFill>
              </a:rPr>
              <a:t> Serve a distinguere Bitcoin (che è come l'Oro) dalla speculazione selvaggia su oggetti digitali che non hanno una vera utilità.</a:t>
            </a:r>
            <a:endParaRPr sz="1600">
              <a:solidFill>
                <a:schemeClr val="dk1"/>
              </a:solidFill>
            </a:endParaRPr>
          </a:p>
          <a:p>
            <a:pPr indent="0" lvl="0" marL="0" rtl="0" algn="l">
              <a:spcBef>
                <a:spcPts val="0"/>
              </a:spcBef>
              <a:spcAft>
                <a:spcPts val="0"/>
              </a:spcAft>
              <a:buNone/>
            </a:pPr>
            <a:r>
              <a:t/>
            </a:r>
            <a:endParaRPr sz="2300">
              <a:solidFill>
                <a:schemeClr val="dk2"/>
              </a:solidFill>
            </a:endParaRPr>
          </a:p>
        </p:txBody>
      </p:sp>
      <p:pic>
        <p:nvPicPr>
          <p:cNvPr id="257" name="Google Shape;257;p36" title="nft.jpg"/>
          <p:cNvPicPr preferRelativeResize="0"/>
          <p:nvPr/>
        </p:nvPicPr>
        <p:blipFill>
          <a:blip r:embed="rId3">
            <a:alphaModFix/>
          </a:blip>
          <a:stretch>
            <a:fillRect/>
          </a:stretch>
        </p:blipFill>
        <p:spPr>
          <a:xfrm>
            <a:off x="141575" y="1921175"/>
            <a:ext cx="1575975" cy="1557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1" name="Shape 261"/>
        <p:cNvGrpSpPr/>
        <p:nvPr/>
      </p:nvGrpSpPr>
      <p:grpSpPr>
        <a:xfrm>
          <a:off x="0" y="0"/>
          <a:ext cx="0" cy="0"/>
          <a:chOff x="0" y="0"/>
          <a:chExt cx="0" cy="0"/>
        </a:xfrm>
      </p:grpSpPr>
      <p:sp>
        <p:nvSpPr>
          <p:cNvPr id="262" name="Google Shape;262;p37"/>
          <p:cNvSpPr txBox="1"/>
          <p:nvPr>
            <p:ph type="ctrTitle"/>
          </p:nvPr>
        </p:nvSpPr>
        <p:spPr>
          <a:xfrm>
            <a:off x="311700" y="0"/>
            <a:ext cx="8520600" cy="1107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it" sz="3200"/>
              <a:t>TERRA LUNA E FTX: LA CADUTA DEI CASTELLI DI CARTA</a:t>
            </a:r>
            <a:endParaRPr b="1" sz="3200"/>
          </a:p>
        </p:txBody>
      </p:sp>
      <p:sp>
        <p:nvSpPr>
          <p:cNvPr id="263" name="Google Shape;263;p37"/>
          <p:cNvSpPr txBox="1"/>
          <p:nvPr>
            <p:ph idx="1" type="subTitle"/>
          </p:nvPr>
        </p:nvSpPr>
        <p:spPr>
          <a:xfrm>
            <a:off x="311700" y="437945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it">
                <a:solidFill>
                  <a:srgbClr val="EF7B1B"/>
                </a:solidFill>
              </a:rPr>
              <a:t>Bitcoin è nato per eliminare i banchieri corrotti, non per diventare come loro.</a:t>
            </a:r>
            <a:endParaRPr b="1">
              <a:solidFill>
                <a:srgbClr val="EF7B1B"/>
              </a:solidFill>
            </a:endParaRPr>
          </a:p>
        </p:txBody>
      </p:sp>
      <p:pic>
        <p:nvPicPr>
          <p:cNvPr id="264" name="Google Shape;264;p37" title="crack tftx.jpg"/>
          <p:cNvPicPr preferRelativeResize="0"/>
          <p:nvPr/>
        </p:nvPicPr>
        <p:blipFill>
          <a:blip r:embed="rId3">
            <a:alphaModFix/>
          </a:blip>
          <a:stretch>
            <a:fillRect/>
          </a:stretch>
        </p:blipFill>
        <p:spPr>
          <a:xfrm>
            <a:off x="183125" y="1781175"/>
            <a:ext cx="1764350" cy="1581150"/>
          </a:xfrm>
          <a:prstGeom prst="rect">
            <a:avLst/>
          </a:prstGeom>
          <a:noFill/>
          <a:ln>
            <a:noFill/>
          </a:ln>
        </p:spPr>
      </p:pic>
      <p:sp>
        <p:nvSpPr>
          <p:cNvPr id="265" name="Google Shape;265;p37"/>
          <p:cNvSpPr txBox="1"/>
          <p:nvPr/>
        </p:nvSpPr>
        <p:spPr>
          <a:xfrm>
            <a:off x="2024300" y="1091675"/>
            <a:ext cx="6974700" cy="31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700">
                <a:solidFill>
                  <a:schemeClr val="dk1"/>
                </a:solidFill>
              </a:rPr>
              <a:t>Le Truffe:</a:t>
            </a:r>
            <a:r>
              <a:rPr lang="it" sz="1700">
                <a:solidFill>
                  <a:schemeClr val="dk1"/>
                </a:solidFill>
              </a:rPr>
              <a:t> Nel 2022, progetti miliardari come TerraLuna e la banca digitale FTX falliscono miseramente.</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1700">
              <a:solidFill>
                <a:schemeClr val="dk1"/>
              </a:solidFill>
            </a:endParaRPr>
          </a:p>
          <a:p>
            <a:pPr indent="0" lvl="0" marL="0" rtl="0" algn="l">
              <a:spcBef>
                <a:spcPts val="0"/>
              </a:spcBef>
              <a:spcAft>
                <a:spcPts val="0"/>
              </a:spcAft>
              <a:buNone/>
            </a:pPr>
            <a:r>
              <a:rPr b="1" lang="it" sz="1700">
                <a:solidFill>
                  <a:schemeClr val="dk1"/>
                </a:solidFill>
              </a:rPr>
              <a:t>Il Motivo:</a:t>
            </a:r>
            <a:r>
              <a:rPr lang="it" sz="1700">
                <a:solidFill>
                  <a:schemeClr val="dk1"/>
                </a:solidFill>
              </a:rPr>
              <a:t> Non usavano la tecnologia di Bitcoin, ma i vecchi trucchi della finanza marcia: debiti nascosti e promesse di interessi impossibili.</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1700">
              <a:solidFill>
                <a:schemeClr val="dk1"/>
              </a:solidFill>
            </a:endParaRPr>
          </a:p>
          <a:p>
            <a:pPr indent="0" lvl="0" marL="0" rtl="0" algn="l">
              <a:spcBef>
                <a:spcPts val="0"/>
              </a:spcBef>
              <a:spcAft>
                <a:spcPts val="0"/>
              </a:spcAft>
              <a:buNone/>
            </a:pPr>
            <a:r>
              <a:rPr b="1" lang="it" sz="1700">
                <a:solidFill>
                  <a:schemeClr val="dk1"/>
                </a:solidFill>
              </a:rPr>
              <a:t>Sam Bankman-Fried:</a:t>
            </a:r>
            <a:r>
              <a:rPr lang="it" sz="1700">
                <a:solidFill>
                  <a:schemeClr val="dk1"/>
                </a:solidFill>
              </a:rPr>
              <a:t> Il "genio" di FTX finisce in prigione. Aveva usato i soldi dei clienti per i suoi giochi d'azzardo.</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1700">
              <a:solidFill>
                <a:schemeClr val="dk1"/>
              </a:solidFill>
            </a:endParaRPr>
          </a:p>
          <a:p>
            <a:pPr indent="0" lvl="0" marL="0" rtl="0" algn="l">
              <a:spcBef>
                <a:spcPts val="0"/>
              </a:spcBef>
              <a:spcAft>
                <a:spcPts val="0"/>
              </a:spcAft>
              <a:buClr>
                <a:schemeClr val="dk1"/>
              </a:buClr>
              <a:buSzPts val="1100"/>
              <a:buFont typeface="Arial"/>
              <a:buNone/>
            </a:pPr>
            <a:r>
              <a:rPr b="1" lang="it" sz="1700">
                <a:solidFill>
                  <a:schemeClr val="dk1"/>
                </a:solidFill>
              </a:rPr>
              <a:t>Il Risultato:</a:t>
            </a:r>
            <a:r>
              <a:rPr lang="it" sz="1700">
                <a:solidFill>
                  <a:schemeClr val="dk1"/>
                </a:solidFill>
              </a:rPr>
              <a:t> Bitcoin scende di prezzo per la paura, ma continua a funzionare. I truffatori spariscono, la matematica resta.</a:t>
            </a:r>
            <a:endParaRPr sz="1700">
              <a:solidFill>
                <a:schemeClr val="dk1"/>
              </a:solidFill>
            </a:endParaRPr>
          </a:p>
          <a:p>
            <a:pPr indent="0" lvl="0" marL="0" rtl="0" algn="l">
              <a:spcBef>
                <a:spcPts val="0"/>
              </a:spcBef>
              <a:spcAft>
                <a:spcPts val="0"/>
              </a:spcAft>
              <a:buNone/>
            </a:pPr>
            <a:r>
              <a:t/>
            </a:r>
            <a:endParaRPr sz="24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9" name="Shape 269"/>
        <p:cNvGrpSpPr/>
        <p:nvPr/>
      </p:nvGrpSpPr>
      <p:grpSpPr>
        <a:xfrm>
          <a:off x="0" y="0"/>
          <a:ext cx="0" cy="0"/>
          <a:chOff x="0" y="0"/>
          <a:chExt cx="0" cy="0"/>
        </a:xfrm>
      </p:grpSpPr>
      <p:sp>
        <p:nvSpPr>
          <p:cNvPr id="270" name="Google Shape;270;p38"/>
          <p:cNvSpPr txBox="1"/>
          <p:nvPr>
            <p:ph type="ctrTitle"/>
          </p:nvPr>
        </p:nvSpPr>
        <p:spPr>
          <a:xfrm>
            <a:off x="311700" y="69000"/>
            <a:ext cx="8520600" cy="79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3100"/>
              <a:t>SE NON PUOI BATTERLI, UNISCITI A LORO</a:t>
            </a:r>
            <a:endParaRPr b="1" sz="3100"/>
          </a:p>
        </p:txBody>
      </p:sp>
      <p:sp>
        <p:nvSpPr>
          <p:cNvPr id="271" name="Google Shape;271;p38"/>
          <p:cNvSpPr txBox="1"/>
          <p:nvPr>
            <p:ph idx="1" type="subTitle"/>
          </p:nvPr>
        </p:nvSpPr>
        <p:spPr>
          <a:xfrm>
            <a:off x="311700" y="412460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it">
                <a:solidFill>
                  <a:srgbClr val="EF7B1B"/>
                </a:solidFill>
              </a:rPr>
              <a:t>I giganti della finanza hanno smesso di combattere Bitcoin e hanno iniziato a comprarlo.</a:t>
            </a:r>
            <a:endParaRPr b="1">
              <a:solidFill>
                <a:srgbClr val="EF7B1B"/>
              </a:solidFill>
            </a:endParaRPr>
          </a:p>
        </p:txBody>
      </p:sp>
      <p:pic>
        <p:nvPicPr>
          <p:cNvPr id="272" name="Google Shape;272;p38" title="etf.jpg"/>
          <p:cNvPicPr preferRelativeResize="0"/>
          <p:nvPr/>
        </p:nvPicPr>
        <p:blipFill>
          <a:blip r:embed="rId3">
            <a:alphaModFix/>
          </a:blip>
          <a:stretch>
            <a:fillRect/>
          </a:stretch>
        </p:blipFill>
        <p:spPr>
          <a:xfrm>
            <a:off x="204150" y="1886000"/>
            <a:ext cx="1396882" cy="1214212"/>
          </a:xfrm>
          <a:prstGeom prst="rect">
            <a:avLst/>
          </a:prstGeom>
          <a:noFill/>
          <a:ln>
            <a:noFill/>
          </a:ln>
        </p:spPr>
      </p:pic>
      <p:sp>
        <p:nvSpPr>
          <p:cNvPr id="273" name="Google Shape;273;p38"/>
          <p:cNvSpPr txBox="1"/>
          <p:nvPr/>
        </p:nvSpPr>
        <p:spPr>
          <a:xfrm>
            <a:off x="1839950" y="861225"/>
            <a:ext cx="7143900" cy="31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800">
                <a:solidFill>
                  <a:schemeClr val="dk1"/>
                </a:solidFill>
              </a:rPr>
              <a:t>Il Cambiamento:</a:t>
            </a:r>
            <a:r>
              <a:rPr lang="it" sz="1800">
                <a:solidFill>
                  <a:schemeClr val="dk1"/>
                </a:solidFill>
              </a:rPr>
              <a:t> BlackRock (il più grande gestore di soldi al mondo) e altre grandi banche americane lanciano gli ETF su Bitcoin.</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None/>
            </a:pPr>
            <a:r>
              <a:rPr b="1" lang="it" sz="1800">
                <a:solidFill>
                  <a:schemeClr val="dk1"/>
                </a:solidFill>
              </a:rPr>
              <a:t>Cosa significa:</a:t>
            </a:r>
            <a:r>
              <a:rPr lang="it" sz="1800">
                <a:solidFill>
                  <a:schemeClr val="dk1"/>
                </a:solidFill>
              </a:rPr>
              <a:t> Ora Bitcoin si può comprare in borsa come un'azione o un titolo di Stato. È diventato "legale" e istituzionale.</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None/>
            </a:pPr>
            <a:r>
              <a:rPr b="1" lang="it" sz="1800">
                <a:solidFill>
                  <a:schemeClr val="dk1"/>
                </a:solidFill>
              </a:rPr>
              <a:t>Il Risultato:</a:t>
            </a:r>
            <a:r>
              <a:rPr lang="it" sz="1800">
                <a:solidFill>
                  <a:schemeClr val="dk1"/>
                </a:solidFill>
              </a:rPr>
              <a:t> In pochi mesi, miliardi di dollari sono fluiti verso Bitcoin. Non è più una scommessa, è un bene rifugio riconosciuto.</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b="1" lang="it" sz="1800">
                <a:solidFill>
                  <a:schemeClr val="dk1"/>
                </a:solidFill>
              </a:rPr>
              <a:t>La Vittoria:</a:t>
            </a:r>
            <a:r>
              <a:rPr lang="it" sz="1800">
                <a:solidFill>
                  <a:schemeClr val="dk1"/>
                </a:solidFill>
              </a:rPr>
              <a:t> Coloro che per dieci anni hanno detto che Bitcoin non valeva nulla, oggi lo vendono ai loro clienti come "Oro Digitale".</a:t>
            </a:r>
            <a:endParaRPr sz="1800">
              <a:solidFill>
                <a:schemeClr val="dk1"/>
              </a:solidFill>
            </a:endParaRPr>
          </a:p>
          <a:p>
            <a:pPr indent="0" lvl="0" marL="0" rtl="0" algn="l">
              <a:spcBef>
                <a:spcPts val="0"/>
              </a:spcBef>
              <a:spcAft>
                <a:spcPts val="0"/>
              </a:spcAft>
              <a:buNone/>
            </a:pPr>
            <a:r>
              <a:t/>
            </a:r>
            <a:endParaRPr sz="2500">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7" name="Shape 277"/>
        <p:cNvGrpSpPr/>
        <p:nvPr/>
      </p:nvGrpSpPr>
      <p:grpSpPr>
        <a:xfrm>
          <a:off x="0" y="0"/>
          <a:ext cx="0" cy="0"/>
          <a:chOff x="0" y="0"/>
          <a:chExt cx="0" cy="0"/>
        </a:xfrm>
      </p:grpSpPr>
      <p:sp>
        <p:nvSpPr>
          <p:cNvPr id="278" name="Google Shape;278;p39"/>
          <p:cNvSpPr txBox="1"/>
          <p:nvPr>
            <p:ph type="ctrTitle"/>
          </p:nvPr>
        </p:nvSpPr>
        <p:spPr>
          <a:xfrm>
            <a:off x="311700" y="185250"/>
            <a:ext cx="8520600" cy="79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3200"/>
              <a:t>BITCOIN DIVENTA UN AFFARE DI STATO</a:t>
            </a:r>
            <a:endParaRPr b="1" sz="3200"/>
          </a:p>
        </p:txBody>
      </p:sp>
      <p:sp>
        <p:nvSpPr>
          <p:cNvPr id="279" name="Google Shape;279;p39"/>
          <p:cNvSpPr txBox="1"/>
          <p:nvPr>
            <p:ph idx="1" type="subTitle"/>
          </p:nvPr>
        </p:nvSpPr>
        <p:spPr>
          <a:xfrm>
            <a:off x="311700" y="433960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it">
                <a:solidFill>
                  <a:srgbClr val="EF7B1B"/>
                </a:solidFill>
              </a:rPr>
              <a:t>Chi capisce Bitcoin per primo, protegge il futuro dei propri cittadini.</a:t>
            </a:r>
            <a:endParaRPr b="1">
              <a:solidFill>
                <a:srgbClr val="EF7B1B"/>
              </a:solidFill>
            </a:endParaRPr>
          </a:p>
        </p:txBody>
      </p:sp>
      <p:pic>
        <p:nvPicPr>
          <p:cNvPr id="280" name="Google Shape;280;p39" title="trump.jpg"/>
          <p:cNvPicPr preferRelativeResize="0"/>
          <p:nvPr/>
        </p:nvPicPr>
        <p:blipFill>
          <a:blip r:embed="rId3">
            <a:alphaModFix/>
          </a:blip>
          <a:stretch>
            <a:fillRect/>
          </a:stretch>
        </p:blipFill>
        <p:spPr>
          <a:xfrm>
            <a:off x="152400" y="1814113"/>
            <a:ext cx="1628775" cy="1504950"/>
          </a:xfrm>
          <a:prstGeom prst="rect">
            <a:avLst/>
          </a:prstGeom>
          <a:noFill/>
          <a:ln>
            <a:noFill/>
          </a:ln>
        </p:spPr>
      </p:pic>
      <p:sp>
        <p:nvSpPr>
          <p:cNvPr id="281" name="Google Shape;281;p39"/>
          <p:cNvSpPr txBox="1"/>
          <p:nvPr/>
        </p:nvSpPr>
        <p:spPr>
          <a:xfrm>
            <a:off x="1886025" y="1091675"/>
            <a:ext cx="6946200" cy="31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600">
                <a:solidFill>
                  <a:schemeClr val="dk1"/>
                </a:solidFill>
              </a:rPr>
              <a:t>L'Endorsement:</a:t>
            </a:r>
            <a:r>
              <a:rPr lang="it" sz="1600">
                <a:solidFill>
                  <a:schemeClr val="dk1"/>
                </a:solidFill>
              </a:rPr>
              <a:t> Durante la campagna elettorale del 2024, Donald Trump dichiara: "Non vendete mai i vostri Bitcoin. Se verrò eletto, diventeranno una riserva strategica per gli Stati Uniti".</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rPr b="1" lang="it" sz="1600">
                <a:solidFill>
                  <a:schemeClr val="dk1"/>
                </a:solidFill>
              </a:rPr>
              <a:t>Il Cambio di Passo:</a:t>
            </a:r>
            <a:r>
              <a:rPr lang="it" sz="1600">
                <a:solidFill>
                  <a:schemeClr val="dk1"/>
                </a:solidFill>
              </a:rPr>
              <a:t> Da "strumento sospetto", Bitcoin diventa un tema di sicurezza nazionale e competizione tra potenze (USA contro Cina)</a:t>
            </a:r>
            <a:r>
              <a:rPr lang="it" sz="1600">
                <a:solidFill>
                  <a:schemeClr val="dk1"/>
                </a:solidFill>
              </a:rPr>
              <a:t>.</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rPr b="1" lang="it" sz="1600">
                <a:solidFill>
                  <a:schemeClr val="dk1"/>
                </a:solidFill>
              </a:rPr>
              <a:t>L'Adozione Nazionale:</a:t>
            </a:r>
            <a:r>
              <a:rPr lang="it" sz="1600">
                <a:solidFill>
                  <a:schemeClr val="dk1"/>
                </a:solidFill>
              </a:rPr>
              <a:t> Dopo El Salvador, altre nazioni e persino grandi città iniziano a detenere Bitcoin nei propri forzieri.</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b="1" lang="it" sz="1600">
                <a:solidFill>
                  <a:schemeClr val="dk1"/>
                </a:solidFill>
              </a:rPr>
              <a:t>Oggi:</a:t>
            </a:r>
            <a:r>
              <a:rPr lang="it" sz="1600">
                <a:solidFill>
                  <a:schemeClr val="dk1"/>
                </a:solidFill>
              </a:rPr>
              <a:t> Possedere Bitcoin non è più un atto di ribellione, ma una strategia per proteggere il patrimonio di una nazione.</a:t>
            </a:r>
            <a:endParaRPr sz="1600">
              <a:solidFill>
                <a:schemeClr val="dk1"/>
              </a:solidFill>
            </a:endParaRPr>
          </a:p>
          <a:p>
            <a:pPr indent="0" lvl="0" marL="0" rtl="0" algn="l">
              <a:spcBef>
                <a:spcPts val="0"/>
              </a:spcBef>
              <a:spcAft>
                <a:spcPts val="0"/>
              </a:spcAft>
              <a:buNone/>
            </a:pPr>
            <a:r>
              <a:t/>
            </a:r>
            <a:endParaRPr sz="23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5" name="Shape 285"/>
        <p:cNvGrpSpPr/>
        <p:nvPr/>
      </p:nvGrpSpPr>
      <p:grpSpPr>
        <a:xfrm>
          <a:off x="0" y="0"/>
          <a:ext cx="0" cy="0"/>
          <a:chOff x="0" y="0"/>
          <a:chExt cx="0" cy="0"/>
        </a:xfrm>
      </p:grpSpPr>
      <p:sp>
        <p:nvSpPr>
          <p:cNvPr id="286" name="Google Shape;286;p40"/>
          <p:cNvSpPr txBox="1"/>
          <p:nvPr>
            <p:ph type="ctrTitle"/>
          </p:nvPr>
        </p:nvSpPr>
        <p:spPr>
          <a:xfrm>
            <a:off x="311700" y="0"/>
            <a:ext cx="8520600" cy="1167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3200"/>
              <a:t>IL FUTURO NON SI ASPETTA,</a:t>
            </a:r>
            <a:endParaRPr b="1" sz="3200"/>
          </a:p>
          <a:p>
            <a:pPr indent="0" lvl="0" marL="0" rtl="0" algn="ctr">
              <a:spcBef>
                <a:spcPts val="0"/>
              </a:spcBef>
              <a:spcAft>
                <a:spcPts val="0"/>
              </a:spcAft>
              <a:buNone/>
            </a:pPr>
            <a:r>
              <a:rPr b="1" lang="it" sz="3200"/>
              <a:t>SI COSTRUISCE</a:t>
            </a:r>
            <a:endParaRPr b="1" sz="3200"/>
          </a:p>
        </p:txBody>
      </p:sp>
      <p:sp>
        <p:nvSpPr>
          <p:cNvPr id="287" name="Google Shape;287;p40"/>
          <p:cNvSpPr txBox="1"/>
          <p:nvPr>
            <p:ph idx="1" type="subTitle"/>
          </p:nvPr>
        </p:nvSpPr>
        <p:spPr>
          <a:xfrm>
            <a:off x="311700" y="41246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it">
                <a:solidFill>
                  <a:srgbClr val="EF7B1B"/>
                </a:solidFill>
              </a:rPr>
              <a:t>Il miglior momento per capire Bitcoin era dieci anni fa.</a:t>
            </a:r>
            <a:endParaRPr b="1">
              <a:solidFill>
                <a:srgbClr val="EF7B1B"/>
              </a:solidFill>
            </a:endParaRPr>
          </a:p>
          <a:p>
            <a:pPr indent="0" lvl="0" marL="0" rtl="0" algn="ctr">
              <a:spcBef>
                <a:spcPts val="0"/>
              </a:spcBef>
              <a:spcAft>
                <a:spcPts val="0"/>
              </a:spcAft>
              <a:buNone/>
            </a:pPr>
            <a:r>
              <a:rPr b="1" lang="it">
                <a:solidFill>
                  <a:srgbClr val="EF7B1B"/>
                </a:solidFill>
              </a:rPr>
              <a:t>Il secondo miglior momento è oggi.</a:t>
            </a:r>
            <a:endParaRPr b="1">
              <a:solidFill>
                <a:srgbClr val="EF7B1B"/>
              </a:solidFill>
            </a:endParaRPr>
          </a:p>
        </p:txBody>
      </p:sp>
      <p:pic>
        <p:nvPicPr>
          <p:cNvPr id="288" name="Google Shape;288;p40" title="ottimismo.jpg"/>
          <p:cNvPicPr preferRelativeResize="0"/>
          <p:nvPr/>
        </p:nvPicPr>
        <p:blipFill>
          <a:blip r:embed="rId3">
            <a:alphaModFix/>
          </a:blip>
          <a:stretch>
            <a:fillRect/>
          </a:stretch>
        </p:blipFill>
        <p:spPr>
          <a:xfrm>
            <a:off x="311700" y="1781175"/>
            <a:ext cx="1276350" cy="1581150"/>
          </a:xfrm>
          <a:prstGeom prst="rect">
            <a:avLst/>
          </a:prstGeom>
          <a:noFill/>
          <a:ln>
            <a:noFill/>
          </a:ln>
        </p:spPr>
      </p:pic>
      <p:sp>
        <p:nvSpPr>
          <p:cNvPr id="289" name="Google Shape;289;p40"/>
          <p:cNvSpPr txBox="1"/>
          <p:nvPr/>
        </p:nvSpPr>
        <p:spPr>
          <a:xfrm>
            <a:off x="1872900" y="1045575"/>
            <a:ext cx="6959400" cy="30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700">
                <a:solidFill>
                  <a:schemeClr val="dk1"/>
                </a:solidFill>
              </a:rPr>
              <a:t>La Consapevolezza:</a:t>
            </a:r>
            <a:r>
              <a:rPr lang="it" sz="1700">
                <a:solidFill>
                  <a:schemeClr val="dk1"/>
                </a:solidFill>
              </a:rPr>
              <a:t> Il sistema FIAT (la carta) è un treno che perde velocità; Bitcoin è una nuova infrastruttura che sta nascendo.</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1700">
              <a:solidFill>
                <a:schemeClr val="dk1"/>
              </a:solidFill>
            </a:endParaRPr>
          </a:p>
          <a:p>
            <a:pPr indent="0" lvl="0" marL="0" rtl="0" algn="l">
              <a:spcBef>
                <a:spcPts val="0"/>
              </a:spcBef>
              <a:spcAft>
                <a:spcPts val="0"/>
              </a:spcAft>
              <a:buNone/>
            </a:pPr>
            <a:r>
              <a:rPr b="1" lang="it" sz="1700">
                <a:solidFill>
                  <a:schemeClr val="dk1"/>
                </a:solidFill>
              </a:rPr>
              <a:t>Non è troppo tardi:</a:t>
            </a:r>
            <a:r>
              <a:rPr lang="it" sz="1700">
                <a:solidFill>
                  <a:schemeClr val="dk1"/>
                </a:solidFill>
              </a:rPr>
              <a:t> Siamo ancora nella fase in cui i "grandi" stanno entrando. Voi siete arrivati prima della massa critica.</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1700">
              <a:solidFill>
                <a:schemeClr val="dk1"/>
              </a:solidFill>
            </a:endParaRPr>
          </a:p>
          <a:p>
            <a:pPr indent="0" lvl="0" marL="0" rtl="0" algn="l">
              <a:spcBef>
                <a:spcPts val="0"/>
              </a:spcBef>
              <a:spcAft>
                <a:spcPts val="0"/>
              </a:spcAft>
              <a:buNone/>
            </a:pPr>
            <a:r>
              <a:rPr b="1" lang="it" sz="1700">
                <a:solidFill>
                  <a:schemeClr val="dk1"/>
                </a:solidFill>
              </a:rPr>
              <a:t>La Prossima Lezione:</a:t>
            </a:r>
            <a:r>
              <a:rPr lang="it" sz="1700">
                <a:solidFill>
                  <a:schemeClr val="dk1"/>
                </a:solidFill>
              </a:rPr>
              <a:t> Passeremo dalla teoria alla pratica. Impareremo a "toccare" Bitcoin con mano.</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1700">
              <a:solidFill>
                <a:schemeClr val="dk1"/>
              </a:solidFill>
            </a:endParaRPr>
          </a:p>
          <a:p>
            <a:pPr indent="0" lvl="0" marL="0" rtl="0" algn="l">
              <a:spcBef>
                <a:spcPts val="0"/>
              </a:spcBef>
              <a:spcAft>
                <a:spcPts val="0"/>
              </a:spcAft>
              <a:buClr>
                <a:schemeClr val="dk1"/>
              </a:buClr>
              <a:buSzPts val="1100"/>
              <a:buFont typeface="Arial"/>
              <a:buNone/>
            </a:pPr>
            <a:r>
              <a:rPr b="1" lang="it" sz="1700">
                <a:solidFill>
                  <a:schemeClr val="dk1"/>
                </a:solidFill>
              </a:rPr>
              <a:t>Il Messaggio Finale:</a:t>
            </a:r>
            <a:r>
              <a:rPr lang="it" sz="1700">
                <a:solidFill>
                  <a:schemeClr val="dk1"/>
                </a:solidFill>
              </a:rPr>
              <a:t> Bitcoin non è un modo per diventare ricchi velocemente, ma un modo per non diventare poveri lentamente.</a:t>
            </a:r>
            <a:endParaRPr sz="1700">
              <a:solidFill>
                <a:schemeClr val="dk1"/>
              </a:solidFill>
            </a:endParaRPr>
          </a:p>
          <a:p>
            <a:pPr indent="0" lvl="0" marL="0" rtl="0" algn="l">
              <a:spcBef>
                <a:spcPts val="0"/>
              </a:spcBef>
              <a:spcAft>
                <a:spcPts val="0"/>
              </a:spcAft>
              <a:buNone/>
            </a:pPr>
            <a:r>
              <a:t/>
            </a:r>
            <a:endParaRPr sz="2400">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3" name="Shape 293"/>
        <p:cNvGrpSpPr/>
        <p:nvPr/>
      </p:nvGrpSpPr>
      <p:grpSpPr>
        <a:xfrm>
          <a:off x="0" y="0"/>
          <a:ext cx="0" cy="0"/>
          <a:chOff x="0" y="0"/>
          <a:chExt cx="0" cy="0"/>
        </a:xfrm>
      </p:grpSpPr>
      <p:pic>
        <p:nvPicPr>
          <p:cNvPr id="294" name="Google Shape;294;p41" title="logo.png"/>
          <p:cNvPicPr preferRelativeResize="0"/>
          <p:nvPr/>
        </p:nvPicPr>
        <p:blipFill>
          <a:blip r:embed="rId3">
            <a:alphaModFix/>
          </a:blip>
          <a:stretch>
            <a:fillRect/>
          </a:stretch>
        </p:blipFill>
        <p:spPr>
          <a:xfrm>
            <a:off x="-390750" y="-289825"/>
            <a:ext cx="10403750" cy="5433325"/>
          </a:xfrm>
          <a:prstGeom prst="rect">
            <a:avLst/>
          </a:prstGeom>
          <a:noFill/>
          <a:ln>
            <a:noFill/>
          </a:ln>
        </p:spPr>
      </p:pic>
      <p:sp>
        <p:nvSpPr>
          <p:cNvPr id="295" name="Google Shape;295;p41"/>
          <p:cNvSpPr txBox="1"/>
          <p:nvPr>
            <p:ph type="ctrTitle"/>
          </p:nvPr>
        </p:nvSpPr>
        <p:spPr>
          <a:xfrm>
            <a:off x="168813" y="676900"/>
            <a:ext cx="8520600" cy="1275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it" sz="7422"/>
              <a:t>GRAZIE!</a:t>
            </a:r>
            <a:endParaRPr/>
          </a:p>
        </p:txBody>
      </p:sp>
      <p:sp>
        <p:nvSpPr>
          <p:cNvPr id="296" name="Google Shape;296;p41"/>
          <p:cNvSpPr txBox="1"/>
          <p:nvPr>
            <p:ph idx="1" type="subTitle"/>
          </p:nvPr>
        </p:nvSpPr>
        <p:spPr>
          <a:xfrm>
            <a:off x="311700" y="3307525"/>
            <a:ext cx="8520600" cy="16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it" sz="3300">
                <a:solidFill>
                  <a:schemeClr val="dk1"/>
                </a:solidFill>
              </a:rPr>
              <a:t>FATE TUTE LE DOMANDE CHE VOLETE,</a:t>
            </a:r>
            <a:endParaRPr b="1" sz="3300">
              <a:solidFill>
                <a:schemeClr val="dk1"/>
              </a:solidFill>
            </a:endParaRPr>
          </a:p>
          <a:p>
            <a:pPr indent="0" lvl="0" marL="0" rtl="0" algn="ctr">
              <a:spcBef>
                <a:spcPts val="0"/>
              </a:spcBef>
              <a:spcAft>
                <a:spcPts val="0"/>
              </a:spcAft>
              <a:buNone/>
            </a:pPr>
            <a:r>
              <a:rPr b="1" lang="it" sz="3300">
                <a:solidFill>
                  <a:schemeClr val="dk1"/>
                </a:solidFill>
              </a:rPr>
              <a:t>LA PROSSIMA LEZIONE</a:t>
            </a:r>
            <a:endParaRPr b="1" sz="3300">
              <a:solidFill>
                <a:schemeClr val="dk1"/>
              </a:solidFill>
            </a:endParaRPr>
          </a:p>
          <a:p>
            <a:pPr indent="0" lvl="0" marL="0" rtl="0" algn="ctr">
              <a:spcBef>
                <a:spcPts val="0"/>
              </a:spcBef>
              <a:spcAft>
                <a:spcPts val="0"/>
              </a:spcAft>
              <a:buNone/>
            </a:pPr>
            <a:r>
              <a:rPr b="1" lang="it" sz="3300">
                <a:solidFill>
                  <a:schemeClr val="dk1"/>
                </a:solidFill>
              </a:rPr>
              <a:t>CAPIREMO COME FUNZIONA BITCOIN</a:t>
            </a:r>
            <a:endParaRPr b="1" sz="33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7" name="Shape 67"/>
        <p:cNvGrpSpPr/>
        <p:nvPr/>
      </p:nvGrpSpPr>
      <p:grpSpPr>
        <a:xfrm>
          <a:off x="0" y="0"/>
          <a:ext cx="0" cy="0"/>
          <a:chOff x="0" y="0"/>
          <a:chExt cx="0" cy="0"/>
        </a:xfrm>
      </p:grpSpPr>
      <p:sp>
        <p:nvSpPr>
          <p:cNvPr id="68" name="Google Shape;68;p15"/>
          <p:cNvSpPr txBox="1"/>
          <p:nvPr>
            <p:ph type="ctrTitle"/>
          </p:nvPr>
        </p:nvSpPr>
        <p:spPr>
          <a:xfrm>
            <a:off x="0" y="0"/>
            <a:ext cx="9144000" cy="685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it" sz="3600"/>
              <a:t>LA RICERCA DELLA MONETA PERFETTA</a:t>
            </a:r>
            <a:endParaRPr b="1" sz="3600"/>
          </a:p>
        </p:txBody>
      </p:sp>
      <p:sp>
        <p:nvSpPr>
          <p:cNvPr id="69" name="Google Shape;69;p15"/>
          <p:cNvSpPr txBox="1"/>
          <p:nvPr>
            <p:ph idx="1" type="subTitle"/>
          </p:nvPr>
        </p:nvSpPr>
        <p:spPr>
          <a:xfrm>
            <a:off x="0" y="4350900"/>
            <a:ext cx="9144000" cy="7926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935"/>
              <a:buNone/>
            </a:pPr>
            <a:r>
              <a:rPr b="1" lang="it" sz="2480">
                <a:solidFill>
                  <a:srgbClr val="EF7B1B"/>
                </a:solidFill>
              </a:rPr>
              <a:t>L</a:t>
            </a:r>
            <a:r>
              <a:rPr b="1" lang="it" sz="2480">
                <a:solidFill>
                  <a:srgbClr val="EF7B1B"/>
                </a:solidFill>
              </a:rPr>
              <a:t>a moneta migliore è quella che nessuno può creare dal nulla con un click.</a:t>
            </a:r>
            <a:endParaRPr b="1" sz="2480">
              <a:solidFill>
                <a:srgbClr val="EF7B1B"/>
              </a:solidFill>
            </a:endParaRPr>
          </a:p>
        </p:txBody>
      </p:sp>
      <p:sp>
        <p:nvSpPr>
          <p:cNvPr id="70" name="Google Shape;70;p15"/>
          <p:cNvSpPr txBox="1"/>
          <p:nvPr/>
        </p:nvSpPr>
        <p:spPr>
          <a:xfrm>
            <a:off x="0" y="965900"/>
            <a:ext cx="2595300" cy="3281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it" sz="1300">
                <a:solidFill>
                  <a:schemeClr val="dk1"/>
                </a:solidFill>
              </a:rPr>
              <a:t>IL SALE (L'Utilità)</a:t>
            </a:r>
            <a:endParaRPr b="1" sz="1300">
              <a:solidFill>
                <a:schemeClr val="dk1"/>
              </a:solidFill>
            </a:endParaRPr>
          </a:p>
          <a:p>
            <a:pPr indent="-311150" lvl="0" marL="457200" rtl="0" algn="l">
              <a:lnSpc>
                <a:spcPct val="115000"/>
              </a:lnSpc>
              <a:spcBef>
                <a:spcPts val="1200"/>
              </a:spcBef>
              <a:spcAft>
                <a:spcPts val="0"/>
              </a:spcAft>
              <a:buClr>
                <a:schemeClr val="dk1"/>
              </a:buClr>
              <a:buSzPts val="1300"/>
              <a:buChar char="●"/>
            </a:pPr>
            <a:r>
              <a:rPr b="1" i="1" lang="it" sz="1300">
                <a:solidFill>
                  <a:schemeClr val="dk1"/>
                </a:solidFill>
              </a:rPr>
              <a:t>Perché:</a:t>
            </a:r>
            <a:r>
              <a:rPr b="1" lang="it" sz="1300">
                <a:solidFill>
                  <a:schemeClr val="dk1"/>
                </a:solidFill>
              </a:rPr>
              <a:t> Tutti ne hanno bisogno, è divisibile.</a:t>
            </a:r>
            <a:endParaRPr b="1" sz="1300">
              <a:solidFill>
                <a:schemeClr val="dk1"/>
              </a:solidFill>
            </a:endParaRPr>
          </a:p>
          <a:p>
            <a:pPr indent="-311150" lvl="0" marL="457200" rtl="0" algn="l">
              <a:lnSpc>
                <a:spcPct val="115000"/>
              </a:lnSpc>
              <a:spcBef>
                <a:spcPts val="0"/>
              </a:spcBef>
              <a:spcAft>
                <a:spcPts val="0"/>
              </a:spcAft>
              <a:buClr>
                <a:schemeClr val="dk1"/>
              </a:buClr>
              <a:buSzPts val="1300"/>
              <a:buChar char="●"/>
            </a:pPr>
            <a:r>
              <a:rPr b="1" i="1" lang="it" sz="1300">
                <a:solidFill>
                  <a:schemeClr val="dk1"/>
                </a:solidFill>
              </a:rPr>
              <a:t>Il problema:</a:t>
            </a:r>
            <a:r>
              <a:rPr b="1" lang="it" sz="1300">
                <a:solidFill>
                  <a:schemeClr val="dk1"/>
                </a:solidFill>
              </a:rPr>
              <a:t> Si scioglie con l'umidità. Non dura nel tempo.</a:t>
            </a:r>
            <a:endParaRPr b="1" sz="2000">
              <a:solidFill>
                <a:schemeClr val="dk1"/>
              </a:solidFill>
            </a:endParaRPr>
          </a:p>
        </p:txBody>
      </p:sp>
      <p:sp>
        <p:nvSpPr>
          <p:cNvPr id="71" name="Google Shape;71;p15"/>
          <p:cNvSpPr txBox="1"/>
          <p:nvPr/>
        </p:nvSpPr>
        <p:spPr>
          <a:xfrm>
            <a:off x="2595300" y="965900"/>
            <a:ext cx="3084000" cy="3281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it" sz="1300">
                <a:solidFill>
                  <a:schemeClr val="dk1"/>
                </a:solidFill>
              </a:rPr>
              <a:t>LE CONCHIGLIE (La Scarsità Locale)</a:t>
            </a:r>
            <a:endParaRPr b="1" sz="1300">
              <a:solidFill>
                <a:schemeClr val="dk1"/>
              </a:solidFill>
            </a:endParaRPr>
          </a:p>
          <a:p>
            <a:pPr indent="-311150" lvl="0" marL="457200" rtl="0" algn="ctr">
              <a:lnSpc>
                <a:spcPct val="115000"/>
              </a:lnSpc>
              <a:spcBef>
                <a:spcPts val="1200"/>
              </a:spcBef>
              <a:spcAft>
                <a:spcPts val="0"/>
              </a:spcAft>
              <a:buClr>
                <a:schemeClr val="dk1"/>
              </a:buClr>
              <a:buSzPts val="1300"/>
              <a:buChar char="●"/>
            </a:pPr>
            <a:r>
              <a:rPr b="1" i="1" lang="it" sz="1300">
                <a:solidFill>
                  <a:schemeClr val="dk1"/>
                </a:solidFill>
              </a:rPr>
              <a:t>Perché:</a:t>
            </a:r>
            <a:r>
              <a:rPr b="1" lang="it" sz="1300">
                <a:solidFill>
                  <a:schemeClr val="dk1"/>
                </a:solidFill>
              </a:rPr>
              <a:t> Belle, difficili da trovare... se sei in montagna.</a:t>
            </a:r>
            <a:endParaRPr b="1" sz="1300">
              <a:solidFill>
                <a:schemeClr val="dk1"/>
              </a:solidFill>
            </a:endParaRPr>
          </a:p>
          <a:p>
            <a:pPr indent="-311150" lvl="0" marL="457200" rtl="0" algn="ctr">
              <a:lnSpc>
                <a:spcPct val="115000"/>
              </a:lnSpc>
              <a:spcBef>
                <a:spcPts val="0"/>
              </a:spcBef>
              <a:spcAft>
                <a:spcPts val="0"/>
              </a:spcAft>
              <a:buClr>
                <a:schemeClr val="dk1"/>
              </a:buClr>
              <a:buSzPts val="1300"/>
              <a:buChar char="●"/>
            </a:pPr>
            <a:r>
              <a:rPr b="1" i="1" lang="it" sz="1300">
                <a:solidFill>
                  <a:schemeClr val="dk1"/>
                </a:solidFill>
              </a:rPr>
              <a:t>Il problema:</a:t>
            </a:r>
            <a:r>
              <a:rPr b="1" lang="it" sz="1300">
                <a:solidFill>
                  <a:schemeClr val="dk1"/>
                </a:solidFill>
              </a:rPr>
              <a:t> Se trovi una spiaggia piena, diventi ricco senza lavorare. È l'inflazione: troppa moneta rispetto ai beni.</a:t>
            </a:r>
            <a:endParaRPr b="1" sz="2000">
              <a:solidFill>
                <a:schemeClr val="dk1"/>
              </a:solidFill>
            </a:endParaRPr>
          </a:p>
        </p:txBody>
      </p:sp>
      <p:sp>
        <p:nvSpPr>
          <p:cNvPr id="72" name="Google Shape;72;p15"/>
          <p:cNvSpPr txBox="1"/>
          <p:nvPr/>
        </p:nvSpPr>
        <p:spPr>
          <a:xfrm>
            <a:off x="5679300" y="930900"/>
            <a:ext cx="3464700" cy="3281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it" sz="1300">
                <a:solidFill>
                  <a:schemeClr val="dk1"/>
                </a:solidFill>
              </a:rPr>
              <a:t>L'ORO (Il Re)</a:t>
            </a:r>
            <a:endParaRPr b="1" sz="1300">
              <a:solidFill>
                <a:schemeClr val="dk1"/>
              </a:solidFill>
            </a:endParaRPr>
          </a:p>
          <a:p>
            <a:pPr indent="-311150" lvl="0" marL="457200" rtl="0" algn="ctr">
              <a:lnSpc>
                <a:spcPct val="115000"/>
              </a:lnSpc>
              <a:spcBef>
                <a:spcPts val="1200"/>
              </a:spcBef>
              <a:spcAft>
                <a:spcPts val="0"/>
              </a:spcAft>
              <a:buClr>
                <a:schemeClr val="dk1"/>
              </a:buClr>
              <a:buSzPts val="1300"/>
              <a:buChar char="●"/>
            </a:pPr>
            <a:r>
              <a:rPr b="1" i="1" lang="it" sz="1300">
                <a:solidFill>
                  <a:schemeClr val="dk1"/>
                </a:solidFill>
              </a:rPr>
              <a:t>Perché:</a:t>
            </a:r>
            <a:r>
              <a:rPr b="1" lang="it" sz="1300">
                <a:solidFill>
                  <a:schemeClr val="dk1"/>
                </a:solidFill>
              </a:rPr>
              <a:t> indistruttibile, non si può fabbricare in laboratorio (scarsità fisica), è difficile da estrarre.</a:t>
            </a:r>
            <a:endParaRPr b="1" sz="1300">
              <a:solidFill>
                <a:schemeClr val="dk1"/>
              </a:solidFill>
            </a:endParaRPr>
          </a:p>
          <a:p>
            <a:pPr indent="-311150" lvl="0" marL="457200" rtl="0" algn="ctr">
              <a:lnSpc>
                <a:spcPct val="115000"/>
              </a:lnSpc>
              <a:spcBef>
                <a:spcPts val="0"/>
              </a:spcBef>
              <a:spcAft>
                <a:spcPts val="0"/>
              </a:spcAft>
              <a:buClr>
                <a:schemeClr val="dk1"/>
              </a:buClr>
              <a:buSzPts val="1300"/>
              <a:buChar char="●"/>
            </a:pPr>
            <a:r>
              <a:rPr b="1" i="1" lang="it" sz="1300">
                <a:solidFill>
                  <a:schemeClr val="dk1"/>
                </a:solidFill>
              </a:rPr>
              <a:t>Risultato:</a:t>
            </a:r>
            <a:r>
              <a:rPr b="1" lang="it" sz="1300">
                <a:solidFill>
                  <a:schemeClr val="dk1"/>
                </a:solidFill>
              </a:rPr>
              <a:t> Ha vinto per 5.000 anni perché è la tecnologia che conserva meglio la "fatica" umana.</a:t>
            </a:r>
            <a:endParaRPr b="1" sz="2000">
              <a:solidFill>
                <a:schemeClr val="dk1"/>
              </a:solidFill>
            </a:endParaRPr>
          </a:p>
        </p:txBody>
      </p:sp>
      <p:pic>
        <p:nvPicPr>
          <p:cNvPr id="73" name="Google Shape;73;p15" title="Immagine 2026-03-05 175021.png"/>
          <p:cNvPicPr preferRelativeResize="0"/>
          <p:nvPr/>
        </p:nvPicPr>
        <p:blipFill>
          <a:blip r:embed="rId3">
            <a:alphaModFix/>
          </a:blip>
          <a:stretch>
            <a:fillRect/>
          </a:stretch>
        </p:blipFill>
        <p:spPr>
          <a:xfrm>
            <a:off x="590505" y="2791955"/>
            <a:ext cx="1414275" cy="1428600"/>
          </a:xfrm>
          <a:prstGeom prst="rect">
            <a:avLst/>
          </a:prstGeom>
          <a:noFill/>
          <a:ln>
            <a:noFill/>
          </a:ln>
        </p:spPr>
      </p:pic>
      <p:pic>
        <p:nvPicPr>
          <p:cNvPr id="74" name="Google Shape;74;p15" title="Immagine 2026-03-05 175313.png"/>
          <p:cNvPicPr preferRelativeResize="0"/>
          <p:nvPr/>
        </p:nvPicPr>
        <p:blipFill>
          <a:blip r:embed="rId4">
            <a:alphaModFix/>
          </a:blip>
          <a:stretch>
            <a:fillRect/>
          </a:stretch>
        </p:blipFill>
        <p:spPr>
          <a:xfrm>
            <a:off x="3706221" y="2972871"/>
            <a:ext cx="1311375" cy="1066775"/>
          </a:xfrm>
          <a:prstGeom prst="rect">
            <a:avLst/>
          </a:prstGeom>
          <a:noFill/>
          <a:ln>
            <a:noFill/>
          </a:ln>
        </p:spPr>
      </p:pic>
      <p:pic>
        <p:nvPicPr>
          <p:cNvPr id="75" name="Google Shape;75;p15" title="Immagine 2026-03-05 175358.png"/>
          <p:cNvPicPr preferRelativeResize="0"/>
          <p:nvPr/>
        </p:nvPicPr>
        <p:blipFill>
          <a:blip r:embed="rId5">
            <a:alphaModFix/>
          </a:blip>
          <a:stretch>
            <a:fillRect/>
          </a:stretch>
        </p:blipFill>
        <p:spPr>
          <a:xfrm>
            <a:off x="7035575" y="2981545"/>
            <a:ext cx="1311375" cy="8900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9" name="Shape 79"/>
        <p:cNvGrpSpPr/>
        <p:nvPr/>
      </p:nvGrpSpPr>
      <p:grpSpPr>
        <a:xfrm>
          <a:off x="0" y="0"/>
          <a:ext cx="0" cy="0"/>
          <a:chOff x="0" y="0"/>
          <a:chExt cx="0" cy="0"/>
        </a:xfrm>
      </p:grpSpPr>
      <p:sp>
        <p:nvSpPr>
          <p:cNvPr id="80" name="Google Shape;80;p16"/>
          <p:cNvSpPr txBox="1"/>
          <p:nvPr>
            <p:ph type="ctrTitle"/>
          </p:nvPr>
        </p:nvSpPr>
        <p:spPr>
          <a:xfrm>
            <a:off x="0" y="0"/>
            <a:ext cx="9144000" cy="1231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3200"/>
              <a:t>IL TRUCCO DELL'OREFICE: NASCE LA BANCONOTA</a:t>
            </a:r>
            <a:endParaRPr b="1" sz="3200"/>
          </a:p>
        </p:txBody>
      </p:sp>
      <p:sp>
        <p:nvSpPr>
          <p:cNvPr id="81" name="Google Shape;81;p16"/>
          <p:cNvSpPr txBox="1"/>
          <p:nvPr>
            <p:ph idx="1" type="subTitle"/>
          </p:nvPr>
        </p:nvSpPr>
        <p:spPr>
          <a:xfrm>
            <a:off x="-125" y="4136000"/>
            <a:ext cx="9144000" cy="382200"/>
          </a:xfrm>
          <a:prstGeom prst="rect">
            <a:avLst/>
          </a:prstGeom>
        </p:spPr>
        <p:txBody>
          <a:bodyPr anchorCtr="0" anchor="t" bIns="91425" lIns="91425" spcFirstLastPara="1" rIns="91425" wrap="square" tIns="91425">
            <a:noAutofit/>
          </a:bodyPr>
          <a:lstStyle/>
          <a:p>
            <a:pPr indent="0" lvl="0" marL="0" rtl="0" algn="ctr">
              <a:lnSpc>
                <a:spcPct val="60000"/>
              </a:lnSpc>
              <a:spcBef>
                <a:spcPts val="0"/>
              </a:spcBef>
              <a:spcAft>
                <a:spcPts val="0"/>
              </a:spcAft>
              <a:buSzPts val="725"/>
              <a:buNone/>
            </a:pPr>
            <a:r>
              <a:rPr lang="it" sz="1369"/>
              <a:t>Le persone iniziano a scambiarsi direttamente le carte invece dell'oro. La carta è diventata "comoda come i soldi".</a:t>
            </a:r>
            <a:endParaRPr sz="1602"/>
          </a:p>
          <a:p>
            <a:pPr indent="0" lvl="0" marL="0" rtl="0" algn="ctr">
              <a:lnSpc>
                <a:spcPct val="60000"/>
              </a:lnSpc>
              <a:spcBef>
                <a:spcPts val="0"/>
              </a:spcBef>
              <a:spcAft>
                <a:spcPts val="0"/>
              </a:spcAft>
              <a:buSzPts val="725"/>
              <a:buNone/>
            </a:pPr>
            <a:r>
              <a:t/>
            </a:r>
            <a:endParaRPr sz="1055"/>
          </a:p>
        </p:txBody>
      </p:sp>
      <p:pic>
        <p:nvPicPr>
          <p:cNvPr id="82" name="Google Shape;82;p16" title="Immagine 2026-03-05 175711.png"/>
          <p:cNvPicPr preferRelativeResize="0"/>
          <p:nvPr/>
        </p:nvPicPr>
        <p:blipFill>
          <a:blip r:embed="rId3">
            <a:alphaModFix/>
          </a:blip>
          <a:stretch>
            <a:fillRect/>
          </a:stretch>
        </p:blipFill>
        <p:spPr>
          <a:xfrm>
            <a:off x="3852275" y="1231500"/>
            <a:ext cx="1311375" cy="1357828"/>
          </a:xfrm>
          <a:prstGeom prst="rect">
            <a:avLst/>
          </a:prstGeom>
          <a:noFill/>
          <a:ln>
            <a:noFill/>
          </a:ln>
        </p:spPr>
      </p:pic>
      <p:pic>
        <p:nvPicPr>
          <p:cNvPr id="83" name="Google Shape;83;p16" title="Immagine 2026-03-05 175358.png"/>
          <p:cNvPicPr preferRelativeResize="0"/>
          <p:nvPr/>
        </p:nvPicPr>
        <p:blipFill>
          <a:blip r:embed="rId4">
            <a:alphaModFix/>
          </a:blip>
          <a:stretch>
            <a:fillRect/>
          </a:stretch>
        </p:blipFill>
        <p:spPr>
          <a:xfrm>
            <a:off x="697525" y="3040645"/>
            <a:ext cx="1311375" cy="890052"/>
          </a:xfrm>
          <a:prstGeom prst="rect">
            <a:avLst/>
          </a:prstGeom>
          <a:noFill/>
          <a:ln>
            <a:noFill/>
          </a:ln>
        </p:spPr>
      </p:pic>
      <p:pic>
        <p:nvPicPr>
          <p:cNvPr id="84" name="Google Shape;84;p16" title="Immagine 2026-03-05 175833.png"/>
          <p:cNvPicPr preferRelativeResize="0"/>
          <p:nvPr/>
        </p:nvPicPr>
        <p:blipFill>
          <a:blip r:embed="rId5">
            <a:alphaModFix/>
          </a:blip>
          <a:stretch>
            <a:fillRect/>
          </a:stretch>
        </p:blipFill>
        <p:spPr>
          <a:xfrm>
            <a:off x="7064673" y="2624438"/>
            <a:ext cx="1311375" cy="1254690"/>
          </a:xfrm>
          <a:prstGeom prst="rect">
            <a:avLst/>
          </a:prstGeom>
          <a:noFill/>
          <a:ln>
            <a:noFill/>
          </a:ln>
        </p:spPr>
      </p:pic>
      <p:sp>
        <p:nvSpPr>
          <p:cNvPr id="85" name="Google Shape;85;p16"/>
          <p:cNvSpPr txBox="1"/>
          <p:nvPr/>
        </p:nvSpPr>
        <p:spPr>
          <a:xfrm>
            <a:off x="419463" y="1945250"/>
            <a:ext cx="1867500" cy="8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1100">
                <a:solidFill>
                  <a:schemeClr val="dk1"/>
                </a:solidFill>
              </a:rPr>
              <a:t>L'Oro è pesante:</a:t>
            </a:r>
            <a:endParaRPr sz="1100">
              <a:solidFill>
                <a:schemeClr val="dk1"/>
              </a:solidFill>
            </a:endParaRPr>
          </a:p>
          <a:p>
            <a:pPr indent="0" lvl="0" marL="0" rtl="0" algn="ctr">
              <a:spcBef>
                <a:spcPts val="0"/>
              </a:spcBef>
              <a:spcAft>
                <a:spcPts val="0"/>
              </a:spcAft>
              <a:buNone/>
            </a:pPr>
            <a:r>
              <a:rPr lang="it" sz="1100">
                <a:solidFill>
                  <a:schemeClr val="dk1"/>
                </a:solidFill>
              </a:rPr>
              <a:t>Portarselo dietro per fare la spesa è scomodo e rischioso.</a:t>
            </a:r>
            <a:endParaRPr sz="1800">
              <a:solidFill>
                <a:schemeClr val="dk2"/>
              </a:solidFill>
            </a:endParaRPr>
          </a:p>
        </p:txBody>
      </p:sp>
      <p:cxnSp>
        <p:nvCxnSpPr>
          <p:cNvPr id="86" name="Google Shape;86;p16"/>
          <p:cNvCxnSpPr/>
          <p:nvPr/>
        </p:nvCxnSpPr>
        <p:spPr>
          <a:xfrm flipH="1" rot="10800000">
            <a:off x="2104325" y="2383975"/>
            <a:ext cx="1718100" cy="1088400"/>
          </a:xfrm>
          <a:prstGeom prst="straightConnector1">
            <a:avLst/>
          </a:prstGeom>
          <a:noFill/>
          <a:ln cap="flat" cmpd="sng" w="9525">
            <a:solidFill>
              <a:schemeClr val="dk2"/>
            </a:solidFill>
            <a:prstDash val="solid"/>
            <a:round/>
            <a:headEnd len="med" w="med" type="none"/>
            <a:tailEnd len="med" w="med" type="stealth"/>
          </a:ln>
        </p:spPr>
      </p:cxnSp>
      <p:sp>
        <p:nvSpPr>
          <p:cNvPr id="87" name="Google Shape;87;p16"/>
          <p:cNvSpPr txBox="1"/>
          <p:nvPr/>
        </p:nvSpPr>
        <p:spPr>
          <a:xfrm>
            <a:off x="3630325" y="2855488"/>
            <a:ext cx="19743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1100">
                <a:solidFill>
                  <a:schemeClr val="dk1"/>
                </a:solidFill>
              </a:rPr>
              <a:t>Il Deposito:</a:t>
            </a:r>
            <a:r>
              <a:rPr lang="it" sz="1100">
                <a:solidFill>
                  <a:schemeClr val="dk1"/>
                </a:solidFill>
              </a:rPr>
              <a:t> Gli orefici (i primi banchieri) offrono i loro forzieri sicuri per custodire l'oro della gente.</a:t>
            </a:r>
            <a:endParaRPr sz="1800">
              <a:solidFill>
                <a:schemeClr val="dk2"/>
              </a:solidFill>
            </a:endParaRPr>
          </a:p>
        </p:txBody>
      </p:sp>
      <p:cxnSp>
        <p:nvCxnSpPr>
          <p:cNvPr id="88" name="Google Shape;88;p16"/>
          <p:cNvCxnSpPr/>
          <p:nvPr/>
        </p:nvCxnSpPr>
        <p:spPr>
          <a:xfrm>
            <a:off x="5455100" y="2383975"/>
            <a:ext cx="1760700" cy="747000"/>
          </a:xfrm>
          <a:prstGeom prst="straightConnector1">
            <a:avLst/>
          </a:prstGeom>
          <a:noFill/>
          <a:ln cap="flat" cmpd="sng" w="9525">
            <a:solidFill>
              <a:schemeClr val="dk2"/>
            </a:solidFill>
            <a:prstDash val="solid"/>
            <a:round/>
            <a:headEnd len="med" w="med" type="none"/>
            <a:tailEnd len="med" w="med" type="triangle"/>
          </a:ln>
        </p:spPr>
      </p:cxnSp>
      <p:sp>
        <p:nvSpPr>
          <p:cNvPr id="89" name="Google Shape;89;p16"/>
          <p:cNvSpPr txBox="1"/>
          <p:nvPr/>
        </p:nvSpPr>
        <p:spPr>
          <a:xfrm>
            <a:off x="6728938" y="1383775"/>
            <a:ext cx="2251500" cy="108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1100">
                <a:solidFill>
                  <a:schemeClr val="dk1"/>
                </a:solidFill>
              </a:rPr>
              <a:t>La Ricevuta:</a:t>
            </a:r>
            <a:r>
              <a:rPr lang="it" sz="1100">
                <a:solidFill>
                  <a:schemeClr val="dk1"/>
                </a:solidFill>
              </a:rPr>
              <a:t> In cambio dell'oro, l'orefice rilascia un pezzo di carta che dice: </a:t>
            </a:r>
            <a:r>
              <a:rPr i="1" lang="it" sz="1100">
                <a:solidFill>
                  <a:schemeClr val="dk1"/>
                </a:solidFill>
              </a:rPr>
              <a:t>"Prometto di restituire l'oro a chiunque mi porti questo foglio"</a:t>
            </a:r>
            <a:r>
              <a:rPr lang="it" sz="1100">
                <a:solidFill>
                  <a:schemeClr val="dk1"/>
                </a:solidFill>
              </a:rPr>
              <a:t>.</a:t>
            </a:r>
            <a:endParaRPr sz="1800">
              <a:solidFill>
                <a:schemeClr val="dk2"/>
              </a:solidFill>
            </a:endParaRPr>
          </a:p>
        </p:txBody>
      </p:sp>
      <p:sp>
        <p:nvSpPr>
          <p:cNvPr id="90" name="Google Shape;90;p16"/>
          <p:cNvSpPr txBox="1"/>
          <p:nvPr/>
        </p:nvSpPr>
        <p:spPr>
          <a:xfrm>
            <a:off x="140850" y="4507500"/>
            <a:ext cx="8750400" cy="5016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Clr>
                <a:schemeClr val="dk1"/>
              </a:buClr>
              <a:buSzPts val="935"/>
              <a:buFont typeface="Arial"/>
              <a:buNone/>
            </a:pPr>
            <a:r>
              <a:rPr b="1" lang="it" sz="1962">
                <a:solidFill>
                  <a:srgbClr val="FF0000"/>
                </a:solidFill>
              </a:rPr>
              <a:t>Chi controlla il forziere può stampare più carta dell'oro che possiede?</a:t>
            </a:r>
            <a:endParaRPr b="1" sz="1962">
              <a:solidFill>
                <a:srgbClr val="FF0000"/>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4" name="Shape 94"/>
        <p:cNvGrpSpPr/>
        <p:nvPr/>
      </p:nvGrpSpPr>
      <p:grpSpPr>
        <a:xfrm>
          <a:off x="0" y="0"/>
          <a:ext cx="0" cy="0"/>
          <a:chOff x="0" y="0"/>
          <a:chExt cx="0" cy="0"/>
        </a:xfrm>
      </p:grpSpPr>
      <p:sp>
        <p:nvSpPr>
          <p:cNvPr id="95" name="Google Shape;95;p17"/>
          <p:cNvSpPr txBox="1"/>
          <p:nvPr>
            <p:ph type="ctrTitle"/>
          </p:nvPr>
        </p:nvSpPr>
        <p:spPr>
          <a:xfrm>
            <a:off x="0" y="0"/>
            <a:ext cx="9144000" cy="1185000"/>
          </a:xfrm>
          <a:prstGeom prst="rect">
            <a:avLst/>
          </a:prstGeom>
        </p:spPr>
        <p:txBody>
          <a:bodyPr anchorCtr="0" anchor="b" bIns="88750" lIns="88750" spcFirstLastPara="1" rIns="88750" wrap="square" tIns="88750">
            <a:noAutofit/>
          </a:bodyPr>
          <a:lstStyle/>
          <a:p>
            <a:pPr indent="0" lvl="0" marL="0" rtl="0" algn="ctr">
              <a:spcBef>
                <a:spcPts val="0"/>
              </a:spcBef>
              <a:spcAft>
                <a:spcPts val="0"/>
              </a:spcAft>
              <a:buSzPts val="990"/>
              <a:buNone/>
            </a:pPr>
            <a:r>
              <a:rPr b="1" lang="it" sz="3244"/>
              <a:t>LA BELLE ÉPOQUE: QUANDO IL FUTURO ERA SICURO</a:t>
            </a:r>
            <a:endParaRPr b="1" sz="3244"/>
          </a:p>
        </p:txBody>
      </p:sp>
      <p:sp>
        <p:nvSpPr>
          <p:cNvPr id="96" name="Google Shape;96;p17"/>
          <p:cNvSpPr txBox="1"/>
          <p:nvPr>
            <p:ph idx="1" type="subTitle"/>
          </p:nvPr>
        </p:nvSpPr>
        <p:spPr>
          <a:xfrm>
            <a:off x="0" y="4372900"/>
            <a:ext cx="91440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it">
                <a:solidFill>
                  <a:srgbClr val="EF7B1B"/>
                </a:solidFill>
              </a:rPr>
              <a:t>La moneta era solida come la roccia, perché nessuno poteva crearla con un tratto di penna</a:t>
            </a:r>
            <a:endParaRPr b="1">
              <a:solidFill>
                <a:srgbClr val="EF7B1B"/>
              </a:solidFill>
            </a:endParaRPr>
          </a:p>
        </p:txBody>
      </p:sp>
      <p:pic>
        <p:nvPicPr>
          <p:cNvPr id="97" name="Google Shape;97;p17" title="Immagine 2026-03-05 180841.png"/>
          <p:cNvPicPr preferRelativeResize="0"/>
          <p:nvPr/>
        </p:nvPicPr>
        <p:blipFill>
          <a:blip r:embed="rId3">
            <a:alphaModFix/>
          </a:blip>
          <a:stretch>
            <a:fillRect/>
          </a:stretch>
        </p:blipFill>
        <p:spPr>
          <a:xfrm>
            <a:off x="0" y="1185000"/>
            <a:ext cx="4249526" cy="3187900"/>
          </a:xfrm>
          <a:prstGeom prst="rect">
            <a:avLst/>
          </a:prstGeom>
          <a:noFill/>
          <a:ln>
            <a:noFill/>
          </a:ln>
        </p:spPr>
      </p:pic>
      <p:sp>
        <p:nvSpPr>
          <p:cNvPr id="98" name="Google Shape;98;p17"/>
          <p:cNvSpPr txBox="1"/>
          <p:nvPr/>
        </p:nvSpPr>
        <p:spPr>
          <a:xfrm>
            <a:off x="4393300" y="1363375"/>
            <a:ext cx="46269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1100">
                <a:solidFill>
                  <a:srgbClr val="38761D"/>
                </a:solidFill>
              </a:rPr>
              <a:t>Risparmio Reale:</a:t>
            </a:r>
            <a:r>
              <a:rPr lang="it" sz="1100">
                <a:solidFill>
                  <a:srgbClr val="38761D"/>
                </a:solidFill>
              </a:rPr>
              <a:t> Mettere da parte 10 monete oggi significava poter comprare le stesse cose tra 30 anni.</a:t>
            </a:r>
            <a:endParaRPr sz="1800">
              <a:solidFill>
                <a:srgbClr val="38761D"/>
              </a:solidFill>
            </a:endParaRPr>
          </a:p>
        </p:txBody>
      </p:sp>
      <p:sp>
        <p:nvSpPr>
          <p:cNvPr id="99" name="Google Shape;99;p17"/>
          <p:cNvSpPr txBox="1"/>
          <p:nvPr/>
        </p:nvSpPr>
        <p:spPr>
          <a:xfrm>
            <a:off x="4505650" y="2311625"/>
            <a:ext cx="4402200" cy="59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1100">
                <a:solidFill>
                  <a:srgbClr val="38761D"/>
                </a:solidFill>
              </a:rPr>
              <a:t>Unico Standard:</a:t>
            </a:r>
            <a:r>
              <a:rPr lang="it" sz="1100">
                <a:solidFill>
                  <a:srgbClr val="38761D"/>
                </a:solidFill>
              </a:rPr>
              <a:t> Un mercante di Milano, uno di Parigi e uno di Londra parlavano la stessa lingua economica: l'oro.</a:t>
            </a:r>
            <a:endParaRPr sz="1800">
              <a:solidFill>
                <a:srgbClr val="38761D"/>
              </a:solidFill>
            </a:endParaRPr>
          </a:p>
        </p:txBody>
      </p:sp>
      <p:sp>
        <p:nvSpPr>
          <p:cNvPr id="100" name="Google Shape;100;p17"/>
          <p:cNvSpPr txBox="1"/>
          <p:nvPr/>
        </p:nvSpPr>
        <p:spPr>
          <a:xfrm>
            <a:off x="4505650" y="3203775"/>
            <a:ext cx="4249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1100">
                <a:solidFill>
                  <a:srgbClr val="38761D"/>
                </a:solidFill>
              </a:rPr>
              <a:t>Fioritura Umana:</a:t>
            </a:r>
            <a:r>
              <a:rPr lang="it" sz="1100">
                <a:solidFill>
                  <a:srgbClr val="38761D"/>
                </a:solidFill>
              </a:rPr>
              <a:t> Senza la tassa occulta dell'inflazione, l'umanità ha inventato l'auto, l'aereo e la lampadina.</a:t>
            </a:r>
            <a:endParaRPr sz="1800">
              <a:solidFill>
                <a:srgbClr val="38761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8" title="Immagine 2026-03-05 183654.png"/>
          <p:cNvPicPr preferRelativeResize="0"/>
          <p:nvPr/>
        </p:nvPicPr>
        <p:blipFill>
          <a:blip r:embed="rId3">
            <a:alphaModFix amt="15000"/>
          </a:blip>
          <a:stretch>
            <a:fillRect/>
          </a:stretch>
        </p:blipFill>
        <p:spPr>
          <a:xfrm>
            <a:off x="742225" y="26688"/>
            <a:ext cx="7659547" cy="5090125"/>
          </a:xfrm>
          <a:prstGeom prst="rect">
            <a:avLst/>
          </a:prstGeom>
          <a:noFill/>
          <a:ln>
            <a:noFill/>
          </a:ln>
        </p:spPr>
      </p:pic>
      <p:sp>
        <p:nvSpPr>
          <p:cNvPr id="106" name="Google Shape;106;p18"/>
          <p:cNvSpPr txBox="1"/>
          <p:nvPr/>
        </p:nvSpPr>
        <p:spPr>
          <a:xfrm>
            <a:off x="1696950" y="1167900"/>
            <a:ext cx="5750100" cy="28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20000">
                <a:solidFill>
                  <a:schemeClr val="dk2"/>
                </a:solidFill>
              </a:rPr>
              <a:t>WWI</a:t>
            </a:r>
            <a:endParaRPr b="1" sz="200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10" name="Shape 110"/>
        <p:cNvGrpSpPr/>
        <p:nvPr/>
      </p:nvGrpSpPr>
      <p:grpSpPr>
        <a:xfrm>
          <a:off x="0" y="0"/>
          <a:ext cx="0" cy="0"/>
          <a:chOff x="0" y="0"/>
          <a:chExt cx="0" cy="0"/>
        </a:xfrm>
      </p:grpSpPr>
      <p:sp>
        <p:nvSpPr>
          <p:cNvPr id="111" name="Google Shape;111;p19"/>
          <p:cNvSpPr/>
          <p:nvPr/>
        </p:nvSpPr>
        <p:spPr>
          <a:xfrm>
            <a:off x="4011475" y="4500"/>
            <a:ext cx="1325175" cy="5143500"/>
          </a:xfrm>
          <a:custGeom>
            <a:rect b="b" l="l" r="r" t="t"/>
            <a:pathLst>
              <a:path extrusionOk="0" h="205740" w="53007">
                <a:moveTo>
                  <a:pt x="1348" y="0"/>
                </a:moveTo>
                <a:lnTo>
                  <a:pt x="37734" y="42675"/>
                </a:lnTo>
                <a:lnTo>
                  <a:pt x="19766" y="59745"/>
                </a:lnTo>
                <a:lnTo>
                  <a:pt x="53007" y="80409"/>
                </a:lnTo>
                <a:lnTo>
                  <a:pt x="13926" y="88046"/>
                </a:lnTo>
                <a:lnTo>
                  <a:pt x="30547" y="108709"/>
                </a:lnTo>
                <a:lnTo>
                  <a:pt x="10781" y="128475"/>
                </a:lnTo>
                <a:lnTo>
                  <a:pt x="39531" y="138358"/>
                </a:lnTo>
                <a:lnTo>
                  <a:pt x="0" y="166209"/>
                </a:lnTo>
                <a:lnTo>
                  <a:pt x="34140" y="173396"/>
                </a:lnTo>
                <a:lnTo>
                  <a:pt x="11231" y="193611"/>
                </a:lnTo>
                <a:lnTo>
                  <a:pt x="37734" y="205740"/>
                </a:lnTo>
              </a:path>
            </a:pathLst>
          </a:custGeom>
          <a:noFill/>
          <a:ln cap="flat" cmpd="sng" w="9525">
            <a:solidFill>
              <a:srgbClr val="FF0000"/>
            </a:solidFill>
            <a:prstDash val="solid"/>
            <a:round/>
            <a:headEnd len="med" w="med" type="none"/>
            <a:tailEnd len="med" w="med" type="none"/>
          </a:ln>
        </p:spPr>
      </p:sp>
      <p:pic>
        <p:nvPicPr>
          <p:cNvPr id="112" name="Google Shape;112;p19" title="Immagine 2026-03-05 182822.png"/>
          <p:cNvPicPr preferRelativeResize="0"/>
          <p:nvPr/>
        </p:nvPicPr>
        <p:blipFill>
          <a:blip r:embed="rId3">
            <a:alphaModFix/>
          </a:blip>
          <a:stretch>
            <a:fillRect/>
          </a:stretch>
        </p:blipFill>
        <p:spPr>
          <a:xfrm>
            <a:off x="433150" y="2106475"/>
            <a:ext cx="3058299" cy="2738300"/>
          </a:xfrm>
          <a:prstGeom prst="rect">
            <a:avLst/>
          </a:prstGeom>
          <a:noFill/>
          <a:ln>
            <a:noFill/>
          </a:ln>
        </p:spPr>
      </p:pic>
      <p:pic>
        <p:nvPicPr>
          <p:cNvPr id="113" name="Google Shape;113;p19" title="71OR9H9-UhL.jpg"/>
          <p:cNvPicPr preferRelativeResize="0"/>
          <p:nvPr/>
        </p:nvPicPr>
        <p:blipFill>
          <a:blip r:embed="rId4">
            <a:alphaModFix/>
          </a:blip>
          <a:stretch>
            <a:fillRect/>
          </a:stretch>
        </p:blipFill>
        <p:spPr>
          <a:xfrm>
            <a:off x="5954325" y="129950"/>
            <a:ext cx="2504348" cy="2504348"/>
          </a:xfrm>
          <a:prstGeom prst="rect">
            <a:avLst/>
          </a:prstGeom>
          <a:noFill/>
          <a:ln>
            <a:noFill/>
          </a:ln>
        </p:spPr>
      </p:pic>
      <p:sp>
        <p:nvSpPr>
          <p:cNvPr id="114" name="Google Shape;114;p19"/>
          <p:cNvSpPr txBox="1"/>
          <p:nvPr/>
        </p:nvSpPr>
        <p:spPr>
          <a:xfrm>
            <a:off x="4342788" y="280800"/>
            <a:ext cx="909600" cy="45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7300">
                <a:solidFill>
                  <a:schemeClr val="dk2"/>
                </a:solidFill>
              </a:rPr>
              <a:t>1</a:t>
            </a:r>
            <a:endParaRPr sz="7300">
              <a:solidFill>
                <a:schemeClr val="dk2"/>
              </a:solidFill>
            </a:endParaRPr>
          </a:p>
          <a:p>
            <a:pPr indent="0" lvl="0" marL="0" rtl="0" algn="l">
              <a:spcBef>
                <a:spcPts val="0"/>
              </a:spcBef>
              <a:spcAft>
                <a:spcPts val="0"/>
              </a:spcAft>
              <a:buNone/>
            </a:pPr>
            <a:r>
              <a:rPr lang="it" sz="7300">
                <a:solidFill>
                  <a:schemeClr val="dk2"/>
                </a:solidFill>
              </a:rPr>
              <a:t>9</a:t>
            </a:r>
            <a:endParaRPr sz="7300">
              <a:solidFill>
                <a:schemeClr val="dk2"/>
              </a:solidFill>
            </a:endParaRPr>
          </a:p>
          <a:p>
            <a:pPr indent="0" lvl="0" marL="0" rtl="0" algn="l">
              <a:spcBef>
                <a:spcPts val="0"/>
              </a:spcBef>
              <a:spcAft>
                <a:spcPts val="0"/>
              </a:spcAft>
              <a:buNone/>
            </a:pPr>
            <a:r>
              <a:rPr lang="it" sz="7300">
                <a:solidFill>
                  <a:schemeClr val="dk2"/>
                </a:solidFill>
              </a:rPr>
              <a:t>1</a:t>
            </a:r>
            <a:endParaRPr sz="7300">
              <a:solidFill>
                <a:schemeClr val="dk2"/>
              </a:solidFill>
            </a:endParaRPr>
          </a:p>
          <a:p>
            <a:pPr indent="0" lvl="0" marL="0" rtl="0" algn="l">
              <a:spcBef>
                <a:spcPts val="0"/>
              </a:spcBef>
              <a:spcAft>
                <a:spcPts val="0"/>
              </a:spcAft>
              <a:buNone/>
            </a:pPr>
            <a:r>
              <a:rPr lang="it" sz="7300">
                <a:solidFill>
                  <a:schemeClr val="dk2"/>
                </a:solidFill>
              </a:rPr>
              <a:t>4</a:t>
            </a:r>
            <a:endParaRPr sz="7300">
              <a:solidFill>
                <a:schemeClr val="dk2"/>
              </a:solidFill>
            </a:endParaRPr>
          </a:p>
        </p:txBody>
      </p:sp>
      <p:sp>
        <p:nvSpPr>
          <p:cNvPr id="115" name="Google Shape;115;p19"/>
          <p:cNvSpPr txBox="1"/>
          <p:nvPr/>
        </p:nvSpPr>
        <p:spPr>
          <a:xfrm>
            <a:off x="597450" y="431250"/>
            <a:ext cx="2628000" cy="142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4300">
                <a:solidFill>
                  <a:schemeClr val="dk2"/>
                </a:solidFill>
              </a:rPr>
              <a:t>PRIMA:</a:t>
            </a:r>
            <a:endParaRPr b="1" sz="4300">
              <a:solidFill>
                <a:schemeClr val="dk2"/>
              </a:solidFill>
            </a:endParaRPr>
          </a:p>
          <a:p>
            <a:pPr indent="0" lvl="0" marL="0" rtl="0" algn="ctr">
              <a:spcBef>
                <a:spcPts val="0"/>
              </a:spcBef>
              <a:spcAft>
                <a:spcPts val="0"/>
              </a:spcAft>
              <a:buNone/>
            </a:pPr>
            <a:r>
              <a:rPr b="1" lang="it" sz="4300">
                <a:solidFill>
                  <a:schemeClr val="dk2"/>
                </a:solidFill>
              </a:rPr>
              <a:t>ORO</a:t>
            </a:r>
            <a:endParaRPr b="1" sz="4300">
              <a:solidFill>
                <a:schemeClr val="dk2"/>
              </a:solidFill>
            </a:endParaRPr>
          </a:p>
        </p:txBody>
      </p:sp>
      <p:sp>
        <p:nvSpPr>
          <p:cNvPr id="116" name="Google Shape;116;p19"/>
          <p:cNvSpPr txBox="1"/>
          <p:nvPr/>
        </p:nvSpPr>
        <p:spPr>
          <a:xfrm>
            <a:off x="5819575" y="2935625"/>
            <a:ext cx="2717700" cy="147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4300">
                <a:solidFill>
                  <a:schemeClr val="dk2"/>
                </a:solidFill>
              </a:rPr>
              <a:t>DOPO:</a:t>
            </a:r>
            <a:endParaRPr b="1" sz="4300">
              <a:solidFill>
                <a:schemeClr val="dk2"/>
              </a:solidFill>
            </a:endParaRPr>
          </a:p>
          <a:p>
            <a:pPr indent="0" lvl="0" marL="0" rtl="0" algn="ctr">
              <a:spcBef>
                <a:spcPts val="0"/>
              </a:spcBef>
              <a:spcAft>
                <a:spcPts val="0"/>
              </a:spcAft>
              <a:buNone/>
            </a:pPr>
            <a:r>
              <a:rPr b="1" lang="it" sz="4300">
                <a:solidFill>
                  <a:schemeClr val="dk2"/>
                </a:solidFill>
              </a:rPr>
              <a:t>CARTA</a:t>
            </a:r>
            <a:endParaRPr b="1" sz="43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20" name="Shape 120"/>
        <p:cNvGrpSpPr/>
        <p:nvPr/>
      </p:nvGrpSpPr>
      <p:grpSpPr>
        <a:xfrm>
          <a:off x="0" y="0"/>
          <a:ext cx="0" cy="0"/>
          <a:chOff x="0" y="0"/>
          <a:chExt cx="0" cy="0"/>
        </a:xfrm>
      </p:grpSpPr>
      <p:cxnSp>
        <p:nvCxnSpPr>
          <p:cNvPr id="121" name="Google Shape;121;p20"/>
          <p:cNvCxnSpPr/>
          <p:nvPr/>
        </p:nvCxnSpPr>
        <p:spPr>
          <a:xfrm>
            <a:off x="952625" y="1348175"/>
            <a:ext cx="7490400" cy="3149700"/>
          </a:xfrm>
          <a:prstGeom prst="straightConnector1">
            <a:avLst/>
          </a:prstGeom>
          <a:noFill/>
          <a:ln cap="flat" cmpd="sng" w="121425">
            <a:solidFill>
              <a:srgbClr val="CCCCCC"/>
            </a:solidFill>
            <a:prstDash val="solid"/>
            <a:round/>
            <a:headEnd len="med" w="med" type="none"/>
            <a:tailEnd len="med" w="med" type="triangle"/>
          </a:ln>
        </p:spPr>
      </p:cxnSp>
      <p:pic>
        <p:nvPicPr>
          <p:cNvPr id="122" name="Google Shape;122;p20" title="confisca.jpg"/>
          <p:cNvPicPr preferRelativeResize="0"/>
          <p:nvPr/>
        </p:nvPicPr>
        <p:blipFill>
          <a:blip r:embed="rId3">
            <a:alphaModFix/>
          </a:blip>
          <a:stretch>
            <a:fillRect/>
          </a:stretch>
        </p:blipFill>
        <p:spPr>
          <a:xfrm>
            <a:off x="3092700" y="925700"/>
            <a:ext cx="2958600" cy="1716625"/>
          </a:xfrm>
          <a:prstGeom prst="rect">
            <a:avLst/>
          </a:prstGeom>
          <a:noFill/>
          <a:ln>
            <a:noFill/>
          </a:ln>
        </p:spPr>
      </p:pic>
      <p:sp>
        <p:nvSpPr>
          <p:cNvPr id="123" name="Google Shape;123;p20"/>
          <p:cNvSpPr txBox="1"/>
          <p:nvPr>
            <p:ph type="ctrTitle"/>
          </p:nvPr>
        </p:nvSpPr>
        <p:spPr>
          <a:xfrm>
            <a:off x="311700" y="197575"/>
            <a:ext cx="8520600" cy="618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it" sz="3200"/>
              <a:t>LA LUNGA CORSA AL DEBITO</a:t>
            </a:r>
            <a:endParaRPr b="1" sz="3200"/>
          </a:p>
        </p:txBody>
      </p:sp>
      <p:pic>
        <p:nvPicPr>
          <p:cNvPr id="124" name="Google Shape;124;p20" title="Immagine 2026-03-08 103233.jpg"/>
          <p:cNvPicPr preferRelativeResize="0"/>
          <p:nvPr/>
        </p:nvPicPr>
        <p:blipFill>
          <a:blip r:embed="rId4">
            <a:alphaModFix/>
          </a:blip>
          <a:stretch>
            <a:fillRect/>
          </a:stretch>
        </p:blipFill>
        <p:spPr>
          <a:xfrm>
            <a:off x="844000" y="2571750"/>
            <a:ext cx="1450775" cy="1409025"/>
          </a:xfrm>
          <a:prstGeom prst="rect">
            <a:avLst/>
          </a:prstGeom>
          <a:noFill/>
          <a:ln>
            <a:noFill/>
          </a:ln>
        </p:spPr>
      </p:pic>
      <p:cxnSp>
        <p:nvCxnSpPr>
          <p:cNvPr id="125" name="Google Shape;125;p20"/>
          <p:cNvCxnSpPr/>
          <p:nvPr/>
        </p:nvCxnSpPr>
        <p:spPr>
          <a:xfrm flipH="1" rot="10800000">
            <a:off x="54000" y="2365575"/>
            <a:ext cx="9036000" cy="45300"/>
          </a:xfrm>
          <a:prstGeom prst="straightConnector1">
            <a:avLst/>
          </a:prstGeom>
          <a:noFill/>
          <a:ln cap="flat" cmpd="sng" w="9525">
            <a:solidFill>
              <a:schemeClr val="dk2"/>
            </a:solidFill>
            <a:prstDash val="solid"/>
            <a:round/>
            <a:headEnd len="med" w="med" type="none"/>
            <a:tailEnd len="med" w="med" type="triangle"/>
          </a:ln>
        </p:spPr>
      </p:cxnSp>
      <p:sp>
        <p:nvSpPr>
          <p:cNvPr id="126" name="Google Shape;126;p20"/>
          <p:cNvSpPr txBox="1"/>
          <p:nvPr/>
        </p:nvSpPr>
        <p:spPr>
          <a:xfrm>
            <a:off x="733225" y="925700"/>
            <a:ext cx="1561500" cy="154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1300">
                <a:solidFill>
                  <a:schemeClr val="dk1"/>
                </a:solidFill>
              </a:rPr>
              <a:t>1929 - La Grande Depressione:</a:t>
            </a:r>
            <a:endParaRPr sz="1300">
              <a:solidFill>
                <a:schemeClr val="dk1"/>
              </a:solidFill>
            </a:endParaRPr>
          </a:p>
          <a:p>
            <a:pPr indent="0" lvl="0" marL="0" rtl="0" algn="ctr">
              <a:spcBef>
                <a:spcPts val="0"/>
              </a:spcBef>
              <a:spcAft>
                <a:spcPts val="0"/>
              </a:spcAft>
              <a:buNone/>
            </a:pPr>
            <a:r>
              <a:rPr lang="it" sz="1300">
                <a:solidFill>
                  <a:schemeClr val="dk1"/>
                </a:solidFill>
              </a:rPr>
              <a:t>Lo Stato stampa carta per uscire dai debiti, ma crea il caos.</a:t>
            </a:r>
            <a:endParaRPr sz="2000">
              <a:solidFill>
                <a:schemeClr val="dk2"/>
              </a:solidFill>
            </a:endParaRPr>
          </a:p>
        </p:txBody>
      </p:sp>
      <p:sp>
        <p:nvSpPr>
          <p:cNvPr id="127" name="Google Shape;127;p20"/>
          <p:cNvSpPr txBox="1"/>
          <p:nvPr/>
        </p:nvSpPr>
        <p:spPr>
          <a:xfrm>
            <a:off x="3092825" y="2885150"/>
            <a:ext cx="2958600" cy="10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1300">
                <a:solidFill>
                  <a:schemeClr val="dk1"/>
                </a:solidFill>
              </a:rPr>
              <a:t>1933 - La Confisca:</a:t>
            </a:r>
            <a:endParaRPr sz="1300">
              <a:solidFill>
                <a:schemeClr val="dk1"/>
              </a:solidFill>
            </a:endParaRPr>
          </a:p>
          <a:p>
            <a:pPr indent="0" lvl="0" marL="0" rtl="0" algn="ctr">
              <a:spcBef>
                <a:spcPts val="0"/>
              </a:spcBef>
              <a:spcAft>
                <a:spcPts val="0"/>
              </a:spcAft>
              <a:buNone/>
            </a:pPr>
            <a:r>
              <a:rPr lang="it" sz="1300">
                <a:solidFill>
                  <a:schemeClr val="dk1"/>
                </a:solidFill>
              </a:rPr>
              <a:t>Roosevelt ordina ai cittadini di consegnare l’oro allo Stato. Possedere oro diventa illegale.</a:t>
            </a:r>
            <a:endParaRPr sz="2000">
              <a:solidFill>
                <a:schemeClr val="dk2"/>
              </a:solidFill>
            </a:endParaRPr>
          </a:p>
        </p:txBody>
      </p:sp>
      <p:pic>
        <p:nvPicPr>
          <p:cNvPr id="128" name="Google Shape;128;p20" title="nixon.jpg"/>
          <p:cNvPicPr preferRelativeResize="0"/>
          <p:nvPr/>
        </p:nvPicPr>
        <p:blipFill>
          <a:blip r:embed="rId5">
            <a:alphaModFix/>
          </a:blip>
          <a:stretch>
            <a:fillRect/>
          </a:stretch>
        </p:blipFill>
        <p:spPr>
          <a:xfrm>
            <a:off x="6706900" y="2622850"/>
            <a:ext cx="1645625" cy="1306825"/>
          </a:xfrm>
          <a:prstGeom prst="rect">
            <a:avLst/>
          </a:prstGeom>
          <a:noFill/>
          <a:ln>
            <a:noFill/>
          </a:ln>
        </p:spPr>
      </p:pic>
      <p:sp>
        <p:nvSpPr>
          <p:cNvPr id="129" name="Google Shape;129;p20"/>
          <p:cNvSpPr txBox="1"/>
          <p:nvPr/>
        </p:nvSpPr>
        <p:spPr>
          <a:xfrm>
            <a:off x="6635150" y="931450"/>
            <a:ext cx="1717500" cy="13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1300">
                <a:solidFill>
                  <a:schemeClr val="dk1"/>
                </a:solidFill>
              </a:rPr>
              <a:t>15 Agosto 1971:</a:t>
            </a:r>
            <a:r>
              <a:rPr lang="it" sz="1300">
                <a:solidFill>
                  <a:schemeClr val="dk1"/>
                </a:solidFill>
              </a:rPr>
              <a:t> Nixon annuncia al mondo che il Dollaro non è più convertibile in oro. Mai più.</a:t>
            </a:r>
            <a:endParaRPr sz="2000">
              <a:solidFill>
                <a:schemeClr val="dk2"/>
              </a:solidFill>
            </a:endParaRPr>
          </a:p>
        </p:txBody>
      </p:sp>
      <p:sp>
        <p:nvSpPr>
          <p:cNvPr id="130" name="Google Shape;130;p20"/>
          <p:cNvSpPr txBox="1"/>
          <p:nvPr/>
        </p:nvSpPr>
        <p:spPr>
          <a:xfrm>
            <a:off x="508850" y="4146125"/>
            <a:ext cx="8323500" cy="68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1700">
                <a:solidFill>
                  <a:srgbClr val="FF0000"/>
                </a:solidFill>
              </a:rPr>
              <a:t>Da quel giorno, la moneta non è più legata a nulla di reale. È solo un foglio di carta che vale finché il governo non decide di stamparne un altro miliardo.</a:t>
            </a:r>
            <a:endParaRPr b="1" sz="17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4" name="Shape 134"/>
        <p:cNvGrpSpPr/>
        <p:nvPr/>
      </p:nvGrpSpPr>
      <p:grpSpPr>
        <a:xfrm>
          <a:off x="0" y="0"/>
          <a:ext cx="0" cy="0"/>
          <a:chOff x="0" y="0"/>
          <a:chExt cx="0" cy="0"/>
        </a:xfrm>
      </p:grpSpPr>
      <p:sp>
        <p:nvSpPr>
          <p:cNvPr id="135" name="Google Shape;135;p21"/>
          <p:cNvSpPr txBox="1"/>
          <p:nvPr>
            <p:ph type="ctrTitle"/>
          </p:nvPr>
        </p:nvSpPr>
        <p:spPr>
          <a:xfrm>
            <a:off x="311700" y="303700"/>
            <a:ext cx="8520600" cy="610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it" sz="3200"/>
              <a:t>INTERNET E IL BISOGNO DI SEGRETEZZA</a:t>
            </a:r>
            <a:endParaRPr b="1" sz="3200"/>
          </a:p>
        </p:txBody>
      </p:sp>
      <p:sp>
        <p:nvSpPr>
          <p:cNvPr id="136" name="Google Shape;136;p21"/>
          <p:cNvSpPr txBox="1"/>
          <p:nvPr>
            <p:ph idx="1" type="subTitle"/>
          </p:nvPr>
        </p:nvSpPr>
        <p:spPr>
          <a:xfrm>
            <a:off x="257600" y="371085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it">
                <a:solidFill>
                  <a:srgbClr val="EF7B1B"/>
                </a:solidFill>
              </a:rPr>
              <a:t>La crittografia è come una busta sigillata in un mondo dove tutti leggono le cartoline degli altri.</a:t>
            </a:r>
            <a:endParaRPr b="1">
              <a:solidFill>
                <a:srgbClr val="EF7B1B"/>
              </a:solidFill>
            </a:endParaRPr>
          </a:p>
        </p:txBody>
      </p:sp>
      <p:pic>
        <p:nvPicPr>
          <p:cNvPr id="137" name="Google Shape;137;p21" title="IBM.jpg"/>
          <p:cNvPicPr preferRelativeResize="0"/>
          <p:nvPr/>
        </p:nvPicPr>
        <p:blipFill>
          <a:blip r:embed="rId3">
            <a:alphaModFix/>
          </a:blip>
          <a:stretch>
            <a:fillRect/>
          </a:stretch>
        </p:blipFill>
        <p:spPr>
          <a:xfrm>
            <a:off x="152400" y="1401850"/>
            <a:ext cx="2009889" cy="1615425"/>
          </a:xfrm>
          <a:prstGeom prst="rect">
            <a:avLst/>
          </a:prstGeom>
          <a:noFill/>
          <a:ln>
            <a:noFill/>
          </a:ln>
        </p:spPr>
      </p:pic>
      <p:sp>
        <p:nvSpPr>
          <p:cNvPr id="138" name="Google Shape;138;p21"/>
          <p:cNvSpPr txBox="1"/>
          <p:nvPr/>
        </p:nvSpPr>
        <p:spPr>
          <a:xfrm>
            <a:off x="2389500" y="1078413"/>
            <a:ext cx="6442800" cy="22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600">
                <a:solidFill>
                  <a:schemeClr val="dk1"/>
                </a:solidFill>
              </a:rPr>
              <a:t>Anni '70/'80:</a:t>
            </a:r>
            <a:r>
              <a:rPr lang="it" sz="1600">
                <a:solidFill>
                  <a:schemeClr val="dk1"/>
                </a:solidFill>
              </a:rPr>
              <a:t> Nasce Internet. Le informazioni viaggiano veloci, ma sono "nude": chiunque può leggerle lungo il percorso.</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rPr b="1" lang="it" sz="1600">
                <a:solidFill>
                  <a:schemeClr val="dk1"/>
                </a:solidFill>
              </a:rPr>
              <a:t>Il problema del valore:</a:t>
            </a:r>
            <a:r>
              <a:rPr lang="it" sz="1600">
                <a:solidFill>
                  <a:schemeClr val="dk1"/>
                </a:solidFill>
              </a:rPr>
              <a:t> Come posso mandare qualcosa di importante (come un segreto o del denaro) senza che una spia o un intermediario lo veda o lo rubi?</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b="1" lang="it" sz="1600">
                <a:solidFill>
                  <a:schemeClr val="dk1"/>
                </a:solidFill>
              </a:rPr>
              <a:t>La soluzione:</a:t>
            </a:r>
            <a:r>
              <a:rPr lang="it" sz="1600">
                <a:solidFill>
                  <a:schemeClr val="dk1"/>
                </a:solidFill>
              </a:rPr>
              <a:t> La Crittografia. Non più solo per i militari, ma per tutti.</a:t>
            </a:r>
            <a:endParaRPr sz="16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