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48" r:id="rId2"/>
    <p:sldId id="680" r:id="rId3"/>
    <p:sldId id="687" r:id="rId4"/>
    <p:sldId id="688" r:id="rId5"/>
    <p:sldId id="664" r:id="rId6"/>
    <p:sldId id="635" r:id="rId7"/>
    <p:sldId id="677" r:id="rId8"/>
    <p:sldId id="682" r:id="rId9"/>
    <p:sldId id="681" r:id="rId10"/>
    <p:sldId id="678" r:id="rId11"/>
    <p:sldId id="679" r:id="rId12"/>
    <p:sldId id="668" r:id="rId13"/>
    <p:sldId id="667" r:id="rId14"/>
    <p:sldId id="638" r:id="rId15"/>
    <p:sldId id="649" r:id="rId16"/>
    <p:sldId id="695" r:id="rId17"/>
    <p:sldId id="650" r:id="rId18"/>
    <p:sldId id="68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8DEA2-E671-4EA4-8B5B-2E28D2ADC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954B74-41EC-404B-9754-50D1F974B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EA77BB-69BB-4E28-A63E-7EA5348D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977B-8922-42EB-857A-0923F259608F}" type="datetimeFigureOut">
              <a:rPr lang="it-IT" smtClean="0"/>
              <a:t>16/05/2026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CCB61C-4496-4242-B471-690CE981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550489-0F6D-46DB-B123-C32F8A9F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7C43-EDB9-4C1D-938D-971CA569B79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012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3D1F3-23CE-42A1-BE32-9AE2C8D41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FABADE9-060C-4EA1-8027-24FB7DA94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D9101B-1019-4BE4-9AD6-20FA9331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977B-8922-42EB-857A-0923F259608F}" type="datetimeFigureOut">
              <a:rPr lang="it-IT" smtClean="0"/>
              <a:t>16/05/2026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C99F96-BAC6-45BE-A229-DA20C540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36169A-EEDF-400A-A390-F2369943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7C43-EDB9-4C1D-938D-971CA569B79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373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44EC7BD-8C0A-4945-8C86-0F7C165C9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18FD58-3B42-43B8-831D-A72543A75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970D2D-5E40-468A-B3FC-716EEEC2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977B-8922-42EB-857A-0923F259608F}" type="datetimeFigureOut">
              <a:rPr lang="it-IT" smtClean="0"/>
              <a:t>16/05/2026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0944FC-27E3-4B1B-84A8-13626C77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E2A248-7565-4D17-AAD8-7318CF8E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7C43-EDB9-4C1D-938D-971CA569B79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955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B04ECF-BDF1-4D1D-A5A9-FCCE37C3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0CDE39-86B2-4A37-82B7-79F0ADC62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22223A-941F-4754-89E5-3FFDE462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977B-8922-42EB-857A-0923F259608F}" type="datetimeFigureOut">
              <a:rPr lang="it-IT" smtClean="0"/>
              <a:t>16/05/2026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C769DB-3855-42FB-941B-64EF2D1D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3DF4E5-9F06-4773-915F-968D59D1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7C43-EDB9-4C1D-938D-971CA569B79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84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0D2DA4-8BEE-4508-BFD2-94E69061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995C2E-5870-472B-BB41-C1B5E7AAC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DD0B9D-BA9A-4943-BE76-7B3CEBC5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977B-8922-42EB-857A-0923F259608F}" type="datetimeFigureOut">
              <a:rPr lang="it-IT" smtClean="0"/>
              <a:t>16/05/2026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BE6FD9-6ACD-434F-81AC-DB57F26C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7C4885-28BF-439D-974A-72615532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7C43-EDB9-4C1D-938D-971CA569B79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509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206C3D-1D5B-46E7-98A9-762B4A04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9A8222-68E7-4030-85EC-1B84E90C4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6AA487-8F7A-40FC-BB9E-208A48995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F7A5C5-2C4B-42B4-B979-D527F3DF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977B-8922-42EB-857A-0923F259608F}" type="datetimeFigureOut">
              <a:rPr lang="it-IT" smtClean="0"/>
              <a:t>16/05/2026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E86004-8B21-40C7-AF6D-8D560E30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0CF3A6-A8C9-4DDE-8621-AAA0922D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7C43-EDB9-4C1D-938D-971CA569B79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409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7F7006-E56C-42AB-945F-BAF7FE3F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9B69B7-8670-4BF7-BC69-D44800862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4C9EC2-D43F-42C9-82A1-F0E442FCD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8146AE-ADC5-404F-BD4B-1B1DE9386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20A66B-838F-4380-BDD1-52AE43847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05D2CF-DF97-4FC9-AFBB-687339EF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977B-8922-42EB-857A-0923F259608F}" type="datetimeFigureOut">
              <a:rPr lang="it-IT" smtClean="0"/>
              <a:t>16/05/2026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EDDE017-91FE-439E-9DA1-55F7EFE2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8A7FD1A-BCD8-418B-BBCD-77FD12A0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7C43-EDB9-4C1D-938D-971CA569B79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919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586AF8-7188-4E5F-AE5D-C339F3C4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48E228-C805-48D3-A86E-5C63DE6D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977B-8922-42EB-857A-0923F259608F}" type="datetimeFigureOut">
              <a:rPr lang="it-IT" smtClean="0"/>
              <a:t>16/05/2026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8D3C08-DBCA-4F2C-88CC-0368879A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2740FEF-7A00-49DC-BDB8-560B4860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7C43-EDB9-4C1D-938D-971CA569B79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615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13EEC0-3267-48BB-82A7-FD736017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977B-8922-42EB-857A-0923F259608F}" type="datetimeFigureOut">
              <a:rPr lang="it-IT" smtClean="0"/>
              <a:t>16/05/2026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A02E38B-E1CD-4DAC-A9BB-5332435A2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B0AFB7-82DB-441A-9748-ED5873FC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7C43-EDB9-4C1D-938D-971CA569B79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903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34F1C-FBED-45F7-91D2-BBB53EBF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9C7893-C258-422E-B56D-74927F7ED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713D8C-123E-486E-B679-936DF2EF8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FDE828-6600-4978-BC9D-416F9FBD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977B-8922-42EB-857A-0923F259608F}" type="datetimeFigureOut">
              <a:rPr lang="it-IT" smtClean="0"/>
              <a:t>16/05/2026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1DEA83-A066-4DD5-8FEF-DD707D6A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3C6959-D90B-441D-9B6F-9FB079AA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7C43-EDB9-4C1D-938D-971CA569B79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643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589B5A-C027-48AA-9ED7-3842751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C163451-E3D2-40D7-927D-47150DA23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1DC5FD-2DAE-496E-AF7A-266D85DD1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E0803C-B9B8-4D3A-8305-080EFC3D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977B-8922-42EB-857A-0923F259608F}" type="datetimeFigureOut">
              <a:rPr lang="it-IT" smtClean="0"/>
              <a:t>16/05/2026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675A2D-C55A-4DFC-A7D6-CCDD9C59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276D11-CA2C-40A4-8557-A60F1C36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C7C43-EDB9-4C1D-938D-971CA569B79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067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6F94EB8-ED3D-4CA0-AC47-7B03E56E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BD6DAE-05BF-4D0E-B26F-3D1E8BDBB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4C2358-02F9-4655-9B45-0808BF2BD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977B-8922-42EB-857A-0923F259608F}" type="datetimeFigureOut">
              <a:rPr lang="it-IT" smtClean="0"/>
              <a:t>16/05/2026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1D0DE8-CF69-46C9-9EFD-7BEA9B4B5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8A8C67-36B7-4757-BB2D-819AD543F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C7C43-EDB9-4C1D-938D-971CA569B79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721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ECB0E-D611-4480-9865-2DDFE25C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471341"/>
            <a:ext cx="10728018" cy="679034"/>
          </a:xfrm>
        </p:spPr>
        <p:txBody>
          <a:bodyPr>
            <a:normAutofit/>
          </a:bodyPr>
          <a:lstStyle/>
          <a:p>
            <a:pPr algn="ctr"/>
            <a:r>
              <a:rPr lang="it-IT" sz="2800" b="1" i="0" dirty="0">
                <a:solidFill>
                  <a:srgbClr val="333333"/>
                </a:solidFill>
                <a:effectLst/>
                <a:latin typeface="+mn-lt"/>
              </a:rPr>
              <a:t>Gowbarrow Park, nel Lake District inglese</a:t>
            </a:r>
            <a:endParaRPr lang="it-IT" sz="2800" dirty="0"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9F74929-E79F-45C7-AA6E-25DE485E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41" y="1150375"/>
            <a:ext cx="8370000" cy="5580000"/>
          </a:xfrm>
          <a:prstGeom prst="rect">
            <a:avLst/>
          </a:prstGeom>
          <a:effectLst>
            <a:glow rad="127000">
              <a:schemeClr val="accent6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78551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931BA-F343-4255-856E-2CDB832E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395927"/>
            <a:ext cx="10515600" cy="70701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>
                <a:solidFill>
                  <a:srgbClr val="000000"/>
                </a:solidFill>
                <a:effectLst/>
                <a:latin typeface="+mn-lt"/>
              </a:rPr>
              <a:t>Ernst Ludwig KIRCHNER </a:t>
            </a:r>
            <a:r>
              <a:rPr lang="it-IT" sz="2000" b="1" dirty="0">
                <a:solidFill>
                  <a:srgbClr val="000000"/>
                </a:solidFill>
                <a:effectLst/>
                <a:latin typeface="+mn-lt"/>
              </a:rPr>
              <a:t>(1880 – 1938): </a:t>
            </a:r>
            <a:r>
              <a:rPr lang="it-IT" sz="2400" b="1" i="1" dirty="0">
                <a:solidFill>
                  <a:srgbClr val="000000"/>
                </a:solidFill>
                <a:effectLst/>
                <a:latin typeface="+mn-lt"/>
              </a:rPr>
              <a:t>Schlemihl nella solitudine della sua stanza,</a:t>
            </a:r>
            <a:r>
              <a:rPr lang="it-IT" sz="2400" b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200" b="1" dirty="0">
                <a:solidFill>
                  <a:srgbClr val="000000"/>
                </a:solidFill>
                <a:effectLst/>
                <a:latin typeface="+mn-lt"/>
              </a:rPr>
              <a:t>1915</a:t>
            </a:r>
            <a:br>
              <a:rPr lang="it-IT" sz="2200" b="1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it-IT" sz="2200" b="1" dirty="0">
                <a:solidFill>
                  <a:srgbClr val="000000"/>
                </a:solidFill>
                <a:effectLst/>
                <a:latin typeface="+mn-lt"/>
              </a:rPr>
              <a:t>xilografia colorata  cm 33 x 23  -  Staedel Museum, Francoforte</a:t>
            </a:r>
            <a:br>
              <a:rPr lang="it-IT" sz="2200" b="1" dirty="0">
                <a:solidFill>
                  <a:srgbClr val="000000"/>
                </a:solidFill>
                <a:effectLst/>
                <a:latin typeface="+mn-lt"/>
              </a:rPr>
            </a:br>
            <a:endParaRPr lang="it-IT" sz="2200" b="1" dirty="0"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4F399B-F703-41D7-B59F-9099B6C88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66" y="1102937"/>
            <a:ext cx="4264803" cy="612000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9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109CC2-E909-4EDC-B667-FB883214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42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Trento LONGARETTI </a:t>
            </a:r>
            <a:r>
              <a:rPr lang="it-IT" sz="2000" b="1" dirty="0">
                <a:latin typeface="+mn-lt"/>
              </a:rPr>
              <a:t>(1916 - 2017): </a:t>
            </a:r>
            <a:r>
              <a:rPr lang="it-IT" sz="2000" b="1" i="1" dirty="0">
                <a:latin typeface="+mn-lt"/>
              </a:rPr>
              <a:t>Pover’uomo, 2004</a:t>
            </a:r>
            <a:br>
              <a:rPr lang="it-IT" sz="2000" b="1" i="1" dirty="0">
                <a:latin typeface="+mn-lt"/>
              </a:rPr>
            </a:br>
            <a:r>
              <a:rPr lang="it-IT" sz="2000" b="1" i="1" dirty="0">
                <a:latin typeface="+mn-lt"/>
              </a:rPr>
              <a:t>olio su tela  cm 200 x 70 – Collezione privata</a:t>
            </a:r>
            <a:endParaRPr lang="it-IT" sz="2000" b="1" dirty="0">
              <a:latin typeface="+mn-lt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F4D9B60-DB7E-41DC-A0E3-B42731865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55" y="1352550"/>
            <a:ext cx="4011336" cy="5292000"/>
          </a:xfrm>
          <a:effectLst>
            <a:glow rad="127000">
              <a:schemeClr val="accent2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3748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4A71DD-D6B2-4765-B5BE-33A76E03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3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>
                <a:latin typeface="+mn-lt"/>
              </a:rPr>
              <a:t>Vincent VAN GOGH (1853 – 1890): </a:t>
            </a:r>
            <a:r>
              <a:rPr lang="it-IT" sz="2400" b="1" i="1" dirty="0">
                <a:latin typeface="+mn-lt"/>
              </a:rPr>
              <a:t>Sulla soglia dell’eternità (Anziano che soffre),</a:t>
            </a:r>
            <a:r>
              <a:rPr lang="it-IT" sz="2200" b="1" i="1" dirty="0">
                <a:latin typeface="+mn-lt"/>
              </a:rPr>
              <a:t>1890</a:t>
            </a:r>
            <a:br>
              <a:rPr lang="it-IT" sz="2000" b="1" i="1" dirty="0">
                <a:latin typeface="+mn-lt"/>
              </a:rPr>
            </a:br>
            <a:r>
              <a:rPr lang="it-IT" sz="2200" b="1" i="1" dirty="0">
                <a:latin typeface="+mn-lt"/>
              </a:rPr>
              <a:t>olio su tela  cm 80 x 64  -  Museo Kröller-Müller, Otterlo (Paesi Bassi)</a:t>
            </a:r>
            <a:endParaRPr lang="it-IT" sz="2200" dirty="0">
              <a:latin typeface="+mn-lt"/>
            </a:endParaRPr>
          </a:p>
        </p:txBody>
      </p:sp>
      <p:pic>
        <p:nvPicPr>
          <p:cNvPr id="1026" name="Picture 2" descr="Potrebbe essere un contenuto artistico">
            <a:extLst>
              <a:ext uri="{FF2B5EF4-FFF2-40B4-BE49-F238E27FC236}">
                <a16:creationId xmlns:a16="http://schemas.microsoft.com/office/drawing/2014/main" id="{71F5BF9F-0D5E-4494-9196-180EA479AB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57" y="1159498"/>
            <a:ext cx="4369054" cy="5472000"/>
          </a:xfrm>
          <a:prstGeom prst="rect">
            <a:avLst/>
          </a:prstGeom>
          <a:noFill/>
          <a:effectLst>
            <a:glow rad="127000">
              <a:schemeClr val="accent4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t Eternity's Gate (&quot;Worn Out&quot;), 1882 - Vincent van Gogh">
            <a:extLst>
              <a:ext uri="{FF2B5EF4-FFF2-40B4-BE49-F238E27FC236}">
                <a16:creationId xmlns:a16="http://schemas.microsoft.com/office/drawing/2014/main" id="{2517CF7B-F8ED-44F1-8115-4CFB6E93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68" y="1254673"/>
            <a:ext cx="3084480" cy="4896000"/>
          </a:xfrm>
          <a:prstGeom prst="rect">
            <a:avLst/>
          </a:prstGeom>
          <a:noFill/>
          <a:effectLst>
            <a:glow rad="127000">
              <a:schemeClr val="bg2">
                <a:lumMod val="1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818008-70E0-4C44-A1C5-A8D0E47728B3}"/>
              </a:ext>
            </a:extLst>
          </p:cNvPr>
          <p:cNvSpPr txBox="1"/>
          <p:nvPr/>
        </p:nvSpPr>
        <p:spPr>
          <a:xfrm>
            <a:off x="1208689" y="5087006"/>
            <a:ext cx="2706363" cy="1572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Worn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out – Sfinito,  1882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0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2C1B8B-41EC-4A7A-9227-C6E296D4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Umberto BOCCIONI (1882 – 1916):</a:t>
            </a:r>
            <a:r>
              <a:rPr lang="it-IT" sz="2000" b="1" dirty="0">
                <a:latin typeface="+mn-lt"/>
              </a:rPr>
              <a:t> </a:t>
            </a:r>
            <a:r>
              <a:rPr lang="it-IT" sz="2400" b="1" i="1" dirty="0">
                <a:latin typeface="+mn-lt"/>
              </a:rPr>
              <a:t>Nonna 1905-1906</a:t>
            </a:r>
            <a:br>
              <a:rPr lang="it-IT" sz="2400" b="1" i="1" dirty="0">
                <a:latin typeface="+mn-lt"/>
              </a:rPr>
            </a:br>
            <a:r>
              <a:rPr lang="it-IT" sz="2000" b="1" dirty="0">
                <a:latin typeface="+mn-lt"/>
              </a:rPr>
              <a:t>Pastello su carta  cm 116 x 71 - Collezione della Fondazione di Venezia</a:t>
            </a:r>
            <a:endParaRPr lang="it-IT" sz="2400" b="1" dirty="0">
              <a:latin typeface="+mn-l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A1896C2-B5E9-4570-93C7-A8A09F3A52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282" y="1500851"/>
            <a:ext cx="14332234" cy="5076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5FCA76C-3DCA-47A1-95E0-BEE5ED48F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74" y="1428851"/>
            <a:ext cx="3133879" cy="5292000"/>
          </a:xfrm>
          <a:prstGeom prst="rect">
            <a:avLst/>
          </a:prstGeom>
          <a:effectLst>
            <a:glow rad="127000">
              <a:schemeClr val="bg1">
                <a:lumMod val="50000"/>
              </a:schemeClr>
            </a:glow>
            <a:outerShdw blurRad="50800" dist="50800" dir="5400000" algn="ctr" rotWithShape="0">
              <a:schemeClr val="bg2">
                <a:lumMod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621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5988D6-59A2-465F-A3FA-7F8789D6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957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000000"/>
                </a:solidFill>
                <a:effectLst/>
                <a:latin typeface="+mn-lt"/>
              </a:rPr>
              <a:t>Harriet BACKER</a:t>
            </a:r>
            <a:r>
              <a:rPr lang="it-IT" sz="2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it-IT" sz="2000" b="1" dirty="0">
                <a:solidFill>
                  <a:srgbClr val="000000"/>
                </a:solidFill>
                <a:latin typeface="+mn-lt"/>
              </a:rPr>
              <a:t>(1845 – 1932) :</a:t>
            </a:r>
            <a:r>
              <a:rPr lang="it-IT" sz="2400" b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it-IT" sz="2000" b="1" i="1" dirty="0">
                <a:solidFill>
                  <a:srgbClr val="000000"/>
                </a:solidFill>
                <a:effectLst/>
                <a:latin typeface="+mn-lt"/>
              </a:rPr>
              <a:t>Solitudine, </a:t>
            </a:r>
            <a:r>
              <a:rPr lang="it-IT" sz="2000" b="1" dirty="0">
                <a:solidFill>
                  <a:srgbClr val="000000"/>
                </a:solidFill>
                <a:effectLst/>
                <a:latin typeface="+mn-lt"/>
              </a:rPr>
              <a:t>1880</a:t>
            </a:r>
            <a:br>
              <a:rPr lang="it-IT" sz="2000" b="1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it-IT" sz="2000" b="1" dirty="0">
                <a:solidFill>
                  <a:srgbClr val="000000"/>
                </a:solidFill>
                <a:effectLst/>
                <a:latin typeface="+mn-lt"/>
              </a:rPr>
              <a:t>olio su tela cm 92,5 x  68,5 – collezione privata</a:t>
            </a:r>
            <a:endParaRPr lang="it-IT" sz="2000" b="1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B1F719-B365-4FC9-9408-F952AD51D7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25" y="1090613"/>
            <a:ext cx="7556882" cy="5616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2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C876B6-FC8E-4813-9FCF-77B2CCC6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631824"/>
            <a:ext cx="10515600" cy="65405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b="1" dirty="0">
                <a:latin typeface="+mn-lt"/>
              </a:rPr>
              <a:t>Jozef </a:t>
            </a:r>
            <a:r>
              <a:rPr lang="it-IT" sz="1050" b="0" i="0" dirty="0">
                <a:effectLst/>
                <a:latin typeface="Linux Libertine"/>
              </a:rPr>
              <a:t> </a:t>
            </a:r>
            <a:r>
              <a:rPr lang="it-IT" sz="2700" b="1" i="0" dirty="0">
                <a:effectLst/>
                <a:latin typeface="+mn-lt"/>
              </a:rPr>
              <a:t>ISRAËLS </a:t>
            </a:r>
            <a:r>
              <a:rPr lang="it-IT" sz="2200" b="1" i="0" dirty="0">
                <a:effectLst/>
                <a:latin typeface="+mn-lt"/>
              </a:rPr>
              <a:t>(1824 – 1911) </a:t>
            </a:r>
            <a:r>
              <a:rPr lang="it-IT" sz="2200" b="1" i="1" dirty="0">
                <a:effectLst/>
                <a:latin typeface="+mn-lt"/>
              </a:rPr>
              <a:t>:</a:t>
            </a:r>
            <a:r>
              <a:rPr lang="it-IT" sz="2400" b="1" i="1" dirty="0">
                <a:latin typeface="+mn-lt"/>
              </a:rPr>
              <a:t> </a:t>
            </a:r>
            <a:r>
              <a:rPr lang="en-GB" sz="2400" b="1" i="1" dirty="0">
                <a:latin typeface="+mn-lt"/>
              </a:rPr>
              <a:t>When one grows old - </a:t>
            </a:r>
            <a:r>
              <a:rPr lang="it-IT" sz="2400" b="1" i="1" dirty="0">
                <a:latin typeface="+mn-lt"/>
              </a:rPr>
              <a:t>Quando si invecchia</a:t>
            </a:r>
            <a:r>
              <a:rPr lang="it-IT" sz="2400" b="1" i="1" dirty="0">
                <a:effectLst/>
                <a:latin typeface="+mn-lt"/>
              </a:rPr>
              <a:t> 1878</a:t>
            </a:r>
            <a:br>
              <a:rPr lang="it-IT" sz="2400" b="1" i="1" dirty="0">
                <a:effectLst/>
                <a:latin typeface="+mn-lt"/>
              </a:rPr>
            </a:br>
            <a:r>
              <a:rPr lang="it-IT" sz="2200" b="1" i="1" dirty="0">
                <a:effectLst/>
                <a:latin typeface="+mn-lt"/>
              </a:rPr>
              <a:t>olio su tela</a:t>
            </a:r>
            <a:r>
              <a:rPr lang="it-IT" sz="2700" b="1" i="0" dirty="0">
                <a:effectLst/>
                <a:latin typeface="+mn-lt"/>
              </a:rPr>
              <a:t>  </a:t>
            </a:r>
            <a:r>
              <a:rPr lang="it-IT" sz="2200" b="1" i="0" dirty="0">
                <a:effectLst/>
                <a:latin typeface="+mn-lt"/>
              </a:rPr>
              <a:t>cm 160 x 101 - Gemeentemuseum</a:t>
            </a:r>
            <a:r>
              <a:rPr lang="it-IT" sz="2200" b="1" dirty="0">
                <a:latin typeface="+mn-lt"/>
              </a:rPr>
              <a:t> Den Haag,</a:t>
            </a:r>
            <a:r>
              <a:rPr lang="it-IT" sz="2200" b="1" i="0" dirty="0">
                <a:effectLst/>
                <a:latin typeface="+mn-lt"/>
              </a:rPr>
              <a:t> L’Aia</a:t>
            </a:r>
            <a:br>
              <a:rPr lang="it-IT" sz="1050" b="0" i="0" dirty="0">
                <a:effectLst/>
                <a:latin typeface="Linux Libertine"/>
              </a:rPr>
            </a:br>
            <a:r>
              <a:rPr lang="it-IT" sz="2400" b="1" dirty="0">
                <a:latin typeface="+mn-lt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51A47-4B2B-4482-B1D7-12167A48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18570"/>
            <a:ext cx="10258424" cy="1347787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17BB904-84BB-486A-B189-9B2A49EB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22" y="1285874"/>
            <a:ext cx="3147436" cy="5400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5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7939D-CE66-4485-A58D-E46688B0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575"/>
            <a:ext cx="10515600" cy="934243"/>
          </a:xfrm>
        </p:spPr>
        <p:txBody>
          <a:bodyPr>
            <a:normAutofit fontScale="90000"/>
          </a:bodyPr>
          <a:lstStyle/>
          <a:p>
            <a:pPr algn="ctr"/>
            <a:r>
              <a:rPr lang="it-IT" b="0" i="0" dirty="0">
                <a:solidFill>
                  <a:srgbClr val="612E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sz="2800" b="1" i="0" dirty="0">
                <a:solidFill>
                  <a:srgbClr val="612E00"/>
                </a:solidFill>
                <a:effectLst/>
                <a:latin typeface="+mn-lt"/>
              </a:rPr>
              <a:t>Boris Ivanovich Kopylov </a:t>
            </a:r>
            <a:r>
              <a:rPr lang="it-IT" sz="2400" b="1" i="0" dirty="0">
                <a:solidFill>
                  <a:srgbClr val="612E00"/>
                </a:solidFill>
                <a:effectLst/>
                <a:latin typeface="+mn-lt"/>
              </a:rPr>
              <a:t>(1931-1991) </a:t>
            </a:r>
            <a:r>
              <a:rPr lang="it-IT" sz="2400" b="1" i="1" dirty="0">
                <a:solidFill>
                  <a:srgbClr val="612E00"/>
                </a:solidFill>
                <a:effectLst/>
                <a:latin typeface="+mn-lt"/>
              </a:rPr>
              <a:t>: Old Woman Reading, 1959</a:t>
            </a:r>
            <a:br>
              <a:rPr lang="it-IT" sz="2400" b="1" i="1" dirty="0">
                <a:solidFill>
                  <a:srgbClr val="612E00"/>
                </a:solidFill>
                <a:effectLst/>
                <a:latin typeface="+mn-lt"/>
              </a:rPr>
            </a:br>
            <a:r>
              <a:rPr lang="it-IT" sz="2400" b="1" i="1" dirty="0">
                <a:solidFill>
                  <a:srgbClr val="612E00"/>
                </a:solidFill>
                <a:effectLst/>
                <a:latin typeface="+mn-lt"/>
              </a:rPr>
              <a:t>olio su tela</a:t>
            </a:r>
            <a:endParaRPr lang="it-IT" sz="2800" b="1" dirty="0">
              <a:latin typeface="+mn-lt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382F7BF-96B1-426A-88B2-E4DFAAB93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75" y="1343818"/>
            <a:ext cx="5320918" cy="5148000"/>
          </a:xfrm>
          <a:effectLst>
            <a:glow rad="127000">
              <a:schemeClr val="accent4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0138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980423-38B7-4C63-9AB7-1AB34C8B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447675"/>
            <a:ext cx="10972800" cy="52387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+mn-lt"/>
              </a:rPr>
              <a:t>Georg Nicolai ACHEN </a:t>
            </a:r>
            <a:r>
              <a:rPr lang="it-IT" sz="2400" b="1" dirty="0">
                <a:latin typeface="+mn-lt"/>
              </a:rPr>
              <a:t>(1860-1912): </a:t>
            </a:r>
            <a:r>
              <a:rPr lang="da-DK" sz="2200" b="1" dirty="0">
                <a:latin typeface="+mn-lt"/>
              </a:rPr>
              <a:t>Kvinde med handarbejde - </a:t>
            </a:r>
            <a:r>
              <a:rPr lang="it-IT" sz="2200" b="1" i="1" dirty="0">
                <a:latin typeface="+mn-lt"/>
              </a:rPr>
              <a:t>Donna con lavoro a mano,</a:t>
            </a:r>
            <a:r>
              <a:rPr lang="it-IT" sz="2000" b="1" i="1" dirty="0">
                <a:latin typeface="+mn-lt"/>
              </a:rPr>
              <a:t> 1902</a:t>
            </a:r>
            <a:br>
              <a:rPr lang="it-IT" sz="2000" b="1" i="1" dirty="0">
                <a:latin typeface="+mn-lt"/>
              </a:rPr>
            </a:br>
            <a:r>
              <a:rPr lang="it-IT" sz="2200" b="1" i="1" dirty="0">
                <a:latin typeface="+mn-lt"/>
              </a:rPr>
              <a:t>olio su tela cm 62 x 50 </a:t>
            </a:r>
            <a:endParaRPr lang="it-IT" sz="2200" b="1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CB1FB9-CCCE-47B7-A2A0-6F1D20CEE5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96" y="1148850"/>
            <a:ext cx="4446608" cy="5652000"/>
          </a:xfrm>
          <a:prstGeom prst="rect">
            <a:avLst/>
          </a:prstGeom>
          <a:noFill/>
          <a:effectLst>
            <a:glow rad="127000">
              <a:schemeClr val="accent2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7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11B1EA-C36C-409B-9FC1-2D657FC9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365125"/>
            <a:ext cx="10572750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+mn-lt"/>
              </a:rPr>
              <a:t>Georg Nicolaij ACHEN </a:t>
            </a:r>
            <a:r>
              <a:rPr lang="it-IT" sz="2400" b="1" dirty="0">
                <a:latin typeface="+mn-lt"/>
              </a:rPr>
              <a:t>(1860- 1912):</a:t>
            </a:r>
            <a:r>
              <a:rPr lang="it-IT" sz="2400" b="1" i="1" dirty="0">
                <a:latin typeface="+mn-lt"/>
              </a:rPr>
              <a:t> Inside – Interno, </a:t>
            </a:r>
            <a:r>
              <a:rPr lang="it-IT" sz="2000" b="1" i="1" dirty="0">
                <a:latin typeface="+mn-lt"/>
              </a:rPr>
              <a:t>1901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olio su tela cm 65,5 x 48,5 – Musée d’Orsay, Parigi</a:t>
            </a:r>
            <a:endParaRPr lang="it-IT" sz="2800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F4BDF52-E06D-4935-A3FE-C87E65BB7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32" y="1251336"/>
            <a:ext cx="4127576" cy="5508000"/>
          </a:xfrm>
          <a:effectLst>
            <a:glow rad="127000">
              <a:schemeClr val="accent5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1490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416A66C-23DF-4A37-A182-E918C8F44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03000"/>
            <a:ext cx="6554478" cy="5652000"/>
          </a:xfrm>
          <a:prstGeom prst="rect">
            <a:avLst/>
          </a:prstGeom>
          <a:effectLst>
            <a:glow rad="127000">
              <a:schemeClr val="accent6">
                <a:lumMod val="75000"/>
              </a:schemeClr>
            </a:glo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68E4BEB-6A51-45F9-A5DB-E011386AB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554" y="1851427"/>
            <a:ext cx="5222096" cy="3780000"/>
          </a:xfrm>
          <a:prstGeom prst="rect">
            <a:avLst/>
          </a:prstGeom>
          <a:effectLst>
            <a:glow rad="127000">
              <a:schemeClr val="tx2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8369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5BFC8A-585D-4905-970F-13107844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285788"/>
            <a:ext cx="10544175" cy="657188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Gli aurei gingilli del nobile acero</a:t>
            </a:r>
          </a:p>
        </p:txBody>
      </p:sp>
      <p:pic>
        <p:nvPicPr>
          <p:cNvPr id="1026" name="Picture 2" descr="maple seeds growing on a maple tree in the uk. - samara foto e immagini stock">
            <a:extLst>
              <a:ext uri="{FF2B5EF4-FFF2-40B4-BE49-F238E27FC236}">
                <a16:creationId xmlns:a16="http://schemas.microsoft.com/office/drawing/2014/main" id="{794B973F-FD8A-4A44-AC31-9A5F616C3D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35669"/>
            <a:ext cx="5243244" cy="3492000"/>
          </a:xfrm>
          <a:prstGeom prst="rect">
            <a:avLst/>
          </a:prstGeom>
          <a:noFill/>
          <a:effectLst>
            <a:glow rad="127000">
              <a:schemeClr val="accent6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ura, Acero, Samara, Frutto">
            <a:extLst>
              <a:ext uri="{FF2B5EF4-FFF2-40B4-BE49-F238E27FC236}">
                <a16:creationId xmlns:a16="http://schemas.microsoft.com/office/drawing/2014/main" id="{553D0642-A36D-4C61-AACC-DCC2C8A5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32" y="3510000"/>
            <a:ext cx="4153846" cy="3348000"/>
          </a:xfrm>
          <a:prstGeom prst="rect">
            <a:avLst/>
          </a:prstGeom>
          <a:noFill/>
          <a:effectLst>
            <a:glow rad="127000">
              <a:schemeClr val="accent5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cero, cura e coltivazione - Cose di Casa">
            <a:extLst>
              <a:ext uri="{FF2B5EF4-FFF2-40B4-BE49-F238E27FC236}">
                <a16:creationId xmlns:a16="http://schemas.microsoft.com/office/drawing/2014/main" id="{1E9C951E-19C5-4F89-B008-B8B934A1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397669"/>
            <a:ext cx="2952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6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B7BA15-3B98-47D0-8897-2B491CFA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95" y="131975"/>
            <a:ext cx="10515600" cy="123458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2400" b="1" dirty="0">
                <a:latin typeface="+mn-lt"/>
              </a:rPr>
              <a:t>Donna seduta su uno sgabello che medita, I sec. d.C.</a:t>
            </a:r>
            <a:br>
              <a:rPr lang="it-IT" sz="2400" b="1" dirty="0"/>
            </a:br>
            <a:r>
              <a:rPr lang="it-IT" sz="2000" b="1" dirty="0">
                <a:latin typeface="+mn-lt"/>
              </a:rPr>
              <a:t>Affresco murale di Villa Arianna, </a:t>
            </a:r>
            <a:r>
              <a:rPr lang="la-Latn" sz="2000" b="1" dirty="0">
                <a:latin typeface="+mn-lt"/>
              </a:rPr>
              <a:t>Stabiae</a:t>
            </a:r>
            <a:r>
              <a:rPr lang="it-IT" sz="2000" b="1" dirty="0">
                <a:latin typeface="+mn-lt"/>
              </a:rPr>
              <a:t> (II sec. a.C.)</a:t>
            </a:r>
            <a:r>
              <a:rPr lang="it-IT" sz="2000" b="1" dirty="0"/>
              <a:t> </a:t>
            </a:r>
            <a:br>
              <a:rPr lang="it-IT" sz="2000" b="1" dirty="0"/>
            </a:br>
            <a:r>
              <a:rPr lang="it-IT" sz="2000" b="1" dirty="0">
                <a:latin typeface="+mn-lt"/>
              </a:rPr>
              <a:t>cm 50 x 33 - Museo archeologico, Napoli</a:t>
            </a:r>
            <a:br>
              <a:rPr lang="it-IT" sz="2000" b="1" dirty="0"/>
            </a:br>
            <a:endParaRPr lang="it-IT" sz="2400" b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9820F7D-EDDD-43E0-AC0D-20B3CA9DA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63" y="1254025"/>
            <a:ext cx="4593909" cy="5472000"/>
          </a:xfrm>
          <a:effectLst>
            <a:glow rad="127000">
              <a:schemeClr val="tx1">
                <a:lumMod val="95000"/>
                <a:lumOff val="5000"/>
              </a:schemeClr>
            </a:glo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D0C0B3C-8A27-40A3-8568-DD6F3D566C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28" y="1832610"/>
            <a:ext cx="5328000" cy="3636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0583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252B4E-C024-48DB-AD72-DF1414F0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365126"/>
            <a:ext cx="10582275" cy="80645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Mario SIRONI </a:t>
            </a:r>
            <a:r>
              <a:rPr lang="it-IT" sz="2000" b="1" dirty="0">
                <a:latin typeface="+mn-lt"/>
              </a:rPr>
              <a:t>(1885-1961): </a:t>
            </a:r>
            <a:r>
              <a:rPr lang="it-IT" sz="2000" b="1" i="1" dirty="0">
                <a:latin typeface="+mn-lt"/>
              </a:rPr>
              <a:t>Solitudine, 1925-26</a:t>
            </a:r>
            <a:br>
              <a:rPr lang="it-IT" sz="2000" b="1" i="1" dirty="0">
                <a:latin typeface="+mn-lt"/>
              </a:rPr>
            </a:br>
            <a:r>
              <a:rPr lang="it-IT" sz="2000" b="1" i="1" dirty="0">
                <a:latin typeface="+mn-lt"/>
              </a:rPr>
              <a:t>olio su tela  cm 98 x 82 – Galleria Nazionale d’Arte Moderna, Roma</a:t>
            </a:r>
            <a:endParaRPr lang="it-IT" sz="2400" b="1" dirty="0">
              <a:latin typeface="+mn-lt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FC21EEB-FDD4-49C8-83F1-7C2403A90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67" y="1304925"/>
            <a:ext cx="4532066" cy="5400675"/>
          </a:xfrm>
          <a:effectLst>
            <a:glow rad="127000">
              <a:schemeClr val="accent4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4431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7C91F-CF9A-4BFB-B725-04FD239C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5417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latin typeface="+mn-lt"/>
              </a:rPr>
              <a:t>Edward HOPPER (</a:t>
            </a:r>
            <a:r>
              <a:rPr lang="en-GB" sz="2000" b="1" dirty="0">
                <a:latin typeface="+mn-lt"/>
              </a:rPr>
              <a:t>1882- 1967</a:t>
            </a:r>
            <a:r>
              <a:rPr lang="en-GB" sz="2400" b="1" dirty="0">
                <a:latin typeface="+mn-lt"/>
              </a:rPr>
              <a:t>):</a:t>
            </a:r>
            <a:r>
              <a:rPr lang="en-GB" sz="2400" b="1" i="1" dirty="0">
                <a:latin typeface="+mn-lt"/>
              </a:rPr>
              <a:t> Sunday – Domenica, </a:t>
            </a:r>
            <a:r>
              <a:rPr lang="en-GB" sz="2000" b="1" i="1" dirty="0">
                <a:latin typeface="+mn-lt"/>
              </a:rPr>
              <a:t>1926</a:t>
            </a:r>
            <a:br>
              <a:rPr lang="en-GB" sz="2400" b="1" i="1" dirty="0">
                <a:latin typeface="+mn-lt"/>
              </a:rPr>
            </a:br>
            <a:r>
              <a:rPr lang="en-GB" sz="2000" b="1" dirty="0">
                <a:latin typeface="+mn-lt"/>
              </a:rPr>
              <a:t>olio </a:t>
            </a:r>
            <a:r>
              <a:rPr lang="it-IT" sz="2000" b="1" dirty="0">
                <a:latin typeface="+mn-lt"/>
              </a:rPr>
              <a:t>su tela</a:t>
            </a:r>
            <a:r>
              <a:rPr lang="en-GB" sz="2000" b="1" i="1" dirty="0">
                <a:latin typeface="+mn-lt"/>
              </a:rPr>
              <a:t> – cm 86 x 74. The Philips Collection, Washington (USA)</a:t>
            </a:r>
            <a:endParaRPr lang="it-IT" sz="2000" dirty="0"/>
          </a:p>
        </p:txBody>
      </p:sp>
      <p:pic>
        <p:nvPicPr>
          <p:cNvPr id="1026" name="Picture 2" descr="Edward Hopper, Sunday, 1926. The Phillips Collection, Washington DC">
            <a:extLst>
              <a:ext uri="{FF2B5EF4-FFF2-40B4-BE49-F238E27FC236}">
                <a16:creationId xmlns:a16="http://schemas.microsoft.com/office/drawing/2014/main" id="{773C8458-7171-4E58-AE3D-A7A009BD50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56" y="1416049"/>
            <a:ext cx="6024792" cy="5256000"/>
          </a:xfrm>
          <a:prstGeom prst="rect">
            <a:avLst/>
          </a:prstGeom>
          <a:noFill/>
          <a:effectLst>
            <a:glow rad="127000">
              <a:schemeClr val="accent4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8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350B1D-DCD0-45D3-B3E3-ABD5B6D9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365126"/>
            <a:ext cx="10544176" cy="815974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Edvard MUNCH (1863-1944): </a:t>
            </a:r>
            <a:r>
              <a:rPr lang="it-IT" sz="2400" b="1" i="1" dirty="0">
                <a:latin typeface="+mn-lt"/>
              </a:rPr>
              <a:t>Disperazione, 1892 ca.</a:t>
            </a:r>
            <a:br>
              <a:rPr lang="it-IT" sz="2400" b="1" i="1" dirty="0">
                <a:latin typeface="+mn-lt"/>
              </a:rPr>
            </a:br>
            <a:r>
              <a:rPr lang="it-IT" sz="2400" b="1" i="1" dirty="0">
                <a:latin typeface="+mn-lt"/>
              </a:rPr>
              <a:t>olio su tela cm 92 x 67 – Museo Munch, Oslo</a:t>
            </a:r>
            <a:endParaRPr lang="it-IT" sz="2800" b="1" dirty="0">
              <a:latin typeface="+mn-lt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24798E2-5CAD-4F00-AAE3-21022E342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25" y="1381124"/>
            <a:ext cx="5646731" cy="5292000"/>
          </a:xfrm>
          <a:effectLst>
            <a:glow rad="127000">
              <a:schemeClr val="accent1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174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059B49-3527-40B1-BC58-8D2A7CD02728}"/>
              </a:ext>
            </a:extLst>
          </p:cNvPr>
          <p:cNvSpPr txBox="1"/>
          <p:nvPr/>
        </p:nvSpPr>
        <p:spPr>
          <a:xfrm>
            <a:off x="2669309" y="1071419"/>
            <a:ext cx="6474691" cy="4816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1D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"Disperazione" è ispirata a un'esperienza personale, che Munch descrisse in una lettera a un amico: “</a:t>
            </a:r>
            <a:r>
              <a:rPr lang="it-IT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Stavo camminando sul sentiero con due amici – il sole tramontava – il cielo si era improvvisamente tinto di rosso sangue – sembrava un soffio di malinconia – Mi fermai, sporgendomi dalla ringhiera, stanco morto – guardavo le nuvole che ardevano come sangue e spada – il fiordo nero-azzurro e la città – I miei amici proseguirono – io ero lì, tremante di paura – e ho sentito come un grande urlo infinito attraverso la natura”.</a:t>
            </a:r>
            <a:endParaRPr lang="it-IT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6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235D7-5265-4D3B-ABC0-20EDD8CB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4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Edvard MUNCH (1863 – 1944): </a:t>
            </a:r>
            <a:r>
              <a:rPr lang="it-IT" sz="2400" b="1" i="1" dirty="0">
                <a:latin typeface="+mn-lt"/>
              </a:rPr>
              <a:t>L’urlo, </a:t>
            </a:r>
            <a:r>
              <a:rPr lang="it-IT" sz="2000" b="1" i="1" dirty="0">
                <a:latin typeface="+mn-lt"/>
              </a:rPr>
              <a:t>1893</a:t>
            </a:r>
            <a:br>
              <a:rPr lang="it-IT" sz="2000" b="1" i="1" dirty="0">
                <a:latin typeface="+mn-lt"/>
              </a:rPr>
            </a:br>
            <a:r>
              <a:rPr lang="it-IT" sz="2000" b="1" i="1" dirty="0">
                <a:latin typeface="+mn-lt"/>
              </a:rPr>
              <a:t>pastello su cartone – cm 91 x 73,5  Museo Munch, Oslo</a:t>
            </a:r>
            <a:endParaRPr lang="it-IT" sz="2000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C6E2989-60D1-4FC9-942B-7D33579B7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02" y="1371600"/>
            <a:ext cx="4168496" cy="5310187"/>
          </a:xfrm>
          <a:effectLst>
            <a:glow rad="127000">
              <a:schemeClr val="accent2">
                <a:lumMod val="75000"/>
              </a:schemeClr>
            </a:glow>
          </a:effectLst>
        </p:spPr>
      </p:pic>
      <p:pic>
        <p:nvPicPr>
          <p:cNvPr id="1026" name="Picture 2" descr="Urlo di Munch: descrizione e stile dell'opera del pittore norvegese">
            <a:extLst>
              <a:ext uri="{FF2B5EF4-FFF2-40B4-BE49-F238E27FC236}">
                <a16:creationId xmlns:a16="http://schemas.microsoft.com/office/drawing/2014/main" id="{42424210-8090-45DA-9712-BE8FD2A5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44" y="2619375"/>
            <a:ext cx="3142997" cy="2952000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78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488</Words>
  <Application>Microsoft Office PowerPoint</Application>
  <PresentationFormat>Widescreen</PresentationFormat>
  <Paragraphs>21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Linux Libertine</vt:lpstr>
      <vt:lpstr>Tema di Office</vt:lpstr>
      <vt:lpstr>Gowbarrow Park, nel Lake District inglese</vt:lpstr>
      <vt:lpstr>Presentazione standard di PowerPoint</vt:lpstr>
      <vt:lpstr>Gli aurei gingilli del nobile acero</vt:lpstr>
      <vt:lpstr>Donna seduta su uno sgabello che medita, I sec. d.C. Affresco murale di Villa Arianna, Stabiae (II sec. a.C.)  cm 50 x 33 - Museo archeologico, Napoli </vt:lpstr>
      <vt:lpstr>Mario SIRONI (1885-1961): Solitudine, 1925-26 olio su tela  cm 98 x 82 – Galleria Nazionale d’Arte Moderna, Roma</vt:lpstr>
      <vt:lpstr>Edward HOPPER (1882- 1967): Sunday – Domenica, 1926 olio su tela – cm 86 x 74. The Philips Collection, Washington (USA)</vt:lpstr>
      <vt:lpstr>Edvard MUNCH (1863-1944): Disperazione, 1892 ca. olio su tela cm 92 x 67 – Museo Munch, Oslo</vt:lpstr>
      <vt:lpstr>Presentazione standard di PowerPoint</vt:lpstr>
      <vt:lpstr>Edvard MUNCH (1863 – 1944): L’urlo, 1893 pastello su cartone – cm 91 x 73,5  Museo Munch, Oslo</vt:lpstr>
      <vt:lpstr>Ernst Ludwig KIRCHNER (1880 – 1938): Schlemihl nella solitudine della sua stanza, 1915 xilografia colorata  cm 33 x 23  -  Staedel Museum, Francoforte </vt:lpstr>
      <vt:lpstr>Trento LONGARETTI (1916 - 2017): Pover’uomo, 2004 olio su tela  cm 200 x 70 – Collezione privata</vt:lpstr>
      <vt:lpstr>Vincent VAN GOGH (1853 – 1890): Sulla soglia dell’eternità (Anziano che soffre),1890 olio su tela  cm 80 x 64  -  Museo Kröller-Müller, Otterlo (Paesi Bassi)</vt:lpstr>
      <vt:lpstr>Umberto BOCCIONI (1882 – 1916): Nonna 1905-1906 Pastello su carta  cm 116 x 71 - Collezione della Fondazione di Venezia</vt:lpstr>
      <vt:lpstr>Harriet BACKER (1845 – 1932) : Solitudine, 1880 olio su tela cm 92,5 x  68,5 – collezione privata</vt:lpstr>
      <vt:lpstr>Jozef  ISRAËLS (1824 – 1911) : When one grows old - Quando si invecchia 1878 olio su tela  cm 160 x 101 - Gemeentemuseum Den Haag, L’Aia  </vt:lpstr>
      <vt:lpstr> Boris Ivanovich Kopylov (1931-1991) : Old Woman Reading, 1959 olio su tela</vt:lpstr>
      <vt:lpstr>Georg Nicolai ACHEN (1860-1912): Kvinde med handarbejde - Donna con lavoro a mano, 1902 olio su tela cm 62 x 50 </vt:lpstr>
      <vt:lpstr>Georg Nicolaij ACHEN (1860- 1912): Inside – Interno, 1901 olio su tela cm 65,5 x 48,5 – Musée d’Orsay, Parigi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Ines Son</dc:creator>
  <cp:lastModifiedBy>Ines Son</cp:lastModifiedBy>
  <cp:revision>100</cp:revision>
  <dcterms:created xsi:type="dcterms:W3CDTF">2025-01-03T09:13:24Z</dcterms:created>
  <dcterms:modified xsi:type="dcterms:W3CDTF">2026-05-16T12:35:15Z</dcterms:modified>
</cp:coreProperties>
</file>