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5"/>
  </p:notesMasterIdLst>
  <p:sldIdLst>
    <p:sldId id="256" r:id="rId2"/>
    <p:sldId id="275" r:id="rId3"/>
    <p:sldId id="363" r:id="rId4"/>
    <p:sldId id="364" r:id="rId5"/>
    <p:sldId id="260" r:id="rId6"/>
    <p:sldId id="337" r:id="rId7"/>
    <p:sldId id="261" r:id="rId8"/>
    <p:sldId id="262" r:id="rId9"/>
    <p:sldId id="263" r:id="rId10"/>
    <p:sldId id="264" r:id="rId11"/>
    <p:sldId id="347" r:id="rId12"/>
    <p:sldId id="346" r:id="rId13"/>
    <p:sldId id="345" r:id="rId14"/>
    <p:sldId id="350" r:id="rId15"/>
    <p:sldId id="276" r:id="rId16"/>
    <p:sldId id="348" r:id="rId17"/>
    <p:sldId id="257" r:id="rId18"/>
    <p:sldId id="356" r:id="rId19"/>
    <p:sldId id="366" r:id="rId20"/>
    <p:sldId id="338" r:id="rId21"/>
    <p:sldId id="265" r:id="rId22"/>
    <p:sldId id="266" r:id="rId23"/>
    <p:sldId id="329" r:id="rId24"/>
    <p:sldId id="267" r:id="rId25"/>
    <p:sldId id="270" r:id="rId26"/>
    <p:sldId id="340" r:id="rId27"/>
    <p:sldId id="280" r:id="rId28"/>
    <p:sldId id="273" r:id="rId29"/>
    <p:sldId id="272" r:id="rId30"/>
    <p:sldId id="271" r:id="rId31"/>
    <p:sldId id="365" r:id="rId32"/>
    <p:sldId id="359" r:id="rId33"/>
    <p:sldId id="358" r:id="rId34"/>
    <p:sldId id="361" r:id="rId35"/>
    <p:sldId id="360" r:id="rId36"/>
    <p:sldId id="354" r:id="rId37"/>
    <p:sldId id="355" r:id="rId38"/>
    <p:sldId id="279" r:id="rId39"/>
    <p:sldId id="369" r:id="rId40"/>
    <p:sldId id="367" r:id="rId41"/>
    <p:sldId id="341" r:id="rId42"/>
    <p:sldId id="368" r:id="rId43"/>
    <p:sldId id="278" r:id="rId44"/>
    <p:sldId id="277" r:id="rId45"/>
    <p:sldId id="281" r:id="rId46"/>
    <p:sldId id="336" r:id="rId47"/>
    <p:sldId id="301" r:id="rId48"/>
    <p:sldId id="285" r:id="rId49"/>
    <p:sldId id="339" r:id="rId50"/>
    <p:sldId id="282" r:id="rId51"/>
    <p:sldId id="343" r:id="rId52"/>
    <p:sldId id="286" r:id="rId53"/>
    <p:sldId id="342" r:id="rId54"/>
    <p:sldId id="288" r:id="rId55"/>
    <p:sldId id="370" r:id="rId56"/>
    <p:sldId id="327" r:id="rId57"/>
    <p:sldId id="289" r:id="rId58"/>
    <p:sldId id="326" r:id="rId59"/>
    <p:sldId id="298" r:id="rId60"/>
    <p:sldId id="302" r:id="rId61"/>
    <p:sldId id="294" r:id="rId62"/>
    <p:sldId id="295" r:id="rId63"/>
    <p:sldId id="296" r:id="rId64"/>
    <p:sldId id="297" r:id="rId65"/>
    <p:sldId id="357" r:id="rId66"/>
    <p:sldId id="292" r:id="rId67"/>
    <p:sldId id="291" r:id="rId68"/>
    <p:sldId id="344" r:id="rId69"/>
    <p:sldId id="330" r:id="rId70"/>
    <p:sldId id="331" r:id="rId71"/>
    <p:sldId id="332" r:id="rId72"/>
    <p:sldId id="333" r:id="rId73"/>
    <p:sldId id="351" r:id="rId74"/>
  </p:sldIdLst>
  <p:sldSz cx="9144000" cy="6858000" type="screen4x3"/>
  <p:notesSz cx="6858000" cy="9144000"/>
  <p:photoAlbum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5313"/>
  </p:normalViewPr>
  <p:slideViewPr>
    <p:cSldViewPr>
      <p:cViewPr varScale="1">
        <p:scale>
          <a:sx n="94" d="100"/>
          <a:sy n="94" d="100"/>
        </p:scale>
        <p:origin x="2064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2D7E90-0CE6-F042-9DC8-74AF770D97A7}" type="datetimeFigureOut">
              <a:rPr lang="it-IT" smtClean="0"/>
              <a:t>14/01/26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2BC5FC-3B51-F446-94AB-A05EC6ECEBC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9450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BC5FC-3B51-F446-94AB-A05EC6ECEBCE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16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BC5FC-3B51-F446-94AB-A05EC6ECEBCE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6263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BE06-BB3A-428F-9570-1EEA54015054}" type="datetimeFigureOut">
              <a:rPr lang="it-IT" smtClean="0"/>
              <a:pPr/>
              <a:t>14/01/26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4E182-375E-4607-90A3-2B3AEEF13DC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BE06-BB3A-428F-9570-1EEA54015054}" type="datetimeFigureOut">
              <a:rPr lang="it-IT" smtClean="0"/>
              <a:pPr/>
              <a:t>14/01/26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4E182-375E-4607-90A3-2B3AEEF13DC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BE06-BB3A-428F-9570-1EEA54015054}" type="datetimeFigureOut">
              <a:rPr lang="it-IT" smtClean="0"/>
              <a:pPr/>
              <a:t>14/01/26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4E182-375E-4607-90A3-2B3AEEF13DC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BE06-BB3A-428F-9570-1EEA54015054}" type="datetimeFigureOut">
              <a:rPr lang="it-IT" smtClean="0"/>
              <a:pPr/>
              <a:t>14/01/26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4E182-375E-4607-90A3-2B3AEEF13DC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BE06-BB3A-428F-9570-1EEA54015054}" type="datetimeFigureOut">
              <a:rPr lang="it-IT" smtClean="0"/>
              <a:pPr/>
              <a:t>14/01/26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4E182-375E-4607-90A3-2B3AEEF13DC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BE06-BB3A-428F-9570-1EEA54015054}" type="datetimeFigureOut">
              <a:rPr lang="it-IT" smtClean="0"/>
              <a:pPr/>
              <a:t>14/01/26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4E182-375E-4607-90A3-2B3AEEF13DC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BE06-BB3A-428F-9570-1EEA54015054}" type="datetimeFigureOut">
              <a:rPr lang="it-IT" smtClean="0"/>
              <a:pPr/>
              <a:t>14/01/26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4E182-375E-4607-90A3-2B3AEEF13DC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BE06-BB3A-428F-9570-1EEA54015054}" type="datetimeFigureOut">
              <a:rPr lang="it-IT" smtClean="0"/>
              <a:pPr/>
              <a:t>14/01/26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4E182-375E-4607-90A3-2B3AEEF13DC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BE06-BB3A-428F-9570-1EEA54015054}" type="datetimeFigureOut">
              <a:rPr lang="it-IT" smtClean="0"/>
              <a:pPr/>
              <a:t>14/01/26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4E182-375E-4607-90A3-2B3AEEF13DC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BE06-BB3A-428F-9570-1EEA54015054}" type="datetimeFigureOut">
              <a:rPr lang="it-IT" smtClean="0"/>
              <a:pPr/>
              <a:t>14/01/26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4E182-375E-4607-90A3-2B3AEEF13DC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BE06-BB3A-428F-9570-1EEA54015054}" type="datetimeFigureOut">
              <a:rPr lang="it-IT" smtClean="0"/>
              <a:pPr/>
              <a:t>14/01/26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4E182-375E-4607-90A3-2B3AEEF13DC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0BE06-BB3A-428F-9570-1EEA54015054}" type="datetimeFigureOut">
              <a:rPr lang="it-IT" smtClean="0"/>
              <a:pPr/>
              <a:t>14/01/26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64E182-375E-4607-90A3-2B3AEEF13DC6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07504" y="0"/>
            <a:ext cx="7992888" cy="2132855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it-IT" sz="3600" b="1" dirty="0">
                <a:solidFill>
                  <a:srgbClr val="FF0000"/>
                </a:solidFill>
              </a:rPr>
              <a:t>Arte che sorprende</a:t>
            </a:r>
            <a:br>
              <a:rPr lang="it-IT" dirty="0"/>
            </a:br>
            <a:r>
              <a:rPr lang="it-IT" dirty="0"/>
              <a:t>da Courbet a Picasso</a:t>
            </a:r>
            <a:br>
              <a:rPr lang="it-IT" dirty="0"/>
            </a:br>
            <a:r>
              <a:rPr lang="it-IT" sz="3600" b="1" i="1" dirty="0"/>
              <a:t>la nascita dell’arte contemporanea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5796135" y="5157192"/>
            <a:ext cx="2984795" cy="140507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2500" lnSpcReduction="10000"/>
          </a:bodyPr>
          <a:lstStyle/>
          <a:p>
            <a:endParaRPr lang="it-IT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it-IT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Gustave Courbet</a:t>
            </a:r>
          </a:p>
          <a:p>
            <a:r>
              <a:rPr lang="it-IT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1819 - 1877</a:t>
            </a:r>
          </a:p>
          <a:p>
            <a:endParaRPr lang="it-IT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it-IT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it-IT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" name="Immagine 4" descr="56.jpg">
            <a:extLst>
              <a:ext uri="{FF2B5EF4-FFF2-40B4-BE49-F238E27FC236}">
                <a16:creationId xmlns:a16="http://schemas.microsoft.com/office/drawing/2014/main" id="{90A48D40-B9BA-AD54-1CFA-44F3714F60A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130105" y="2420887"/>
            <a:ext cx="4650825" cy="3167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8C74C524-C177-0E51-70B7-D39B84EBF4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818937"/>
            <a:ext cx="2861312" cy="371703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4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75329" y="171400"/>
            <a:ext cx="4224082" cy="61379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46981763-759E-2344-E92D-99641E1E2E46}"/>
              </a:ext>
            </a:extLst>
          </p:cNvPr>
          <p:cNvSpPr txBox="1"/>
          <p:nvPr/>
        </p:nvSpPr>
        <p:spPr>
          <a:xfrm>
            <a:off x="4499992" y="260648"/>
            <a:ext cx="2880320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Augustee Ingres</a:t>
            </a:r>
          </a:p>
          <a:p>
            <a:r>
              <a:rPr lang="it-IT" sz="2000" dirty="0"/>
              <a:t>Mademoiselle Rivière, 1806</a:t>
            </a:r>
          </a:p>
          <a:p>
            <a:r>
              <a:rPr lang="it-IT" sz="2000" dirty="0"/>
              <a:t>Louvre</a:t>
            </a:r>
          </a:p>
          <a:p>
            <a:endParaRPr lang="it-IT" dirty="0"/>
          </a:p>
          <a:p>
            <a:r>
              <a:rPr lang="it-IT" i="1" dirty="0"/>
              <a:t>molto criticato per le sproporzioni anatomiche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EB1C86E-FBF6-CEA2-DC06-72AF9C2F1C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3240360"/>
            <a:ext cx="1831238" cy="325760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BC8608B0-C069-A576-E1DE-E7A303B7ED08}"/>
              </a:ext>
            </a:extLst>
          </p:cNvPr>
          <p:cNvSpPr txBox="1"/>
          <p:nvPr/>
        </p:nvSpPr>
        <p:spPr>
          <a:xfrm>
            <a:off x="4968044" y="5373216"/>
            <a:ext cx="1944216" cy="64633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Robert Wilson</a:t>
            </a:r>
          </a:p>
          <a:p>
            <a:r>
              <a:rPr lang="it-IT" dirty="0"/>
              <a:t>Lady </a:t>
            </a:r>
            <a:r>
              <a:rPr lang="it-IT" dirty="0" err="1"/>
              <a:t>Gaga</a:t>
            </a:r>
            <a:r>
              <a:rPr lang="it-IT" dirty="0"/>
              <a:t>, 2013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58A78197-3416-2027-4FCD-C579827704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9" y="3486150"/>
            <a:ext cx="3236392" cy="379264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B3CB58F-3DB6-2825-E0F1-7BCFA6F89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957512"/>
            <a:ext cx="3822700" cy="38100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A0E04648-0FE7-FB25-A8D3-7BEE0B9A77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681" y="90488"/>
            <a:ext cx="4176638" cy="3161189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8EAAEAF2-308B-4132-15AD-8866B3684EC9}"/>
              </a:ext>
            </a:extLst>
          </p:cNvPr>
          <p:cNvSpPr txBox="1"/>
          <p:nvPr/>
        </p:nvSpPr>
        <p:spPr>
          <a:xfrm>
            <a:off x="899592" y="836712"/>
            <a:ext cx="8727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Canova</a:t>
            </a:r>
          </a:p>
          <a:p>
            <a:r>
              <a:rPr lang="it-IT" dirty="0"/>
              <a:t>1805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39ABE33-1A26-9F42-C93A-F7A2AC2D2658}"/>
              </a:ext>
            </a:extLst>
          </p:cNvPr>
          <p:cNvSpPr txBox="1"/>
          <p:nvPr/>
        </p:nvSpPr>
        <p:spPr>
          <a:xfrm>
            <a:off x="7524328" y="692696"/>
            <a:ext cx="14918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IL </a:t>
            </a:r>
          </a:p>
          <a:p>
            <a:r>
              <a:rPr lang="it-IT" dirty="0"/>
              <a:t>NEOCLASSICO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04D7977-49FF-B93C-91FA-4EF1F4BE996D}"/>
              </a:ext>
            </a:extLst>
          </p:cNvPr>
          <p:cNvSpPr txBox="1"/>
          <p:nvPr/>
        </p:nvSpPr>
        <p:spPr>
          <a:xfrm>
            <a:off x="3635896" y="4221088"/>
            <a:ext cx="1335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Thorvaldsen</a:t>
            </a:r>
          </a:p>
          <a:p>
            <a:r>
              <a:rPr lang="it-IT" dirty="0"/>
              <a:t>1821</a:t>
            </a:r>
          </a:p>
        </p:txBody>
      </p:sp>
    </p:spTree>
    <p:extLst>
      <p:ext uri="{BB962C8B-B14F-4D97-AF65-F5344CB8AC3E}">
        <p14:creationId xmlns:p14="http://schemas.microsoft.com/office/powerpoint/2010/main" val="6547053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B3B37ED-DFBC-9415-C41D-B4A3E8702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6732240" cy="4737813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6DC5323B-0E4B-4B81-E9AE-85D051F573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3260595"/>
            <a:ext cx="2552700" cy="31877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046095AC-F727-8C9D-AE11-CAB065F9C2B7}"/>
              </a:ext>
            </a:extLst>
          </p:cNvPr>
          <p:cNvSpPr txBox="1"/>
          <p:nvPr/>
        </p:nvSpPr>
        <p:spPr>
          <a:xfrm>
            <a:off x="2411760" y="5589240"/>
            <a:ext cx="2552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Gèricauld</a:t>
            </a:r>
            <a:endParaRPr lang="it-IT" dirty="0"/>
          </a:p>
          <a:p>
            <a:r>
              <a:rPr lang="it-IT" dirty="0"/>
              <a:t>La zattera della medusa</a:t>
            </a:r>
          </a:p>
          <a:p>
            <a:r>
              <a:rPr lang="it-IT" dirty="0"/>
              <a:t>1818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2A44C35-D525-E578-9AC5-BCE7D9A31D6D}"/>
              </a:ext>
            </a:extLst>
          </p:cNvPr>
          <p:cNvSpPr txBox="1"/>
          <p:nvPr/>
        </p:nvSpPr>
        <p:spPr>
          <a:xfrm>
            <a:off x="7812360" y="2708920"/>
            <a:ext cx="10785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La pazza ,</a:t>
            </a:r>
          </a:p>
          <a:p>
            <a:r>
              <a:rPr lang="it-IT" dirty="0"/>
              <a:t>1822</a:t>
            </a:r>
          </a:p>
        </p:txBody>
      </p:sp>
    </p:spTree>
    <p:extLst>
      <p:ext uri="{BB962C8B-B14F-4D97-AF65-F5344CB8AC3E}">
        <p14:creationId xmlns:p14="http://schemas.microsoft.com/office/powerpoint/2010/main" val="10322486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DED71E7-B61D-C133-EC9B-BD35125CB8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5440"/>
            <a:ext cx="6827520" cy="53340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D56B5FCE-9BFD-9591-A8D6-CAEF24BC7731}"/>
              </a:ext>
            </a:extLst>
          </p:cNvPr>
          <p:cNvSpPr txBox="1"/>
          <p:nvPr/>
        </p:nvSpPr>
        <p:spPr>
          <a:xfrm>
            <a:off x="534145" y="5378370"/>
            <a:ext cx="4397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Delacroix - La libertà guida il popolo, 1830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34C23D9-0921-5926-E5EF-C5BE280FD039}"/>
              </a:ext>
            </a:extLst>
          </p:cNvPr>
          <p:cNvSpPr txBox="1"/>
          <p:nvPr/>
        </p:nvSpPr>
        <p:spPr>
          <a:xfrm>
            <a:off x="1619672" y="6093296"/>
            <a:ext cx="6827520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“Se non ci fosse stata la rivoluzione, non ci sarebbe la mia pittura”</a:t>
            </a:r>
            <a:r>
              <a:rPr lang="it-IT" dirty="0">
                <a:effectLst/>
              </a:rPr>
              <a:t>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929529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F529E0D-E791-37E7-790C-CC19303457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48680"/>
            <a:ext cx="4829539" cy="362215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76929240-BB6A-31C9-4E11-CF906DF583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094" y="3048000"/>
            <a:ext cx="6324600" cy="38100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C96CC3E9-19E9-4560-69A2-894875FE24D4}"/>
              </a:ext>
            </a:extLst>
          </p:cNvPr>
          <p:cNvSpPr txBox="1"/>
          <p:nvPr/>
        </p:nvSpPr>
        <p:spPr>
          <a:xfrm>
            <a:off x="6660232" y="908720"/>
            <a:ext cx="12843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Kew</a:t>
            </a:r>
            <a:r>
              <a:rPr lang="it-IT" dirty="0"/>
              <a:t> garden</a:t>
            </a:r>
          </a:p>
          <a:p>
            <a:r>
              <a:rPr lang="it-IT" dirty="0"/>
              <a:t>1841</a:t>
            </a:r>
          </a:p>
        </p:txBody>
      </p:sp>
    </p:spTree>
    <p:extLst>
      <p:ext uri="{BB962C8B-B14F-4D97-AF65-F5344CB8AC3E}">
        <p14:creationId xmlns:p14="http://schemas.microsoft.com/office/powerpoint/2010/main" val="9337034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21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5663"/>
            <a:ext cx="9144000" cy="5146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4516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FAE65A7-27FE-9B37-2F00-09D9D8CFE8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0648"/>
            <a:ext cx="4804742" cy="5976047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0F7ED478-9D1B-9163-867F-0E690ECF091E}"/>
              </a:ext>
            </a:extLst>
          </p:cNvPr>
          <p:cNvSpPr txBox="1"/>
          <p:nvPr/>
        </p:nvSpPr>
        <p:spPr>
          <a:xfrm>
            <a:off x="6444208" y="692696"/>
            <a:ext cx="122413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Nadar</a:t>
            </a:r>
            <a:endParaRPr lang="it-IT" dirty="0"/>
          </a:p>
          <a:p>
            <a:r>
              <a:rPr lang="it-IT" dirty="0"/>
              <a:t>Sarah</a:t>
            </a:r>
          </a:p>
          <a:p>
            <a:r>
              <a:rPr lang="it-IT" dirty="0" err="1"/>
              <a:t>Bernad</a:t>
            </a:r>
            <a:endParaRPr lang="it-IT" dirty="0"/>
          </a:p>
          <a:p>
            <a:endParaRPr lang="it-IT" dirty="0"/>
          </a:p>
          <a:p>
            <a:r>
              <a:rPr lang="it-IT" dirty="0"/>
              <a:t>Fotografia,</a:t>
            </a:r>
          </a:p>
          <a:p>
            <a:r>
              <a:rPr lang="it-IT" dirty="0"/>
              <a:t>1859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193090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.gif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68665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978C87DD-B06B-336F-07B2-82EA3BDFF983}"/>
              </a:ext>
            </a:extLst>
          </p:cNvPr>
          <p:cNvSpPr txBox="1"/>
          <p:nvPr/>
        </p:nvSpPr>
        <p:spPr>
          <a:xfrm>
            <a:off x="971600" y="620688"/>
            <a:ext cx="6840760" cy="4990853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sz="2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1852  - Napoleone III°  imperatore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sz="2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1857 – Inizio del taglio del canale di Suez (finito nel ’69)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sz="2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1857 – Baudelaire pubblica “I fiori del male” – Flaubert “Madame Bovary”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sz="2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1862 -  Hugo pubblica “I miserabili”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sz="2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1864 – </a:t>
            </a:r>
            <a:r>
              <a:rPr lang="it-IT" sz="20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Tolstoi</a:t>
            </a:r>
            <a:r>
              <a:rPr lang="it-IT" sz="2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pubblica “Guerra e pace”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sz="2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1864 -  Prima Internazionale dei lavoratori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sz="2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1866 - Dostoevskij pubblica “Delitto e castigo”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sz="2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1867 -  Marx pubblica “Il Capitale”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sz="2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1870 - Guerra Franco Prussiana – Rockefeller fonda la Standard Oil</a:t>
            </a:r>
          </a:p>
        </p:txBody>
      </p:sp>
    </p:spTree>
    <p:extLst>
      <p:ext uri="{BB962C8B-B14F-4D97-AF65-F5344CB8AC3E}">
        <p14:creationId xmlns:p14="http://schemas.microsoft.com/office/powerpoint/2010/main" val="32713292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FD439FD-09D0-4DE1-F26A-DDDAE57431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93700"/>
            <a:ext cx="7772400" cy="5805011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D12BE089-30ED-B761-81D4-CBD59BBD2235}"/>
              </a:ext>
            </a:extLst>
          </p:cNvPr>
          <p:cNvSpPr txBox="1"/>
          <p:nvPr/>
        </p:nvSpPr>
        <p:spPr>
          <a:xfrm>
            <a:off x="3851920" y="6453336"/>
            <a:ext cx="1895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Il Salon del Louvre</a:t>
            </a:r>
          </a:p>
        </p:txBody>
      </p:sp>
    </p:spTree>
    <p:extLst>
      <p:ext uri="{BB962C8B-B14F-4D97-AF65-F5344CB8AC3E}">
        <p14:creationId xmlns:p14="http://schemas.microsoft.com/office/powerpoint/2010/main" val="23483176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6B4A1BCE-9459-735A-404A-2F3412420D3A}"/>
              </a:ext>
            </a:extLst>
          </p:cNvPr>
          <p:cNvSpPr txBox="1"/>
          <p:nvPr/>
        </p:nvSpPr>
        <p:spPr>
          <a:xfrm>
            <a:off x="395536" y="882000"/>
            <a:ext cx="8424936" cy="535531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marL="450215" indent="-450215"/>
            <a:r>
              <a:rPr lang="it-IT" sz="18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1815 – Caduta definitiva di Napoleone – restaurazione</a:t>
            </a:r>
          </a:p>
          <a:p>
            <a:pPr marL="450215" indent="-450215"/>
            <a:endParaRPr lang="it-IT" b="1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450215" indent="-450215"/>
            <a:r>
              <a:rPr lang="it-IT" sz="18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1819 - Il primo battello a vapore attraversa l’Atlantico</a:t>
            </a:r>
          </a:p>
          <a:p>
            <a:pPr marL="450215" indent="-450215"/>
            <a:endParaRPr lang="it-IT" b="1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450215" indent="-450215"/>
            <a:r>
              <a:rPr lang="it-IT" sz="18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1824 – Parziali riconoscimenti del diritto di associazione per </a:t>
            </a:r>
          </a:p>
          <a:p>
            <a:pPr marL="450215" indent="-450215"/>
            <a:r>
              <a:rPr lang="it-IT" sz="18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          gli operai in Inghilterra</a:t>
            </a:r>
          </a:p>
          <a:p>
            <a:pPr marL="450215" indent="-450215"/>
            <a:endParaRPr lang="it-IT" b="1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450215" indent="-450215"/>
            <a:r>
              <a:rPr lang="it-IT" sz="18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1833 – In Inghilterra legge sul lavoro minorile – </a:t>
            </a:r>
          </a:p>
          <a:p>
            <a:pPr marL="450215" indent="-450215"/>
            <a:r>
              <a:rPr lang="it-IT" b="1" i="1" dirty="0">
                <a:latin typeface="Arial" panose="020B0604020202020204" pitchFamily="34" charset="0"/>
                <a:ea typeface="Times New Roman" panose="02020603050405020304" pitchFamily="18" charset="0"/>
              </a:rPr>
              <a:t>            </a:t>
            </a:r>
            <a:r>
              <a:rPr lang="it-IT" sz="18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Owen fonda Trades Union</a:t>
            </a:r>
          </a:p>
          <a:p>
            <a:pPr marL="450215" indent="-450215"/>
            <a:r>
              <a:rPr lang="it-IT" sz="18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          Abolizione della schiavitù nelle colonie</a:t>
            </a:r>
          </a:p>
          <a:p>
            <a:pPr marL="450215" indent="-450215"/>
            <a:endParaRPr lang="it-IT" sz="18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0215" indent="-450215"/>
            <a:r>
              <a:rPr lang="it-IT" sz="18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1834 / ’41 – Moti operai a Lione – nascita di Working </a:t>
            </a:r>
            <a:r>
              <a:rPr lang="it-IT" sz="18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men’s</a:t>
            </a:r>
            <a:r>
              <a:rPr lang="it-IT" sz="18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Association</a:t>
            </a:r>
          </a:p>
          <a:p>
            <a:pPr marL="450215" indent="-450215"/>
            <a:endParaRPr lang="it-IT" sz="18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0215" indent="-450215"/>
            <a:r>
              <a:rPr lang="it-IT" sz="18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1840 – Proudhon pubblica “Che cosa è la proprietà”</a:t>
            </a:r>
          </a:p>
          <a:p>
            <a:pPr marL="450215" indent="-450215"/>
            <a:endParaRPr lang="it-IT" sz="18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0215" indent="-450215"/>
            <a:r>
              <a:rPr lang="it-IT" sz="18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1846 - Marx pubblica “Miseria della filosofia”</a:t>
            </a:r>
          </a:p>
          <a:p>
            <a:pPr marL="450215" indent="-450215"/>
            <a:endParaRPr lang="it-IT" sz="18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0215" indent="-450215"/>
            <a:r>
              <a:rPr lang="it-IT" sz="18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1846 / ’48 – Carestia e crisi economica in Europa</a:t>
            </a:r>
            <a:endParaRPr lang="it-IT" sz="18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0215" indent="-450215"/>
            <a:endParaRPr lang="it-IT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4928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D8CAAA0-C1F2-2B3C-C2C4-034FAB177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04664"/>
            <a:ext cx="4191000" cy="524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5DF14806-7371-B9F7-7DE7-09247387FD6E}"/>
              </a:ext>
            </a:extLst>
          </p:cNvPr>
          <p:cNvSpPr txBox="1"/>
          <p:nvPr/>
        </p:nvSpPr>
        <p:spPr>
          <a:xfrm>
            <a:off x="6732240" y="548680"/>
            <a:ext cx="18532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Courbet</a:t>
            </a:r>
          </a:p>
          <a:p>
            <a:r>
              <a:rPr lang="it-IT" dirty="0"/>
              <a:t>Ritratto di Juliette</a:t>
            </a:r>
          </a:p>
          <a:p>
            <a:r>
              <a:rPr lang="it-IT" dirty="0"/>
              <a:t>(la sorella)</a:t>
            </a:r>
          </a:p>
          <a:p>
            <a:r>
              <a:rPr lang="it-IT" dirty="0"/>
              <a:t>1844</a:t>
            </a:r>
          </a:p>
        </p:txBody>
      </p:sp>
    </p:spTree>
    <p:extLst>
      <p:ext uri="{BB962C8B-B14F-4D97-AF65-F5344CB8AC3E}">
        <p14:creationId xmlns:p14="http://schemas.microsoft.com/office/powerpoint/2010/main" val="33713596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5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50850" y="0"/>
            <a:ext cx="82423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EB54C56D-DDED-6C4F-6E55-DA360EF470DF}"/>
              </a:ext>
            </a:extLst>
          </p:cNvPr>
          <p:cNvSpPr txBox="1"/>
          <p:nvPr/>
        </p:nvSpPr>
        <p:spPr>
          <a:xfrm>
            <a:off x="6660233" y="620688"/>
            <a:ext cx="24837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Courbet </a:t>
            </a:r>
          </a:p>
          <a:p>
            <a:r>
              <a:rPr lang="it-IT" dirty="0"/>
              <a:t>Autoritratto con il cane,1844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5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187624" y="4259"/>
            <a:ext cx="51514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EFE95EEF-82DE-3367-110A-457CB0D3DB08}"/>
              </a:ext>
            </a:extLst>
          </p:cNvPr>
          <p:cNvSpPr txBox="1"/>
          <p:nvPr/>
        </p:nvSpPr>
        <p:spPr>
          <a:xfrm>
            <a:off x="7092280" y="980728"/>
            <a:ext cx="17909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Courbet</a:t>
            </a:r>
          </a:p>
          <a:p>
            <a:r>
              <a:rPr lang="it-IT" dirty="0"/>
              <a:t>Il </a:t>
            </a:r>
            <a:r>
              <a:rPr lang="it-IT" dirty="0" err="1"/>
              <a:t>Guitarrero</a:t>
            </a:r>
            <a:r>
              <a:rPr lang="it-IT" dirty="0"/>
              <a:t>, 1846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E51D3C2-D055-5C62-CE60-67E68FFB4F0E}"/>
              </a:ext>
            </a:extLst>
          </p:cNvPr>
          <p:cNvSpPr txBox="1"/>
          <p:nvPr/>
        </p:nvSpPr>
        <p:spPr>
          <a:xfrm>
            <a:off x="6444209" y="4509120"/>
            <a:ext cx="21602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Ispirazione romantica</a:t>
            </a:r>
          </a:p>
          <a:p>
            <a:endParaRPr lang="it-IT" dirty="0"/>
          </a:p>
          <a:p>
            <a:r>
              <a:rPr lang="it-IT" dirty="0"/>
              <a:t>Guarda i maestri olandesi e</a:t>
            </a:r>
          </a:p>
          <a:p>
            <a:r>
              <a:rPr lang="it-IT" dirty="0"/>
              <a:t>fiamminghi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402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07950" y="0"/>
            <a:ext cx="89265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EF42AD2E-B7BD-D7E4-5D9C-E020B376A529}"/>
              </a:ext>
            </a:extLst>
          </p:cNvPr>
          <p:cNvSpPr txBox="1"/>
          <p:nvPr/>
        </p:nvSpPr>
        <p:spPr>
          <a:xfrm>
            <a:off x="827584" y="332656"/>
            <a:ext cx="1785553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dirty="0"/>
              <a:t>Courbet</a:t>
            </a:r>
          </a:p>
          <a:p>
            <a:r>
              <a:rPr lang="it-IT" dirty="0"/>
              <a:t>La filatrice , 1843</a:t>
            </a:r>
          </a:p>
        </p:txBody>
      </p:sp>
    </p:spTree>
    <p:extLst>
      <p:ext uri="{BB962C8B-B14F-4D97-AF65-F5344CB8AC3E}">
        <p14:creationId xmlns:p14="http://schemas.microsoft.com/office/powerpoint/2010/main" val="22193556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5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63538" y="0"/>
            <a:ext cx="84153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6D874A1D-95FE-BD2A-F72C-2615DDC826D3}"/>
              </a:ext>
            </a:extLst>
          </p:cNvPr>
          <p:cNvSpPr txBox="1"/>
          <p:nvPr/>
        </p:nvSpPr>
        <p:spPr>
          <a:xfrm>
            <a:off x="6732240" y="476672"/>
            <a:ext cx="1353704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dirty="0"/>
              <a:t>Courbet</a:t>
            </a:r>
          </a:p>
          <a:p>
            <a:r>
              <a:rPr lang="it-IT" dirty="0"/>
              <a:t>Autoritratto,</a:t>
            </a:r>
          </a:p>
          <a:p>
            <a:r>
              <a:rPr lang="it-IT" dirty="0"/>
              <a:t>1843</a:t>
            </a:r>
          </a:p>
        </p:txBody>
      </p:sp>
    </p:spTree>
    <p:extLst>
      <p:ext uri="{BB962C8B-B14F-4D97-AF65-F5344CB8AC3E}">
        <p14:creationId xmlns:p14="http://schemas.microsoft.com/office/powerpoint/2010/main" val="42627334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5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7463"/>
            <a:ext cx="9144000" cy="68214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EC778ED1-E075-D2F3-D372-0ADC8546F5A4}"/>
              </a:ext>
            </a:extLst>
          </p:cNvPr>
          <p:cNvSpPr txBox="1"/>
          <p:nvPr/>
        </p:nvSpPr>
        <p:spPr>
          <a:xfrm>
            <a:off x="683568" y="260648"/>
            <a:ext cx="3983783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dirty="0"/>
              <a:t>Courbet</a:t>
            </a:r>
          </a:p>
          <a:p>
            <a:r>
              <a:rPr lang="it-IT" dirty="0"/>
              <a:t>Dopo cena  a </a:t>
            </a:r>
            <a:r>
              <a:rPr lang="it-IT" dirty="0" err="1"/>
              <a:t>Ornans</a:t>
            </a:r>
            <a:r>
              <a:rPr lang="it-IT" dirty="0"/>
              <a:t>, 1847- </a:t>
            </a:r>
            <a:r>
              <a:rPr lang="it-IT" b="1" dirty="0">
                <a:solidFill>
                  <a:srgbClr val="FF0000"/>
                </a:solidFill>
              </a:rPr>
              <a:t>cm 195x275</a:t>
            </a:r>
          </a:p>
          <a:p>
            <a:r>
              <a:rPr lang="it-IT" b="1" dirty="0">
                <a:solidFill>
                  <a:srgbClr val="FF0000"/>
                </a:solidFill>
              </a:rPr>
              <a:t>Comperato dallo Stato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undefined">
            <a:extLst>
              <a:ext uri="{FF2B5EF4-FFF2-40B4-BE49-F238E27FC236}">
                <a16:creationId xmlns:a16="http://schemas.microsoft.com/office/drawing/2014/main" id="{13A4D9A1-4863-9531-0793-FA9097630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2696" y="188640"/>
            <a:ext cx="72580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0BF29A09-3670-994A-9E75-DE9C5108F935}"/>
              </a:ext>
            </a:extLst>
          </p:cNvPr>
          <p:cNvSpPr txBox="1"/>
          <p:nvPr/>
        </p:nvSpPr>
        <p:spPr>
          <a:xfrm>
            <a:off x="6372199" y="260648"/>
            <a:ext cx="22322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Caravagggio</a:t>
            </a:r>
            <a:endParaRPr lang="it-IT" dirty="0"/>
          </a:p>
          <a:p>
            <a:r>
              <a:rPr lang="it-IT" dirty="0"/>
              <a:t>Vocazione di </a:t>
            </a:r>
            <a:r>
              <a:rPr lang="it-IT" dirty="0" err="1"/>
              <a:t>Mattro</a:t>
            </a:r>
            <a:r>
              <a:rPr lang="it-IT" dirty="0"/>
              <a:t>,</a:t>
            </a:r>
          </a:p>
          <a:p>
            <a:r>
              <a:rPr lang="it-IT" dirty="0"/>
              <a:t>1600</a:t>
            </a:r>
          </a:p>
        </p:txBody>
      </p:sp>
    </p:spTree>
    <p:extLst>
      <p:ext uri="{BB962C8B-B14F-4D97-AF65-F5344CB8AC3E}">
        <p14:creationId xmlns:p14="http://schemas.microsoft.com/office/powerpoint/2010/main" val="3501043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240.bmp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93663"/>
            <a:ext cx="9144000" cy="66690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D0D305E7-007B-F997-5E18-68E4E0D381BB}"/>
              </a:ext>
            </a:extLst>
          </p:cNvPr>
          <p:cNvSpPr txBox="1"/>
          <p:nvPr/>
        </p:nvSpPr>
        <p:spPr>
          <a:xfrm>
            <a:off x="6876256" y="620688"/>
            <a:ext cx="2534220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dirty="0"/>
              <a:t>Courbet</a:t>
            </a:r>
          </a:p>
          <a:p>
            <a:r>
              <a:rPr lang="it-IT" dirty="0"/>
              <a:t>Le signorine del villaggio,</a:t>
            </a:r>
          </a:p>
          <a:p>
            <a:r>
              <a:rPr lang="it-IT" dirty="0"/>
              <a:t>1851</a:t>
            </a:r>
          </a:p>
        </p:txBody>
      </p:sp>
    </p:spTree>
    <p:extLst>
      <p:ext uri="{BB962C8B-B14F-4D97-AF65-F5344CB8AC3E}">
        <p14:creationId xmlns:p14="http://schemas.microsoft.com/office/powerpoint/2010/main" val="25088164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FD381C15-D2AA-143C-5AC1-23D8964FF9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0"/>
            <a:ext cx="5568696" cy="68580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D9F411D0-77F6-F4A9-08E3-9C1C95918B1F}"/>
              </a:ext>
            </a:extLst>
          </p:cNvPr>
          <p:cNvSpPr txBox="1"/>
          <p:nvPr/>
        </p:nvSpPr>
        <p:spPr>
          <a:xfrm>
            <a:off x="6156176" y="260648"/>
            <a:ext cx="3012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Francois Millet</a:t>
            </a:r>
          </a:p>
          <a:p>
            <a:r>
              <a:rPr lang="it-IT" dirty="0"/>
              <a:t>Il seminatore, 1850 - Boston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9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2075" y="0"/>
            <a:ext cx="895826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85A4000-6F37-7686-7B06-FD537CC3EF40}"/>
              </a:ext>
            </a:extLst>
          </p:cNvPr>
          <p:cNvSpPr txBox="1"/>
          <p:nvPr/>
        </p:nvSpPr>
        <p:spPr>
          <a:xfrm>
            <a:off x="6804248" y="404664"/>
            <a:ext cx="20916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Francois Millet</a:t>
            </a:r>
          </a:p>
          <a:p>
            <a:r>
              <a:rPr lang="it-IT" dirty="0"/>
              <a:t>Le spigolatrici, 1857</a:t>
            </a:r>
          </a:p>
          <a:p>
            <a:r>
              <a:rPr lang="it-IT" dirty="0"/>
              <a:t>Louvre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13FC172-E1AB-71FE-CB7B-355C4768E2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92696"/>
            <a:ext cx="7772400" cy="5076348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4ECBF3B0-5A81-48F8-1569-BEA62BC855DB}"/>
              </a:ext>
            </a:extLst>
          </p:cNvPr>
          <p:cNvSpPr txBox="1"/>
          <p:nvPr/>
        </p:nvSpPr>
        <p:spPr>
          <a:xfrm>
            <a:off x="1403648" y="6021288"/>
            <a:ext cx="5708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David – Il giuramento della Pallacorda, 1792 – </a:t>
            </a:r>
            <a:r>
              <a:rPr lang="it-IT" b="1" dirty="0">
                <a:solidFill>
                  <a:srgbClr val="FF0000"/>
                </a:solidFill>
              </a:rPr>
              <a:t>cm 300x 650</a:t>
            </a:r>
          </a:p>
        </p:txBody>
      </p:sp>
    </p:spTree>
    <p:extLst>
      <p:ext uri="{BB962C8B-B14F-4D97-AF65-F5344CB8AC3E}">
        <p14:creationId xmlns:p14="http://schemas.microsoft.com/office/powerpoint/2010/main" val="8278006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9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82248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E6A816AB-8E60-74E8-33A4-600E31175E6A}"/>
              </a:ext>
            </a:extLst>
          </p:cNvPr>
          <p:cNvSpPr txBox="1"/>
          <p:nvPr/>
        </p:nvSpPr>
        <p:spPr>
          <a:xfrm>
            <a:off x="7164288" y="188640"/>
            <a:ext cx="16366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Millet</a:t>
            </a:r>
          </a:p>
          <a:p>
            <a:r>
              <a:rPr lang="it-IT" dirty="0"/>
              <a:t>Angelus,m1858</a:t>
            </a:r>
          </a:p>
          <a:p>
            <a:r>
              <a:rPr lang="it-IT" dirty="0" err="1"/>
              <a:t>Musèe</a:t>
            </a:r>
            <a:r>
              <a:rPr lang="it-IT" dirty="0"/>
              <a:t> d’Orsay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08C9B9D-F250-232B-35B2-AA67B96081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-99392"/>
            <a:ext cx="4662414" cy="6324981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D6C2331F-00DB-8284-7074-A0A772553C0C}"/>
              </a:ext>
            </a:extLst>
          </p:cNvPr>
          <p:cNvSpPr txBox="1"/>
          <p:nvPr/>
        </p:nvSpPr>
        <p:spPr>
          <a:xfrm>
            <a:off x="1835696" y="908719"/>
            <a:ext cx="1512168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2800" dirty="0"/>
              <a:t>In ITALIA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DA2B6BE-FB22-F2BE-B639-27A21DB256AB}"/>
              </a:ext>
            </a:extLst>
          </p:cNvPr>
          <p:cNvSpPr txBox="1"/>
          <p:nvPr/>
        </p:nvSpPr>
        <p:spPr>
          <a:xfrm>
            <a:off x="2699792" y="1916832"/>
            <a:ext cx="1872208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Francesco Hayez,</a:t>
            </a:r>
          </a:p>
          <a:p>
            <a:r>
              <a:rPr lang="it-IT" dirty="0"/>
              <a:t>1830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C5231D5-6E29-C0E4-B874-9D74BD879F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32" y="2749608"/>
            <a:ext cx="2777796" cy="3703728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F7E426E9-FA78-EBFF-C82A-07B2956F2FAC}"/>
              </a:ext>
            </a:extLst>
          </p:cNvPr>
          <p:cNvSpPr txBox="1"/>
          <p:nvPr/>
        </p:nvSpPr>
        <p:spPr>
          <a:xfrm>
            <a:off x="246032" y="6453336"/>
            <a:ext cx="5297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Venere callipigia – copia romana di bronzo ellenistico</a:t>
            </a:r>
          </a:p>
        </p:txBody>
      </p:sp>
    </p:spTree>
    <p:extLst>
      <p:ext uri="{BB962C8B-B14F-4D97-AF65-F5344CB8AC3E}">
        <p14:creationId xmlns:p14="http://schemas.microsoft.com/office/powerpoint/2010/main" val="38921204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886E778C-691C-5BB1-5036-48BC4209823A}"/>
              </a:ext>
            </a:extLst>
          </p:cNvPr>
          <p:cNvSpPr txBox="1"/>
          <p:nvPr/>
        </p:nvSpPr>
        <p:spPr>
          <a:xfrm>
            <a:off x="3851920" y="548680"/>
            <a:ext cx="2217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In Italia nel frattempo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CC081A5-4E79-B3FD-A20C-49A7DB73C920}"/>
              </a:ext>
            </a:extLst>
          </p:cNvPr>
          <p:cNvSpPr txBox="1"/>
          <p:nvPr/>
        </p:nvSpPr>
        <p:spPr>
          <a:xfrm>
            <a:off x="1259632" y="764704"/>
            <a:ext cx="741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Hayez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9C2EA06-D339-84F7-61D4-14A89B6729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252245"/>
            <a:ext cx="6840760" cy="4931048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8320AEEA-45F2-2F6F-055A-64D0E01856AC}"/>
              </a:ext>
            </a:extLst>
          </p:cNvPr>
          <p:cNvSpPr txBox="1"/>
          <p:nvPr/>
        </p:nvSpPr>
        <p:spPr>
          <a:xfrm>
            <a:off x="3275856" y="6381328"/>
            <a:ext cx="1939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I due Foscari, 1840</a:t>
            </a:r>
          </a:p>
        </p:txBody>
      </p:sp>
    </p:spTree>
    <p:extLst>
      <p:ext uri="{BB962C8B-B14F-4D97-AF65-F5344CB8AC3E}">
        <p14:creationId xmlns:p14="http://schemas.microsoft.com/office/powerpoint/2010/main" val="14745847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EBA27CC-E601-4BB0-FA97-E7585340E8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3758448" cy="468052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A6D7D7B-C67C-2743-52C1-D1A7311857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160" y="1484784"/>
            <a:ext cx="3649869" cy="473753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6676C48-2A7B-77BF-95A6-DA9082E95F43}"/>
              </a:ext>
            </a:extLst>
          </p:cNvPr>
          <p:cNvSpPr txBox="1"/>
          <p:nvPr/>
        </p:nvSpPr>
        <p:spPr>
          <a:xfrm>
            <a:off x="1763688" y="5301208"/>
            <a:ext cx="1484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Il bacio , 1859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BBE1FBB-C899-4F7C-50BD-822961468DCE}"/>
              </a:ext>
            </a:extLst>
          </p:cNvPr>
          <p:cNvSpPr txBox="1"/>
          <p:nvPr/>
        </p:nvSpPr>
        <p:spPr>
          <a:xfrm>
            <a:off x="6084168" y="404664"/>
            <a:ext cx="2157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Accusa segreta, 1848</a:t>
            </a:r>
          </a:p>
        </p:txBody>
      </p:sp>
    </p:spTree>
    <p:extLst>
      <p:ext uri="{BB962C8B-B14F-4D97-AF65-F5344CB8AC3E}">
        <p14:creationId xmlns:p14="http://schemas.microsoft.com/office/powerpoint/2010/main" val="25752624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30D7450-E664-B948-0911-A26CCEEEE8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136"/>
            <a:ext cx="7387420" cy="5870797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9413535-C023-619E-B845-F00FB5464ACD}"/>
              </a:ext>
            </a:extLst>
          </p:cNvPr>
          <p:cNvSpPr txBox="1"/>
          <p:nvPr/>
        </p:nvSpPr>
        <p:spPr>
          <a:xfrm>
            <a:off x="3275856" y="6093296"/>
            <a:ext cx="4338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Caterina Cornaro, 1842 – Accademia Carrara</a:t>
            </a:r>
          </a:p>
        </p:txBody>
      </p:sp>
    </p:spTree>
    <p:extLst>
      <p:ext uri="{BB962C8B-B14F-4D97-AF65-F5344CB8AC3E}">
        <p14:creationId xmlns:p14="http://schemas.microsoft.com/office/powerpoint/2010/main" val="34048627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D68AB0B-205F-B168-9D26-C71AA89197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116632"/>
            <a:ext cx="5250583" cy="6552728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1D330BCF-B807-1189-7283-35FB68055C9B}"/>
              </a:ext>
            </a:extLst>
          </p:cNvPr>
          <p:cNvSpPr txBox="1"/>
          <p:nvPr/>
        </p:nvSpPr>
        <p:spPr>
          <a:xfrm>
            <a:off x="6588224" y="2276872"/>
            <a:ext cx="29571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Gli ultimi</a:t>
            </a:r>
          </a:p>
          <a:p>
            <a:r>
              <a:rPr lang="it-IT" dirty="0"/>
              <a:t>attimi di </a:t>
            </a:r>
          </a:p>
          <a:p>
            <a:r>
              <a:rPr lang="it-IT" dirty="0"/>
              <a:t>Marin  </a:t>
            </a:r>
            <a:r>
              <a:rPr lang="it-IT" dirty="0" err="1"/>
              <a:t>Falier</a:t>
            </a:r>
            <a:r>
              <a:rPr lang="it-IT" dirty="0"/>
              <a:t>,</a:t>
            </a:r>
          </a:p>
          <a:p>
            <a:r>
              <a:rPr lang="it-IT" dirty="0"/>
              <a:t>1867</a:t>
            </a:r>
          </a:p>
        </p:txBody>
      </p:sp>
    </p:spTree>
    <p:extLst>
      <p:ext uri="{BB962C8B-B14F-4D97-AF65-F5344CB8AC3E}">
        <p14:creationId xmlns:p14="http://schemas.microsoft.com/office/powerpoint/2010/main" val="4124365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0529DCE9-D72D-DF2C-0F40-51F696488F79}"/>
              </a:ext>
            </a:extLst>
          </p:cNvPr>
          <p:cNvSpPr txBox="1"/>
          <p:nvPr/>
        </p:nvSpPr>
        <p:spPr>
          <a:xfrm>
            <a:off x="683568" y="548680"/>
            <a:ext cx="1918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Intanto a Bergamo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3F849C0-0AC5-A46C-F45C-E98F52257E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899337"/>
            <a:ext cx="5184577" cy="388843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867185B-BFB7-59BE-6B41-8FCFB25A91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961" y="2506160"/>
            <a:ext cx="2914868" cy="3888434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4713C47D-9F21-7CAD-1A4E-57FE92AE3404}"/>
              </a:ext>
            </a:extLst>
          </p:cNvPr>
          <p:cNvSpPr txBox="1"/>
          <p:nvPr/>
        </p:nvSpPr>
        <p:spPr>
          <a:xfrm>
            <a:off x="2051720" y="5373216"/>
            <a:ext cx="19523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Tradizione imposta</a:t>
            </a:r>
          </a:p>
          <a:p>
            <a:r>
              <a:rPr lang="it-IT" b="1" i="1" dirty="0">
                <a:solidFill>
                  <a:srgbClr val="FF0000"/>
                </a:solidFill>
              </a:rPr>
              <a:t>ENRICO SCURI</a:t>
            </a:r>
          </a:p>
        </p:txBody>
      </p:sp>
    </p:spTree>
    <p:extLst>
      <p:ext uri="{BB962C8B-B14F-4D97-AF65-F5344CB8AC3E}">
        <p14:creationId xmlns:p14="http://schemas.microsoft.com/office/powerpoint/2010/main" val="28879244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7194BEE-281B-465B-5796-D176E75548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89" y="836712"/>
            <a:ext cx="3168352" cy="485814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81F53FAD-1756-8CAD-DBB8-DF37AE3E6B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0"/>
            <a:ext cx="3265714" cy="685800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4D165040-CD99-802A-3A70-22BC63C789AD}"/>
              </a:ext>
            </a:extLst>
          </p:cNvPr>
          <p:cNvSpPr txBox="1"/>
          <p:nvPr/>
        </p:nvSpPr>
        <p:spPr>
          <a:xfrm>
            <a:off x="395536" y="5877272"/>
            <a:ext cx="33161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Giovanni Carnovali detto </a:t>
            </a:r>
            <a:r>
              <a:rPr lang="it-IT" b="1" i="1" dirty="0">
                <a:solidFill>
                  <a:srgbClr val="FF0000"/>
                </a:solidFill>
              </a:rPr>
              <a:t>il </a:t>
            </a:r>
            <a:r>
              <a:rPr lang="it-IT" b="1" i="1" dirty="0" err="1">
                <a:solidFill>
                  <a:srgbClr val="FF0000"/>
                </a:solidFill>
              </a:rPr>
              <a:t>Piccio</a:t>
            </a:r>
            <a:r>
              <a:rPr lang="it-IT" b="1" i="1" dirty="0">
                <a:solidFill>
                  <a:srgbClr val="FF0000"/>
                </a:solidFill>
              </a:rPr>
              <a:t>,</a:t>
            </a:r>
          </a:p>
          <a:p>
            <a:r>
              <a:rPr lang="it-IT" dirty="0"/>
              <a:t>1845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51EB24F-BA12-C0A9-B1FF-C86A25D41EC6}"/>
              </a:ext>
            </a:extLst>
          </p:cNvPr>
          <p:cNvSpPr txBox="1"/>
          <p:nvPr/>
        </p:nvSpPr>
        <p:spPr>
          <a:xfrm>
            <a:off x="899593" y="260648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radizione</a:t>
            </a:r>
            <a:r>
              <a:rPr lang="it-IT" dirty="0"/>
              <a:t> rinnovata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F1C53AD-5DD2-BFD4-EA21-F8844CA67F11}"/>
              </a:ext>
            </a:extLst>
          </p:cNvPr>
          <p:cNvSpPr txBox="1"/>
          <p:nvPr/>
        </p:nvSpPr>
        <p:spPr>
          <a:xfrm>
            <a:off x="4139952" y="2348880"/>
            <a:ext cx="1398509" cy="1200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Rivoluzione</a:t>
            </a:r>
          </a:p>
          <a:p>
            <a:endParaRPr lang="it-IT" dirty="0"/>
          </a:p>
          <a:p>
            <a:r>
              <a:rPr lang="it-IT" dirty="0"/>
              <a:t>Agar 1840/’63</a:t>
            </a:r>
          </a:p>
        </p:txBody>
      </p:sp>
    </p:spTree>
    <p:extLst>
      <p:ext uri="{BB962C8B-B14F-4D97-AF65-F5344CB8AC3E}">
        <p14:creationId xmlns:p14="http://schemas.microsoft.com/office/powerpoint/2010/main" val="15555414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23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341438"/>
            <a:ext cx="9144000" cy="41751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567953DF-930E-31D5-EAC6-2AAFC2703737}"/>
              </a:ext>
            </a:extLst>
          </p:cNvPr>
          <p:cNvSpPr txBox="1"/>
          <p:nvPr/>
        </p:nvSpPr>
        <p:spPr>
          <a:xfrm>
            <a:off x="4644008" y="404664"/>
            <a:ext cx="35209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Courbet – Funerale di </a:t>
            </a:r>
            <a:r>
              <a:rPr lang="it-IT" dirty="0" err="1"/>
              <a:t>Ornans</a:t>
            </a:r>
            <a:r>
              <a:rPr lang="it-IT" dirty="0"/>
              <a:t>, 1848</a:t>
            </a:r>
          </a:p>
          <a:p>
            <a:r>
              <a:rPr lang="it-IT" b="1" dirty="0">
                <a:solidFill>
                  <a:srgbClr val="FF0000"/>
                </a:solidFill>
              </a:rPr>
              <a:t>Cm 315x668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4D4DECB-A4D4-06D1-0E0C-5111C5C68B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58316"/>
            <a:ext cx="5488873" cy="6741367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0C401F5-1849-CA99-59E6-9D8D76C13F3A}"/>
              </a:ext>
            </a:extLst>
          </p:cNvPr>
          <p:cNvSpPr txBox="1"/>
          <p:nvPr/>
        </p:nvSpPr>
        <p:spPr>
          <a:xfrm>
            <a:off x="683568" y="980728"/>
            <a:ext cx="15147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El Greco</a:t>
            </a:r>
          </a:p>
          <a:p>
            <a:r>
              <a:rPr lang="it-IT" dirty="0" err="1"/>
              <a:t>Entierro</a:t>
            </a:r>
            <a:r>
              <a:rPr lang="it-IT" dirty="0"/>
              <a:t>, 1586</a:t>
            </a:r>
          </a:p>
          <a:p>
            <a:r>
              <a:rPr lang="it-IT" dirty="0"/>
              <a:t>Toledo</a:t>
            </a:r>
          </a:p>
        </p:txBody>
      </p:sp>
    </p:spTree>
    <p:extLst>
      <p:ext uri="{BB962C8B-B14F-4D97-AF65-F5344CB8AC3E}">
        <p14:creationId xmlns:p14="http://schemas.microsoft.com/office/powerpoint/2010/main" val="5738417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4209B2A-1B91-D89F-3A92-D2E3A41BCB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5" y="0"/>
            <a:ext cx="5332815" cy="68580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7D2EE4C2-9BA7-6392-1837-E6EA698F7A09}"/>
              </a:ext>
            </a:extLst>
          </p:cNvPr>
          <p:cNvSpPr txBox="1"/>
          <p:nvPr/>
        </p:nvSpPr>
        <p:spPr>
          <a:xfrm>
            <a:off x="6660233" y="404664"/>
            <a:ext cx="2088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David</a:t>
            </a:r>
          </a:p>
          <a:p>
            <a:r>
              <a:rPr lang="it-IT" dirty="0"/>
              <a:t>Morte di Marat,</a:t>
            </a:r>
          </a:p>
          <a:p>
            <a:r>
              <a:rPr lang="it-IT" dirty="0"/>
              <a:t>1793</a:t>
            </a:r>
          </a:p>
          <a:p>
            <a:r>
              <a:rPr lang="it-IT" b="1" dirty="0">
                <a:solidFill>
                  <a:srgbClr val="FF0000"/>
                </a:solidFill>
              </a:rPr>
              <a:t>cm 165x130</a:t>
            </a:r>
          </a:p>
        </p:txBody>
      </p:sp>
    </p:spTree>
    <p:extLst>
      <p:ext uri="{BB962C8B-B14F-4D97-AF65-F5344CB8AC3E}">
        <p14:creationId xmlns:p14="http://schemas.microsoft.com/office/powerpoint/2010/main" val="28787296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70ABD77-3548-A274-719C-2463D823B6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9" y="332656"/>
            <a:ext cx="8987921" cy="4896544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D878CC71-9C74-8742-C5C1-6C771F01B6BB}"/>
              </a:ext>
            </a:extLst>
          </p:cNvPr>
          <p:cNvSpPr txBox="1"/>
          <p:nvPr/>
        </p:nvSpPr>
        <p:spPr>
          <a:xfrm>
            <a:off x="3563888" y="5661248"/>
            <a:ext cx="2089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40 anni dopo 2891</a:t>
            </a:r>
          </a:p>
          <a:p>
            <a:r>
              <a:rPr lang="it-IT" dirty="0"/>
              <a:t>Il quarto stato</a:t>
            </a:r>
          </a:p>
        </p:txBody>
      </p:sp>
    </p:spTree>
    <p:extLst>
      <p:ext uri="{BB962C8B-B14F-4D97-AF65-F5344CB8AC3E}">
        <p14:creationId xmlns:p14="http://schemas.microsoft.com/office/powerpoint/2010/main" val="35242196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undefined">
            <a:extLst>
              <a:ext uri="{FF2B5EF4-FFF2-40B4-BE49-F238E27FC236}">
                <a16:creationId xmlns:a16="http://schemas.microsoft.com/office/drawing/2014/main" id="{EAC50C09-0063-18F9-FB4D-8F41A43CC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0"/>
            <a:ext cx="8429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8D6CBDC0-B966-F071-9C99-95BE9382AF0B}"/>
              </a:ext>
            </a:extLst>
          </p:cNvPr>
          <p:cNvSpPr txBox="1"/>
          <p:nvPr/>
        </p:nvSpPr>
        <p:spPr>
          <a:xfrm>
            <a:off x="6084168" y="692696"/>
            <a:ext cx="1626471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dirty="0"/>
              <a:t>Rembrandt</a:t>
            </a:r>
          </a:p>
          <a:p>
            <a:r>
              <a:rPr lang="it-IT" dirty="0"/>
              <a:t>Ronda di notte,</a:t>
            </a:r>
          </a:p>
          <a:p>
            <a:r>
              <a:rPr lang="it-IT" dirty="0"/>
              <a:t>1642</a:t>
            </a:r>
          </a:p>
        </p:txBody>
      </p:sp>
    </p:spTree>
    <p:extLst>
      <p:ext uri="{BB962C8B-B14F-4D97-AF65-F5344CB8AC3E}">
        <p14:creationId xmlns:p14="http://schemas.microsoft.com/office/powerpoint/2010/main" val="28026057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8410CFD-CA0D-C4B5-C721-AB6D1C4B9E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756" y="548680"/>
            <a:ext cx="6478488" cy="5142299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35807665-EFBF-42FA-9962-7409380E34DC}"/>
              </a:ext>
            </a:extLst>
          </p:cNvPr>
          <p:cNvSpPr txBox="1"/>
          <p:nvPr/>
        </p:nvSpPr>
        <p:spPr>
          <a:xfrm>
            <a:off x="1043608" y="5877272"/>
            <a:ext cx="65734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Courbet – Il ritorno dall’assemblea, 1863</a:t>
            </a:r>
          </a:p>
          <a:p>
            <a:r>
              <a:rPr lang="it-IT" dirty="0"/>
              <a:t>(comprato per essere distrutto)</a:t>
            </a:r>
          </a:p>
        </p:txBody>
      </p:sp>
    </p:spTree>
    <p:extLst>
      <p:ext uri="{BB962C8B-B14F-4D97-AF65-F5344CB8AC3E}">
        <p14:creationId xmlns:p14="http://schemas.microsoft.com/office/powerpoint/2010/main" val="23949335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22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95" y="0"/>
            <a:ext cx="7394277" cy="59987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22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628650"/>
            <a:ext cx="9144000" cy="55991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63481D56-3F64-A25F-C682-90F8EE354209}"/>
              </a:ext>
            </a:extLst>
          </p:cNvPr>
          <p:cNvSpPr txBox="1"/>
          <p:nvPr/>
        </p:nvSpPr>
        <p:spPr>
          <a:xfrm>
            <a:off x="4355977" y="116632"/>
            <a:ext cx="4608512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Proudhon scrive a commento</a:t>
            </a:r>
          </a:p>
          <a:p>
            <a:r>
              <a:rPr lang="it-IT" dirty="0"/>
              <a:t>«</a:t>
            </a:r>
            <a:r>
              <a:rPr lang="it-IT" i="1" dirty="0"/>
              <a:t>Il principio dell’arte e il suo fine sociale», </a:t>
            </a:r>
            <a:r>
              <a:rPr lang="it-IT" dirty="0"/>
              <a:t>1865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C5E0426-9614-F698-8CBB-C64392896494}"/>
              </a:ext>
            </a:extLst>
          </p:cNvPr>
          <p:cNvSpPr txBox="1"/>
          <p:nvPr/>
        </p:nvSpPr>
        <p:spPr>
          <a:xfrm>
            <a:off x="323528" y="6237312"/>
            <a:ext cx="6404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 Courbet – Gli spaccapietre, 1849 </a:t>
            </a:r>
            <a:r>
              <a:rPr lang="it-IT" i="1" dirty="0"/>
              <a:t>(distrutto  a Dresda) </a:t>
            </a:r>
            <a:r>
              <a:rPr lang="it-IT" b="1" dirty="0">
                <a:solidFill>
                  <a:srgbClr val="FF0000"/>
                </a:solidFill>
              </a:rPr>
              <a:t>cm 159x260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24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408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11560" y="662366"/>
            <a:ext cx="7050739" cy="571896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F2D79A11-E500-4E2D-CC90-010EDA78805A}"/>
              </a:ext>
            </a:extLst>
          </p:cNvPr>
          <p:cNvSpPr txBox="1"/>
          <p:nvPr/>
        </p:nvSpPr>
        <p:spPr>
          <a:xfrm>
            <a:off x="251520" y="476672"/>
            <a:ext cx="6768752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Courbet – Donne che vagliano il grano, 1855 – </a:t>
            </a:r>
            <a:r>
              <a:rPr lang="it-IT" b="1" dirty="0">
                <a:solidFill>
                  <a:srgbClr val="FF0000"/>
                </a:solidFill>
              </a:rPr>
              <a:t>cm130x170</a:t>
            </a:r>
          </a:p>
        </p:txBody>
      </p:sp>
    </p:spTree>
    <p:extLst>
      <p:ext uri="{BB962C8B-B14F-4D97-AF65-F5344CB8AC3E}">
        <p14:creationId xmlns:p14="http://schemas.microsoft.com/office/powerpoint/2010/main" val="20518693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03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274763" y="0"/>
            <a:ext cx="65944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D6FB86C-76C7-EECD-15ED-83B9919F9A3A}"/>
              </a:ext>
            </a:extLst>
          </p:cNvPr>
          <p:cNvSpPr txBox="1"/>
          <p:nvPr/>
        </p:nvSpPr>
        <p:spPr>
          <a:xfrm>
            <a:off x="683568" y="692696"/>
            <a:ext cx="772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refusé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7254586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54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84138" y="0"/>
            <a:ext cx="89757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4B6C5F45-D804-419B-BAE1-21A3858A9445}"/>
              </a:ext>
            </a:extLst>
          </p:cNvPr>
          <p:cNvSpPr txBox="1"/>
          <p:nvPr/>
        </p:nvSpPr>
        <p:spPr>
          <a:xfrm>
            <a:off x="6156176" y="764704"/>
            <a:ext cx="2272866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dirty="0"/>
              <a:t>Courbet</a:t>
            </a:r>
          </a:p>
          <a:p>
            <a:r>
              <a:rPr lang="it-IT" dirty="0"/>
              <a:t>Proudhon e i suoi figli,</a:t>
            </a:r>
          </a:p>
          <a:p>
            <a:r>
              <a:rPr lang="it-IT" dirty="0"/>
              <a:t>1853</a:t>
            </a:r>
          </a:p>
        </p:txBody>
      </p:sp>
    </p:spTree>
    <p:extLst>
      <p:ext uri="{BB962C8B-B14F-4D97-AF65-F5344CB8AC3E}">
        <p14:creationId xmlns:p14="http://schemas.microsoft.com/office/powerpoint/2010/main" val="342006781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29E0EE5E-372A-9833-716A-121930B4D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9" y="188640"/>
            <a:ext cx="6127948" cy="7149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3169960C-BB27-9EF0-2B24-98DE1B79392F}"/>
              </a:ext>
            </a:extLst>
          </p:cNvPr>
          <p:cNvSpPr txBox="1"/>
          <p:nvPr/>
        </p:nvSpPr>
        <p:spPr>
          <a:xfrm>
            <a:off x="7020272" y="980728"/>
            <a:ext cx="18528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Courbet</a:t>
            </a:r>
          </a:p>
          <a:p>
            <a:r>
              <a:rPr lang="it-IT" dirty="0"/>
              <a:t>Le bagnanti, 1853</a:t>
            </a:r>
          </a:p>
          <a:p>
            <a:r>
              <a:rPr lang="it-IT" b="1" dirty="0">
                <a:solidFill>
                  <a:srgbClr val="FF0000"/>
                </a:solidFill>
              </a:rPr>
              <a:t>cm 230x200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84691F4E-88CC-3C0C-D90B-36E6DBEAF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538" y="3068960"/>
            <a:ext cx="2479614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4A565E3E-7EDA-7C7D-D3F0-0F7BB2DE0CF9}"/>
              </a:ext>
            </a:extLst>
          </p:cNvPr>
          <p:cNvSpPr txBox="1"/>
          <p:nvPr/>
        </p:nvSpPr>
        <p:spPr>
          <a:xfrm>
            <a:off x="7308304" y="2060848"/>
            <a:ext cx="15928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In </a:t>
            </a:r>
            <a:r>
              <a:rPr lang="it-IT" dirty="0" err="1"/>
              <a:t>pandant</a:t>
            </a:r>
            <a:r>
              <a:rPr lang="it-IT" dirty="0"/>
              <a:t> con</a:t>
            </a:r>
          </a:p>
          <a:p>
            <a:r>
              <a:rPr lang="it-IT" dirty="0"/>
              <a:t>Lottatori</a:t>
            </a:r>
          </a:p>
        </p:txBody>
      </p:sp>
    </p:spTree>
    <p:extLst>
      <p:ext uri="{BB962C8B-B14F-4D97-AF65-F5344CB8AC3E}">
        <p14:creationId xmlns:p14="http://schemas.microsoft.com/office/powerpoint/2010/main" val="5409272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2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0886"/>
            <a:ext cx="9144000" cy="57245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B9FC47B0-EE3A-BBFE-98ED-1C5C27F1CEDE}"/>
              </a:ext>
            </a:extLst>
          </p:cNvPr>
          <p:cNvSpPr txBox="1"/>
          <p:nvPr/>
        </p:nvSpPr>
        <p:spPr>
          <a:xfrm>
            <a:off x="971600" y="5877272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Jacques David – Incoronazione di Napoleone, 1807  - </a:t>
            </a:r>
            <a:r>
              <a:rPr lang="it-IT" b="1" dirty="0">
                <a:solidFill>
                  <a:srgbClr val="FF0000"/>
                </a:solidFill>
              </a:rPr>
              <a:t>cm 610x970 </a:t>
            </a:r>
            <a:r>
              <a:rPr lang="it-IT" dirty="0"/>
              <a:t>- LOUVRE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25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C733D191-5AF0-9BE4-72A2-EC0B1A9E87FC}"/>
              </a:ext>
            </a:extLst>
          </p:cNvPr>
          <p:cNvSpPr txBox="1"/>
          <p:nvPr/>
        </p:nvSpPr>
        <p:spPr>
          <a:xfrm>
            <a:off x="467544" y="620688"/>
            <a:ext cx="1941691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Courbet</a:t>
            </a:r>
          </a:p>
          <a:p>
            <a:r>
              <a:rPr lang="it-IT" dirty="0"/>
              <a:t>I lottatori,1853</a:t>
            </a:r>
          </a:p>
          <a:p>
            <a:r>
              <a:rPr lang="it-IT" b="1" dirty="0">
                <a:solidFill>
                  <a:srgbClr val="FF0000"/>
                </a:solidFill>
              </a:rPr>
              <a:t>cm </a:t>
            </a:r>
            <a:r>
              <a:rPr lang="it-IT" dirty="0">
                <a:solidFill>
                  <a:srgbClr val="FF0000"/>
                </a:solidFill>
              </a:rPr>
              <a:t>260x200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56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44525" y="0"/>
            <a:ext cx="785336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4EB415F6-E302-FE9C-3112-2F77AC91748C}"/>
              </a:ext>
            </a:extLst>
          </p:cNvPr>
          <p:cNvSpPr txBox="1"/>
          <p:nvPr/>
        </p:nvSpPr>
        <p:spPr>
          <a:xfrm>
            <a:off x="7452320" y="116632"/>
            <a:ext cx="1691680" cy="14773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Courbet</a:t>
            </a:r>
          </a:p>
          <a:p>
            <a:r>
              <a:rPr lang="it-IT" dirty="0"/>
              <a:t>Buon giorno</a:t>
            </a:r>
          </a:p>
          <a:p>
            <a:r>
              <a:rPr lang="it-IT" dirty="0"/>
              <a:t>Sig. Courbet,</a:t>
            </a:r>
          </a:p>
          <a:p>
            <a:r>
              <a:rPr lang="it-IT" dirty="0"/>
              <a:t>1854</a:t>
            </a:r>
          </a:p>
          <a:p>
            <a:r>
              <a:rPr lang="it-IT" dirty="0"/>
              <a:t>cm132x150</a:t>
            </a:r>
          </a:p>
        </p:txBody>
      </p:sp>
    </p:spTree>
    <p:extLst>
      <p:ext uri="{BB962C8B-B14F-4D97-AF65-F5344CB8AC3E}">
        <p14:creationId xmlns:p14="http://schemas.microsoft.com/office/powerpoint/2010/main" val="102217838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56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533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F87DE5D3-DB67-31FF-7208-E1F56E5BF3B4}"/>
              </a:ext>
            </a:extLst>
          </p:cNvPr>
          <p:cNvSpPr txBox="1"/>
          <p:nvPr/>
        </p:nvSpPr>
        <p:spPr>
          <a:xfrm>
            <a:off x="2771800" y="5805264"/>
            <a:ext cx="24468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Courbet – L’atelier, 1855</a:t>
            </a:r>
          </a:p>
          <a:p>
            <a:r>
              <a:rPr lang="it-IT" b="1" dirty="0">
                <a:solidFill>
                  <a:srgbClr val="FF0000"/>
                </a:solidFill>
              </a:rPr>
              <a:t>cm 361x598</a:t>
            </a:r>
          </a:p>
          <a:p>
            <a:r>
              <a:rPr lang="it-IT" b="1" dirty="0">
                <a:solidFill>
                  <a:srgbClr val="FF0000"/>
                </a:solidFill>
              </a:rPr>
              <a:t>rifiutato</a:t>
            </a:r>
          </a:p>
        </p:txBody>
      </p:sp>
    </p:spTree>
    <p:extLst>
      <p:ext uri="{BB962C8B-B14F-4D97-AF65-F5344CB8AC3E}">
        <p14:creationId xmlns:p14="http://schemas.microsoft.com/office/powerpoint/2010/main" val="346272207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BC9FE82A-CEB1-97A9-4008-941CB9538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980728"/>
            <a:ext cx="4191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4634A50B-51C0-2828-9FD9-05A9EB178F2E}"/>
              </a:ext>
            </a:extLst>
          </p:cNvPr>
          <p:cNvSpPr txBox="1"/>
          <p:nvPr/>
        </p:nvSpPr>
        <p:spPr>
          <a:xfrm>
            <a:off x="6876256" y="908720"/>
            <a:ext cx="16610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Courbet</a:t>
            </a:r>
          </a:p>
          <a:p>
            <a:r>
              <a:rPr lang="it-IT" dirty="0"/>
              <a:t>La sonnambula,</a:t>
            </a:r>
          </a:p>
          <a:p>
            <a:r>
              <a:rPr lang="it-IT" dirty="0"/>
              <a:t>1855</a:t>
            </a:r>
          </a:p>
        </p:txBody>
      </p:sp>
    </p:spTree>
    <p:extLst>
      <p:ext uri="{BB962C8B-B14F-4D97-AF65-F5344CB8AC3E}">
        <p14:creationId xmlns:p14="http://schemas.microsoft.com/office/powerpoint/2010/main" val="224659106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57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93713" y="0"/>
            <a:ext cx="81549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D6C59046-E46E-9B7F-047A-3E5817E8B108}"/>
              </a:ext>
            </a:extLst>
          </p:cNvPr>
          <p:cNvSpPr txBox="1"/>
          <p:nvPr/>
        </p:nvSpPr>
        <p:spPr>
          <a:xfrm>
            <a:off x="4854693" y="332656"/>
            <a:ext cx="4177810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dirty="0"/>
              <a:t>Courbet</a:t>
            </a:r>
          </a:p>
          <a:p>
            <a:r>
              <a:rPr lang="it-IT" dirty="0" err="1"/>
              <a:t>Les</a:t>
            </a:r>
            <a:r>
              <a:rPr lang="it-IT" dirty="0"/>
              <a:t> </a:t>
            </a:r>
            <a:r>
              <a:rPr lang="it-IT" dirty="0" err="1"/>
              <a:t>demoiselles</a:t>
            </a:r>
            <a:r>
              <a:rPr lang="it-IT" dirty="0"/>
              <a:t> </a:t>
            </a:r>
            <a:r>
              <a:rPr lang="it-IT" dirty="0" err="1"/>
              <a:t>des</a:t>
            </a:r>
            <a:r>
              <a:rPr lang="it-IT" dirty="0"/>
              <a:t> </a:t>
            </a:r>
            <a:r>
              <a:rPr lang="it-IT" dirty="0" err="1"/>
              <a:t>bord</a:t>
            </a:r>
            <a:r>
              <a:rPr lang="it-IT" dirty="0"/>
              <a:t> de la Seine, 1857</a:t>
            </a:r>
          </a:p>
          <a:p>
            <a:r>
              <a:rPr lang="it-IT" b="1" dirty="0">
                <a:solidFill>
                  <a:srgbClr val="FF0000"/>
                </a:solidFill>
              </a:rPr>
              <a:t>cm 174x200</a:t>
            </a:r>
          </a:p>
        </p:txBody>
      </p:sp>
    </p:spTree>
    <p:extLst>
      <p:ext uri="{BB962C8B-B14F-4D97-AF65-F5344CB8AC3E}">
        <p14:creationId xmlns:p14="http://schemas.microsoft.com/office/powerpoint/2010/main" val="120641292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CC48F9B3-4A39-9D47-D0BB-885A02222AF8}"/>
              </a:ext>
            </a:extLst>
          </p:cNvPr>
          <p:cNvSpPr txBox="1"/>
          <p:nvPr/>
        </p:nvSpPr>
        <p:spPr>
          <a:xfrm>
            <a:off x="251520" y="332656"/>
            <a:ext cx="8712968" cy="6072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it-IT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Cronologia di  Courbet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1819 - nasce ad </a:t>
            </a:r>
            <a:r>
              <a:rPr lang="it-I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Ornans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it-I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Doubs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Giura) da famiglia benestante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1831 – scarso profitto negli studi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1840 – a Parigi si dedica totalmente alla pittura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1844 – espone “Autoritratto con cane nero” – lavora accanitamente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1848 – conosce </a:t>
            </a:r>
            <a:r>
              <a:rPr lang="it-I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Beaudelaire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1849 – 7 opere vengono accettate al SALON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1850 – dipinge “L’</a:t>
            </a:r>
            <a:r>
              <a:rPr lang="it-I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eneìterrement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it-I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Ornans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 : è la sepoltura del romanticismo 1854 –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Termina “L’atelier” – </a:t>
            </a:r>
            <a:r>
              <a:rPr lang="it-IT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trasforma una scena di “genere” in “quadro di storia”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1855 – Il SALON rifiuta 6 suoi quadri – allestisce mostra personale in avenue Montaigne – La prefazione della mostra sarà il manifesto del REALISMO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1858 – dipinge “</a:t>
            </a:r>
            <a:r>
              <a:rPr lang="it-I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Medamoiselles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bords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la Seine”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1865 morte di Proudhon – dipinge “Proudhon e </a:t>
            </a:r>
            <a:r>
              <a:rPr lang="it-I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ses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enfants”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1866 – successi</a:t>
            </a:r>
          </a:p>
        </p:txBody>
      </p:sp>
    </p:spTree>
    <p:extLst>
      <p:ext uri="{BB962C8B-B14F-4D97-AF65-F5344CB8AC3E}">
        <p14:creationId xmlns:p14="http://schemas.microsoft.com/office/powerpoint/2010/main" val="33190076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401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539552" y="1124744"/>
            <a:ext cx="4978689" cy="431453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EDD86AF-B309-B200-1C56-00E4C25FE3C8}"/>
              </a:ext>
            </a:extLst>
          </p:cNvPr>
          <p:cNvSpPr txBox="1"/>
          <p:nvPr/>
        </p:nvSpPr>
        <p:spPr>
          <a:xfrm flipH="1">
            <a:off x="4541065" y="3397152"/>
            <a:ext cx="3816424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Courbet</a:t>
            </a:r>
          </a:p>
          <a:p>
            <a:r>
              <a:rPr lang="it-IT" dirty="0"/>
              <a:t>L’origine del mondo,</a:t>
            </a:r>
          </a:p>
          <a:p>
            <a:r>
              <a:rPr lang="it-IT" dirty="0"/>
              <a:t>1866</a:t>
            </a:r>
          </a:p>
        </p:txBody>
      </p:sp>
    </p:spTree>
    <p:extLst>
      <p:ext uri="{BB962C8B-B14F-4D97-AF65-F5344CB8AC3E}">
        <p14:creationId xmlns:p14="http://schemas.microsoft.com/office/powerpoint/2010/main" val="391001680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58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16632"/>
            <a:ext cx="9144000" cy="615156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984211A2-216E-881D-8276-0A69ADA8FC6F}"/>
              </a:ext>
            </a:extLst>
          </p:cNvPr>
          <p:cNvSpPr txBox="1"/>
          <p:nvPr/>
        </p:nvSpPr>
        <p:spPr>
          <a:xfrm>
            <a:off x="323528" y="352424"/>
            <a:ext cx="1080120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Courbet</a:t>
            </a:r>
          </a:p>
          <a:p>
            <a:r>
              <a:rPr lang="it-IT" dirty="0"/>
              <a:t>Il sonno,</a:t>
            </a:r>
          </a:p>
          <a:p>
            <a:r>
              <a:rPr lang="it-IT" dirty="0"/>
              <a:t>1866</a:t>
            </a:r>
          </a:p>
        </p:txBody>
      </p:sp>
    </p:spTree>
    <p:extLst>
      <p:ext uri="{BB962C8B-B14F-4D97-AF65-F5344CB8AC3E}">
        <p14:creationId xmlns:p14="http://schemas.microsoft.com/office/powerpoint/2010/main" val="140261583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400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35175" y="0"/>
            <a:ext cx="507206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47E2918C-203D-288B-1908-8ED846CCD5F8}"/>
              </a:ext>
            </a:extLst>
          </p:cNvPr>
          <p:cNvSpPr txBox="1"/>
          <p:nvPr/>
        </p:nvSpPr>
        <p:spPr>
          <a:xfrm>
            <a:off x="539552" y="476672"/>
            <a:ext cx="16843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Courbet</a:t>
            </a:r>
          </a:p>
          <a:p>
            <a:r>
              <a:rPr lang="it-IT" dirty="0"/>
              <a:t>La sorgente,</a:t>
            </a:r>
          </a:p>
          <a:p>
            <a:r>
              <a:rPr lang="it-IT" dirty="0"/>
              <a:t>1868</a:t>
            </a:r>
          </a:p>
        </p:txBody>
      </p:sp>
    </p:spTree>
    <p:extLst>
      <p:ext uri="{BB962C8B-B14F-4D97-AF65-F5344CB8AC3E}">
        <p14:creationId xmlns:p14="http://schemas.microsoft.com/office/powerpoint/2010/main" val="336687734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00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3568" y="0"/>
            <a:ext cx="53355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04DFB504-B34D-1302-CCEE-D2E20CF4E8C0}"/>
              </a:ext>
            </a:extLst>
          </p:cNvPr>
          <p:cNvSpPr txBox="1"/>
          <p:nvPr/>
        </p:nvSpPr>
        <p:spPr>
          <a:xfrm>
            <a:off x="6876256" y="836712"/>
            <a:ext cx="110806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Daumier</a:t>
            </a:r>
          </a:p>
          <a:p>
            <a:r>
              <a:rPr lang="it-IT" dirty="0"/>
              <a:t>Nous</a:t>
            </a:r>
          </a:p>
          <a:p>
            <a:r>
              <a:rPr lang="it-IT" dirty="0" err="1"/>
              <a:t>Voulons</a:t>
            </a:r>
            <a:endParaRPr lang="it-IT" dirty="0"/>
          </a:p>
          <a:p>
            <a:r>
              <a:rPr lang="it-IT" dirty="0" err="1"/>
              <a:t>Barabbas</a:t>
            </a:r>
            <a:r>
              <a:rPr lang="it-IT" dirty="0"/>
              <a:t>,</a:t>
            </a:r>
          </a:p>
          <a:p>
            <a:r>
              <a:rPr lang="it-IT" dirty="0"/>
              <a:t>1850</a:t>
            </a:r>
          </a:p>
        </p:txBody>
      </p:sp>
    </p:spTree>
    <p:extLst>
      <p:ext uri="{BB962C8B-B14F-4D97-AF65-F5344CB8AC3E}">
        <p14:creationId xmlns:p14="http://schemas.microsoft.com/office/powerpoint/2010/main" val="33838393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0D011C2-BB09-AD11-B190-12AB57C34D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00" y="260648"/>
            <a:ext cx="7772400" cy="602361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920C93A1-FC9C-04BB-8860-3E12A53C70CC}"/>
              </a:ext>
            </a:extLst>
          </p:cNvPr>
          <p:cNvSpPr txBox="1"/>
          <p:nvPr/>
        </p:nvSpPr>
        <p:spPr>
          <a:xfrm>
            <a:off x="5940152" y="116632"/>
            <a:ext cx="3203848" cy="101566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it-IT" sz="2000" dirty="0"/>
              <a:t>David – Giuramento degli Orazi</a:t>
            </a:r>
          </a:p>
          <a:p>
            <a:r>
              <a:rPr lang="it-IT" sz="2000" dirty="0"/>
              <a:t>1784 – Louvre – </a:t>
            </a:r>
            <a:r>
              <a:rPr lang="it-IT" sz="2000" b="1" dirty="0">
                <a:solidFill>
                  <a:srgbClr val="FF0000"/>
                </a:solidFill>
              </a:rPr>
              <a:t>cm 330x425</a:t>
            </a:r>
          </a:p>
        </p:txBody>
      </p:sp>
    </p:spTree>
    <p:extLst>
      <p:ext uri="{BB962C8B-B14F-4D97-AF65-F5344CB8AC3E}">
        <p14:creationId xmlns:p14="http://schemas.microsoft.com/office/powerpoint/2010/main" val="931789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04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98450"/>
            <a:ext cx="9144000" cy="62595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D999219A-A0B4-8293-CBA5-AB8CF006130A}"/>
              </a:ext>
            </a:extLst>
          </p:cNvPr>
          <p:cNvSpPr txBox="1"/>
          <p:nvPr/>
        </p:nvSpPr>
        <p:spPr>
          <a:xfrm>
            <a:off x="1547664" y="548680"/>
            <a:ext cx="281686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dirty="0"/>
              <a:t>Daumier</a:t>
            </a:r>
          </a:p>
          <a:p>
            <a:r>
              <a:rPr lang="it-IT" dirty="0"/>
              <a:t>Vagone di terza classe, 1862</a:t>
            </a:r>
          </a:p>
        </p:txBody>
      </p:sp>
    </p:spTree>
    <p:extLst>
      <p:ext uri="{BB962C8B-B14F-4D97-AF65-F5344CB8AC3E}">
        <p14:creationId xmlns:p14="http://schemas.microsoft.com/office/powerpoint/2010/main" val="405595450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75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14300" y="0"/>
            <a:ext cx="89154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3BA2CA59-9D18-EDB4-5496-051688182615}"/>
              </a:ext>
            </a:extLst>
          </p:cNvPr>
          <p:cNvSpPr txBox="1"/>
          <p:nvPr/>
        </p:nvSpPr>
        <p:spPr>
          <a:xfrm>
            <a:off x="1907704" y="2060848"/>
            <a:ext cx="3939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Meson</a:t>
            </a:r>
            <a:r>
              <a:rPr lang="it-IT" dirty="0"/>
              <a:t> Jacquemart – André 1869 -Parigi</a:t>
            </a:r>
          </a:p>
        </p:txBody>
      </p:sp>
    </p:spTree>
    <p:extLst>
      <p:ext uri="{BB962C8B-B14F-4D97-AF65-F5344CB8AC3E}">
        <p14:creationId xmlns:p14="http://schemas.microsoft.com/office/powerpoint/2010/main" val="333930844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76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76238"/>
            <a:ext cx="9144000" cy="61039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799463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77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550863" y="0"/>
            <a:ext cx="80406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73165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78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250950"/>
            <a:ext cx="9144000" cy="43545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046166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2128AF22-F067-CC17-35F6-41FC4116EA40}"/>
              </a:ext>
            </a:extLst>
          </p:cNvPr>
          <p:cNvSpPr txBox="1"/>
          <p:nvPr/>
        </p:nvSpPr>
        <p:spPr>
          <a:xfrm>
            <a:off x="539552" y="188640"/>
            <a:ext cx="8136904" cy="5368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                                   </a:t>
            </a:r>
            <a:r>
              <a:rPr lang="it-IT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EPILOGO  -  SUCCESSO E CADUTA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1870 - Rifiuta la “</a:t>
            </a:r>
            <a:r>
              <a:rPr lang="it-I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Legion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d’onore” - insieme a Daumier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Presiede la Commissione per la tutela delle opere d’arte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1871 – La Comune decide la demolizione della colonna </a:t>
            </a:r>
            <a:r>
              <a:rPr lang="it-I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Vandòme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viene imprigionato per 6 mesi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1872 – torna ad </a:t>
            </a:r>
            <a:r>
              <a:rPr lang="it-I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Ornans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1873 – L’Assemblea decide che Courbet debba sostenere le spese per la ricostruzione della colonna – Ripara in Svizzera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1877 – Ingiunzione di pagamento per 323.000 franchi – Sequestro e dispersione dei suoi beni e quadri – muore il 31 dicembre – dall’ ultima lettera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it-IT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</a:t>
            </a:r>
            <a:r>
              <a:rPr lang="it-IT" sz="1800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“… non ho mai mentito alla mia coscienza … senza avere mai fatto nemmeno un palmo di pittura per far piacere a chiunque, né per essere venduta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1919 – Il corpo viene traslato ad </a:t>
            </a:r>
            <a:r>
              <a:rPr lang="it-I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Ornans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15343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72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420938" y="0"/>
            <a:ext cx="43021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47D1CEC0-FD41-6B7F-5FEB-5123D9BC5FFF}"/>
              </a:ext>
            </a:extLst>
          </p:cNvPr>
          <p:cNvSpPr txBox="1"/>
          <p:nvPr/>
        </p:nvSpPr>
        <p:spPr>
          <a:xfrm>
            <a:off x="539552" y="1052736"/>
            <a:ext cx="11926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La colonna</a:t>
            </a:r>
          </a:p>
          <a:p>
            <a:r>
              <a:rPr lang="it-IT" dirty="0" err="1"/>
              <a:t>Vendòm</a:t>
            </a:r>
            <a:r>
              <a:rPr lang="it-IT" dirty="0"/>
              <a:t>.</a:t>
            </a:r>
          </a:p>
          <a:p>
            <a:r>
              <a:rPr lang="it-IT" dirty="0"/>
              <a:t>1806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72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65125"/>
            <a:ext cx="9144000" cy="6126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A4EA8D18-233D-42A1-BC6F-445A08C46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8" y="0"/>
            <a:ext cx="86963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DAC2342E-38B0-41C8-B5FB-0F76CD97FE24}"/>
              </a:ext>
            </a:extLst>
          </p:cNvPr>
          <p:cNvSpPr txBox="1"/>
          <p:nvPr/>
        </p:nvSpPr>
        <p:spPr>
          <a:xfrm>
            <a:off x="539552" y="332656"/>
            <a:ext cx="1856983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dirty="0"/>
              <a:t>Courbet</a:t>
            </a:r>
          </a:p>
          <a:p>
            <a:r>
              <a:rPr lang="it-IT" dirty="0"/>
              <a:t>Paesaggi dal 1865</a:t>
            </a:r>
          </a:p>
        </p:txBody>
      </p:sp>
    </p:spTree>
    <p:extLst>
      <p:ext uri="{BB962C8B-B14F-4D97-AF65-F5344CB8AC3E}">
        <p14:creationId xmlns:p14="http://schemas.microsoft.com/office/powerpoint/2010/main" val="169793270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403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6350"/>
            <a:ext cx="9144000" cy="6843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B98204E9-0BA4-31D5-18DD-F8FEE3CF5A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149080"/>
            <a:ext cx="3279142" cy="252767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022BD1A0-51BC-B260-0305-527AF8D4AB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3" y="4149081"/>
            <a:ext cx="3214685" cy="2477986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CE5BBCBA-0AE0-5D60-3516-B55059C95F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852" y="908720"/>
            <a:ext cx="2664295" cy="3031968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E454B62-ADD4-EF29-62D0-6A49ECE7DE42}"/>
              </a:ext>
            </a:extLst>
          </p:cNvPr>
          <p:cNvSpPr txBox="1"/>
          <p:nvPr/>
        </p:nvSpPr>
        <p:spPr>
          <a:xfrm>
            <a:off x="179512" y="1196752"/>
            <a:ext cx="2952328" cy="230832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it-IT" i="1" dirty="0"/>
              <a:t>Classicismo nelle</a:t>
            </a:r>
          </a:p>
          <a:p>
            <a:r>
              <a:rPr lang="it-IT" i="1" dirty="0"/>
              <a:t>forme e nelle proporzioni realismo nei dettagli storici</a:t>
            </a:r>
          </a:p>
          <a:p>
            <a:r>
              <a:rPr lang="it-IT" i="1" dirty="0"/>
              <a:t>luce anti barocca</a:t>
            </a:r>
          </a:p>
          <a:p>
            <a:endParaRPr lang="it-IT" i="1" dirty="0"/>
          </a:p>
          <a:p>
            <a:endParaRPr lang="it-IT" i="1" dirty="0"/>
          </a:p>
          <a:p>
            <a:endParaRPr lang="it-IT" i="1" dirty="0"/>
          </a:p>
          <a:p>
            <a:r>
              <a:rPr lang="it-IT" i="1" dirty="0"/>
              <a:t>Primato del disegno 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404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27038" y="0"/>
            <a:ext cx="82883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405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54013"/>
            <a:ext cx="9144000" cy="61483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405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58763" y="0"/>
            <a:ext cx="86264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7CBEF3F-FB5A-690F-CFA4-5FA0C1E2EC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09" y="1"/>
            <a:ext cx="5338822" cy="4221088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8A0A4157-EBAD-D230-CF66-0D5461F80B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4365104"/>
            <a:ext cx="3390900" cy="22733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5BA5ED29-FCF2-A4D1-7600-2F7D3EB04289}"/>
              </a:ext>
            </a:extLst>
          </p:cNvPr>
          <p:cNvSpPr txBox="1"/>
          <p:nvPr/>
        </p:nvSpPr>
        <p:spPr>
          <a:xfrm>
            <a:off x="6228185" y="476672"/>
            <a:ext cx="24482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Poi…</a:t>
            </a:r>
          </a:p>
          <a:p>
            <a:endParaRPr lang="it-IT" dirty="0"/>
          </a:p>
          <a:p>
            <a:r>
              <a:rPr lang="it-IT" sz="2400" b="1" i="1" dirty="0">
                <a:solidFill>
                  <a:srgbClr val="FF0000"/>
                </a:solidFill>
              </a:rPr>
              <a:t>EDUARD MANET</a:t>
            </a:r>
          </a:p>
        </p:txBody>
      </p:sp>
    </p:spTree>
    <p:extLst>
      <p:ext uri="{BB962C8B-B14F-4D97-AF65-F5344CB8AC3E}">
        <p14:creationId xmlns:p14="http://schemas.microsoft.com/office/powerpoint/2010/main" val="36907746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AD31E56A-C529-7115-45C0-C37B90FE0D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65"/>
            <a:ext cx="5300870" cy="68580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E42AB47-9774-09ED-909E-AA1076A754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416876"/>
            <a:ext cx="2629272" cy="3691093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B093CF34-B8F0-68F4-E798-678F26B06040}"/>
              </a:ext>
            </a:extLst>
          </p:cNvPr>
          <p:cNvSpPr txBox="1"/>
          <p:nvPr/>
        </p:nvSpPr>
        <p:spPr>
          <a:xfrm>
            <a:off x="4788024" y="188640"/>
            <a:ext cx="4176464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2000" dirty="0"/>
              <a:t>Jacques David – Madame de </a:t>
            </a:r>
            <a:r>
              <a:rPr lang="it-IT" sz="2000" dirty="0" err="1"/>
              <a:t>Verninac</a:t>
            </a:r>
            <a:r>
              <a:rPr lang="it-IT" sz="2000" dirty="0"/>
              <a:t>, 1799 - Louvre </a:t>
            </a:r>
          </a:p>
          <a:p>
            <a:pPr algn="ctr"/>
            <a:r>
              <a:rPr lang="it-IT" sz="2000" dirty="0">
                <a:solidFill>
                  <a:srgbClr val="FF0000"/>
                </a:solidFill>
              </a:rPr>
              <a:t>Sorella di Delacroix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B9D595B-F2CC-F591-04D9-518A481AC6B1}"/>
              </a:ext>
            </a:extLst>
          </p:cNvPr>
          <p:cNvSpPr txBox="1"/>
          <p:nvPr/>
        </p:nvSpPr>
        <p:spPr>
          <a:xfrm>
            <a:off x="6308066" y="5229200"/>
            <a:ext cx="2629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Agrippina seduta - Sec. III </a:t>
            </a:r>
          </a:p>
          <a:p>
            <a:r>
              <a:rPr lang="it-IT" dirty="0"/>
              <a:t>Musei Capitolini di Roma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186F274-B9BE-1661-7AAF-F3C5BFD000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018"/>
            <a:ext cx="7772400" cy="433959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5718207F-D661-7B82-45BF-2093C194FA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218" y="4123566"/>
            <a:ext cx="2321782" cy="2730416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57922958-3C16-6567-70AC-B4793B556F2C}"/>
              </a:ext>
            </a:extLst>
          </p:cNvPr>
          <p:cNvSpPr txBox="1"/>
          <p:nvPr/>
        </p:nvSpPr>
        <p:spPr>
          <a:xfrm>
            <a:off x="1043608" y="4941168"/>
            <a:ext cx="53004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/>
              <a:t>August Ingres – La grande odalisca, 1814 – Louvre</a:t>
            </a:r>
          </a:p>
          <a:p>
            <a:pPr algn="ctr"/>
            <a:r>
              <a:rPr lang="it-IT" sz="2000" b="1" dirty="0">
                <a:solidFill>
                  <a:srgbClr val="FF0000"/>
                </a:solidFill>
              </a:rPr>
              <a:t>«visione lasciva dell’oriente» 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17C3DE7-FE91-2B3B-4572-9CA8FCD4A36E}"/>
              </a:ext>
            </a:extLst>
          </p:cNvPr>
          <p:cNvSpPr txBox="1"/>
          <p:nvPr/>
        </p:nvSpPr>
        <p:spPr>
          <a:xfrm>
            <a:off x="2987825" y="6246614"/>
            <a:ext cx="4104456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2000" dirty="0"/>
              <a:t>Raffaello – La Fornarina, 1518 - Roma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1871</TotalTime>
  <Words>999</Words>
  <Application>Microsoft Macintosh PowerPoint</Application>
  <PresentationFormat>Presentazione su schermo (4:3)</PresentationFormat>
  <Paragraphs>233</Paragraphs>
  <Slides>73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73</vt:i4>
      </vt:variant>
    </vt:vector>
  </HeadingPairs>
  <TitlesOfParts>
    <vt:vector size="77" baseType="lpstr">
      <vt:lpstr>Arial</vt:lpstr>
      <vt:lpstr>Calibri</vt:lpstr>
      <vt:lpstr>Times New Roman</vt:lpstr>
      <vt:lpstr>Tema di Office</vt:lpstr>
      <vt:lpstr>Arte che sorprende da Courbet a Picasso la nascita dell’arte contemporanea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Album foto</dc:title>
  <dc:creator>Osvaldo</dc:creator>
  <cp:lastModifiedBy>Microsoft Office User</cp:lastModifiedBy>
  <cp:revision>49</cp:revision>
  <dcterms:created xsi:type="dcterms:W3CDTF">2011-10-26T09:51:25Z</dcterms:created>
  <dcterms:modified xsi:type="dcterms:W3CDTF">2026-01-14T06:48:35Z</dcterms:modified>
</cp:coreProperties>
</file>