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7" r:id="rId2"/>
    <p:sldId id="291" r:id="rId3"/>
    <p:sldId id="281" r:id="rId4"/>
    <p:sldId id="284" r:id="rId5"/>
    <p:sldId id="282" r:id="rId6"/>
    <p:sldId id="283" r:id="rId7"/>
    <p:sldId id="258" r:id="rId8"/>
    <p:sldId id="290" r:id="rId9"/>
    <p:sldId id="289" r:id="rId10"/>
    <p:sldId id="285" r:id="rId11"/>
    <p:sldId id="280" r:id="rId12"/>
    <p:sldId id="299" r:id="rId13"/>
    <p:sldId id="259" r:id="rId14"/>
    <p:sldId id="263" r:id="rId15"/>
    <p:sldId id="292" r:id="rId16"/>
    <p:sldId id="293" r:id="rId17"/>
    <p:sldId id="294" r:id="rId18"/>
    <p:sldId id="260" r:id="rId19"/>
    <p:sldId id="295" r:id="rId20"/>
    <p:sldId id="279" r:id="rId21"/>
    <p:sldId id="262" r:id="rId22"/>
    <p:sldId id="261" r:id="rId23"/>
    <p:sldId id="265" r:id="rId24"/>
    <p:sldId id="267" r:id="rId25"/>
    <p:sldId id="296" r:id="rId26"/>
    <p:sldId id="297" r:id="rId27"/>
    <p:sldId id="351" r:id="rId28"/>
    <p:sldId id="298" r:id="rId29"/>
    <p:sldId id="335" r:id="rId30"/>
    <p:sldId id="316" r:id="rId31"/>
    <p:sldId id="336" r:id="rId32"/>
    <p:sldId id="337" r:id="rId33"/>
    <p:sldId id="338" r:id="rId34"/>
    <p:sldId id="339" r:id="rId35"/>
    <p:sldId id="266" r:id="rId36"/>
    <p:sldId id="348" r:id="rId37"/>
    <p:sldId id="349" r:id="rId38"/>
    <p:sldId id="350" r:id="rId39"/>
    <p:sldId id="340" r:id="rId40"/>
    <p:sldId id="342" r:id="rId41"/>
    <p:sldId id="315" r:id="rId42"/>
    <p:sldId id="343" r:id="rId43"/>
    <p:sldId id="264" r:id="rId44"/>
    <p:sldId id="332" r:id="rId45"/>
    <p:sldId id="333" r:id="rId46"/>
    <p:sldId id="331" r:id="rId47"/>
    <p:sldId id="334" r:id="rId48"/>
    <p:sldId id="268" r:id="rId49"/>
    <p:sldId id="317" r:id="rId50"/>
    <p:sldId id="325" r:id="rId51"/>
    <p:sldId id="341" r:id="rId52"/>
    <p:sldId id="269" r:id="rId53"/>
    <p:sldId id="353" r:id="rId54"/>
    <p:sldId id="352" r:id="rId55"/>
    <p:sldId id="347" r:id="rId56"/>
    <p:sldId id="344" r:id="rId57"/>
    <p:sldId id="345" r:id="rId58"/>
    <p:sldId id="322" r:id="rId59"/>
    <p:sldId id="346" r:id="rId60"/>
    <p:sldId id="323" r:id="rId61"/>
    <p:sldId id="313" r:id="rId62"/>
    <p:sldId id="324" r:id="rId63"/>
    <p:sldId id="270" r:id="rId64"/>
    <p:sldId id="271" r:id="rId65"/>
    <p:sldId id="272" r:id="rId66"/>
    <p:sldId id="314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8"/>
  </p:normalViewPr>
  <p:slideViewPr>
    <p:cSldViewPr snapToGrid="0">
      <p:cViewPr varScale="1">
        <p:scale>
          <a:sx n="89" d="100"/>
          <a:sy n="89" d="100"/>
        </p:scale>
        <p:origin x="1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6CFB4-DB6D-6749-9BCF-D01FD1F62E2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8982C-12FE-3544-8451-E1E010AED0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27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982C-12FE-3544-8451-E1E010AED09F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26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ACEEE-29E6-D50C-68AF-464461B3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33E2A0-3412-6149-D07A-BE8FE5C05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3ECCC4-8AFE-3ECA-67F8-A777B40C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2AF7B4-90E3-66B6-0664-FCD54CD6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F5DB16-69B3-B38D-87E9-48DD5F42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7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5B61C-4B04-B4AA-96BF-3DDB4DBB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7A7D2B-6972-605C-3852-9AD57EF08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4D2748-AE6B-624A-2C23-804BA995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761FCA-67B0-D539-1F08-64C9A00A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27C757-BA04-AD8B-B0AC-CBEB2B29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17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5B1D6BB-29D7-E9FF-58D6-8384F05F3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6C2F80-D161-F7BD-7D35-AC5F4A88A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9013DD-F847-1D23-D12D-4F98BB08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D1B8C5-AC67-F3DE-A939-955F5C44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EAC338-3A35-4CE5-F4F3-CD92E6DC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17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BC060C-58EC-5A11-7312-49830708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30D7C1-E2A4-5EDB-FC4C-76A4390F4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534BCF-84DB-7A23-BFCF-9C6BF377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21D2F6-1BB1-182E-C91F-1E755677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12CFB6-F9A7-852B-B1EA-9E8984B1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1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F4FC4B-10A6-61A8-85AA-D16FCA29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6EC620-FAEC-792C-269D-78BF92657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C24DA-E286-0634-A24F-FACDFDC1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A6694F-C756-A97A-5981-2E183A8E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F654F6-612A-5B0F-2388-6C295282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61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43FEF5-29EE-2BD8-5DE9-AE86F76C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859396-A651-98BC-311B-540845512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7812A8-E4BC-F989-A728-621B4B1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F7FE7D-CAD2-A5B0-9633-E8188104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0AA892-1BE2-2A90-9B40-F6305337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FC64C3-9D09-0731-25BF-E931CC03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35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026DA-105F-BE51-C65E-C39D8A40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C1F578-1A64-1C8A-F57A-53C0DED49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423A8F-0AF3-EA84-2E57-792225A21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2EA3A-4519-9ACF-60AD-C0530C020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E580CE-0751-F404-7966-4E9402C03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526D719-ECF2-5C8E-0299-AC8103A0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37E5C5E-3739-88FA-EB9B-35CCADDA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485166A-E243-7AE4-392C-8B422211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84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0F0E3-2456-A4D8-E029-0F38E16F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50908F-6196-A8F7-D971-DE7C6D93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EE34CD-0A03-8E13-29EB-1E29D3C6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FA632E-F3A1-7BB3-EF2F-AA84D322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96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4B3DEC-85B2-9DFE-FF29-4980862F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54BB1D-E665-1DBD-7C2C-A44F8746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624630-900A-7821-32A1-9CD560FC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35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854D9-969E-41BF-66FE-E4C589FD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C2D624-1FBA-2AD6-D28D-E0619B22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6EECBE-5A37-1CF0-0E95-586792FC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B0618C-A1F4-A831-7A13-7D3C0623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0A40EE-6B87-BEC9-0C89-40881B34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DF2A3E-F752-508C-DE0F-AEF60AF7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58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8BB90-4081-F08F-1ACB-E606076D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FF46EC-6337-C39E-9BF6-0B42C8B86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636052-9F66-18D1-BB83-4C5C0A593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7B8458-3039-CF22-4D5B-67563C7B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36CAD6-8026-EEF5-695B-ECB8BAF5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ADEF0E-8811-0BC9-1184-36B92B7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86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DD7E6A-C6ED-E9E9-D831-278C29E6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0901E2-9052-9C70-16F8-6FF661978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25B2E8-5785-705A-CF46-C0E2C9DDC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CA7A1-3AFB-EB45-AE5B-9257B83B73AC}" type="datetimeFigureOut">
              <a:rPr lang="it-IT" smtClean="0"/>
              <a:t>21/01/26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A32A04-0CCB-979A-B00E-C65F430E8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9EB947-B445-B70D-0A81-DDA7CC7FB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EB4B5-3041-0448-9415-F1D47C8290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26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CD457A-ACB8-1974-8290-DFDC6B75E163}"/>
              </a:ext>
            </a:extLst>
          </p:cNvPr>
          <p:cNvSpPr txBox="1"/>
          <p:nvPr/>
        </p:nvSpPr>
        <p:spPr>
          <a:xfrm>
            <a:off x="8286749" y="1428750"/>
            <a:ext cx="34923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000" dirty="0"/>
          </a:p>
          <a:p>
            <a:r>
              <a:rPr lang="it-IT" sz="4000" dirty="0"/>
              <a:t>Edouard Manet</a:t>
            </a:r>
          </a:p>
          <a:p>
            <a:r>
              <a:rPr lang="it-IT" sz="4000" dirty="0"/>
              <a:t>1832 – 1883</a:t>
            </a:r>
          </a:p>
          <a:p>
            <a:endParaRPr lang="it-IT" sz="4000" dirty="0"/>
          </a:p>
          <a:p>
            <a:endParaRPr lang="it-IT" sz="4000" dirty="0"/>
          </a:p>
          <a:p>
            <a:r>
              <a:rPr lang="it-IT" sz="3200" i="1" dirty="0">
                <a:solidFill>
                  <a:srgbClr val="FF0000"/>
                </a:solidFill>
              </a:rPr>
              <a:t>secondo incontro</a:t>
            </a:r>
          </a:p>
          <a:p>
            <a:endParaRPr lang="it-IT" sz="400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8F79EB7-E88A-B14B-CB29-0E2CCB21648D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7992888" cy="2132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FF0000"/>
                </a:solidFill>
              </a:rPr>
              <a:t>Arte che sorprende</a:t>
            </a:r>
            <a:br>
              <a:rPr lang="it-IT" dirty="0"/>
            </a:br>
            <a:r>
              <a:rPr lang="it-IT" dirty="0"/>
              <a:t>da Courbet a Picasso</a:t>
            </a:r>
            <a:br>
              <a:rPr lang="it-IT" dirty="0"/>
            </a:br>
            <a:r>
              <a:rPr lang="it-IT" sz="3600" b="1" i="1" dirty="0"/>
              <a:t>la nascita dell’arte contemporanea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CADF79-74DA-5E83-32F1-E52D289B6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88" y="2455813"/>
            <a:ext cx="3160712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216B0B-4E1D-8217-8845-D533C089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4325"/>
            <a:ext cx="7772400" cy="5181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2B31FB-1384-C376-C227-377E258223C9}"/>
              </a:ext>
            </a:extLst>
          </p:cNvPr>
          <p:cNvSpPr txBox="1"/>
          <p:nvPr/>
        </p:nvSpPr>
        <p:spPr>
          <a:xfrm>
            <a:off x="2457450" y="5943600"/>
            <a:ext cx="79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Renoir</a:t>
            </a:r>
          </a:p>
          <a:p>
            <a:r>
              <a:rPr lang="it-IT" dirty="0"/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4062287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5CFF-D2CF-AB02-B13C-EE0F8DC71E63}"/>
              </a:ext>
            </a:extLst>
          </p:cNvPr>
          <p:cNvSpPr txBox="1"/>
          <p:nvPr/>
        </p:nvSpPr>
        <p:spPr>
          <a:xfrm>
            <a:off x="435429" y="203200"/>
            <a:ext cx="233128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Tubetti di colore</a:t>
            </a:r>
          </a:p>
          <a:p>
            <a:r>
              <a:rPr lang="it-IT" dirty="0"/>
              <a:t>Industriale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80D61F-E71E-5E29-EBAE-EB6F223663A4}"/>
              </a:ext>
            </a:extLst>
          </p:cNvPr>
          <p:cNvSpPr txBox="1"/>
          <p:nvPr/>
        </p:nvSpPr>
        <p:spPr>
          <a:xfrm>
            <a:off x="2064774" y="849531"/>
            <a:ext cx="6524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SolferinoText-Regular"/>
              </a:rPr>
              <a:t>1841 </a:t>
            </a:r>
          </a:p>
          <a:p>
            <a:r>
              <a:rPr lang="it-IT" b="1" i="0" dirty="0">
                <a:solidFill>
                  <a:srgbClr val="333333"/>
                </a:solidFill>
                <a:effectLst/>
                <a:latin typeface="SolferinoText-Regular"/>
              </a:rPr>
              <a:t>un pittore americano, John Goffe Rand, inventò il colore ad olio</a:t>
            </a:r>
          </a:p>
          <a:p>
            <a:r>
              <a:rPr lang="it-IT" b="1" i="0" dirty="0">
                <a:solidFill>
                  <a:srgbClr val="333333"/>
                </a:solidFill>
                <a:effectLst/>
                <a:latin typeface="SolferinoText-Regular"/>
              </a:rPr>
              <a:t>nel tubetto metallico, pronto all’uso e comodo da trasportare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49DEC9-077E-7AA8-7576-1A2AEC50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32" y="1929202"/>
            <a:ext cx="5748833" cy="43649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E8CDE3-A0C2-AD1B-5A6B-95131A660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349" y="203200"/>
            <a:ext cx="2477104" cy="18641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A6D9A27-2DFF-A6B5-9FBA-9D4A243BA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4" y="2551470"/>
            <a:ext cx="3305697" cy="21918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480FC0-3E3B-5B70-CE3C-763D028B4B80}"/>
              </a:ext>
            </a:extLst>
          </p:cNvPr>
          <p:cNvSpPr txBox="1"/>
          <p:nvPr/>
        </p:nvSpPr>
        <p:spPr>
          <a:xfrm>
            <a:off x="435430" y="5085140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 PLAN AIR</a:t>
            </a:r>
          </a:p>
          <a:p>
            <a:r>
              <a:rPr lang="it-IT" dirty="0"/>
              <a:t>IMPRESSIONISMO</a:t>
            </a:r>
          </a:p>
          <a:p>
            <a:r>
              <a:rPr lang="it-IT" dirty="0"/>
              <a:t>E DILETTANTISMO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12F014-5716-75DC-F508-76877F126D25}"/>
              </a:ext>
            </a:extLst>
          </p:cNvPr>
          <p:cNvSpPr txBox="1"/>
          <p:nvPr/>
        </p:nvSpPr>
        <p:spPr>
          <a:xfrm>
            <a:off x="3900489" y="400050"/>
            <a:ext cx="39420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i="1" dirty="0"/>
              <a:t>PRODROMI DI RIVOLUZIONE</a:t>
            </a:r>
          </a:p>
        </p:txBody>
      </p:sp>
    </p:spTree>
    <p:extLst>
      <p:ext uri="{BB962C8B-B14F-4D97-AF65-F5344CB8AC3E}">
        <p14:creationId xmlns:p14="http://schemas.microsoft.com/office/powerpoint/2010/main" val="2179877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39A656-025B-82B7-CDE4-11F083DD4DCF}"/>
              </a:ext>
            </a:extLst>
          </p:cNvPr>
          <p:cNvSpPr txBox="1"/>
          <p:nvPr/>
        </p:nvSpPr>
        <p:spPr>
          <a:xfrm>
            <a:off x="168813" y="858129"/>
            <a:ext cx="592718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6000" dirty="0"/>
              <a:t>Edouard Manet</a:t>
            </a:r>
          </a:p>
          <a:p>
            <a:r>
              <a:rPr lang="it-IT" sz="6000" dirty="0"/>
              <a:t>La formazione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974A66-2A65-FD40-2EB8-A68608DE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900" y="0"/>
            <a:ext cx="51631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E2C455-52B8-51A6-5602-DF01247A23D3}"/>
              </a:ext>
            </a:extLst>
          </p:cNvPr>
          <p:cNvSpPr txBox="1"/>
          <p:nvPr/>
        </p:nvSpPr>
        <p:spPr>
          <a:xfrm>
            <a:off x="6243638" y="2286001"/>
            <a:ext cx="78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Nanà</a:t>
            </a:r>
          </a:p>
          <a:p>
            <a:r>
              <a:rPr lang="it-IT" dirty="0"/>
              <a:t>1877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3E9449-B8CC-35A8-B797-3747D9A109AB}"/>
              </a:ext>
            </a:extLst>
          </p:cNvPr>
          <p:cNvSpPr txBox="1"/>
          <p:nvPr/>
        </p:nvSpPr>
        <p:spPr>
          <a:xfrm>
            <a:off x="290287" y="3429000"/>
            <a:ext cx="642982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Manet darà forma di arte</a:t>
            </a:r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«…</a:t>
            </a:r>
            <a:r>
              <a:rPr lang="it-IT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alla</a:t>
            </a:r>
            <a:r>
              <a:rPr lang="it-IT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poesia e alla meraviglia della vita moderna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»,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così come prescritto da Baudelaire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sz="3200" i="1" dirty="0">
                <a:solidFill>
                  <a:srgbClr val="202122"/>
                </a:solidFill>
                <a:latin typeface="Arial" panose="020B0604020202020204" pitchFamily="34" charset="0"/>
              </a:rPr>
              <a:t>Realismo lirico</a:t>
            </a:r>
            <a:endParaRPr lang="it-IT" sz="3200" i="1" dirty="0"/>
          </a:p>
        </p:txBody>
      </p:sp>
    </p:spTree>
    <p:extLst>
      <p:ext uri="{BB962C8B-B14F-4D97-AF65-F5344CB8AC3E}">
        <p14:creationId xmlns:p14="http://schemas.microsoft.com/office/powerpoint/2010/main" val="389448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0B1DB3-E53A-E1E5-7AB0-7DCB19530560}"/>
              </a:ext>
            </a:extLst>
          </p:cNvPr>
          <p:cNvSpPr txBox="1"/>
          <p:nvPr/>
        </p:nvSpPr>
        <p:spPr>
          <a:xfrm>
            <a:off x="114300" y="485775"/>
            <a:ext cx="2528887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Thomas Couture</a:t>
            </a:r>
          </a:p>
          <a:p>
            <a:r>
              <a:rPr lang="it-IT" dirty="0"/>
              <a:t>Romani nella decadenza,</a:t>
            </a:r>
          </a:p>
          <a:p>
            <a:r>
              <a:rPr lang="it-IT" b="1" dirty="0">
                <a:solidFill>
                  <a:srgbClr val="FF0000"/>
                </a:solidFill>
              </a:rPr>
              <a:t>1847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0AEF1E-821A-548C-66A3-EC2C66AC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83063"/>
            <a:ext cx="9277350" cy="55374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35928E-D7A3-D44E-E699-3EABE9B91802}"/>
              </a:ext>
            </a:extLst>
          </p:cNvPr>
          <p:cNvSpPr txBox="1"/>
          <p:nvPr/>
        </p:nvSpPr>
        <p:spPr>
          <a:xfrm>
            <a:off x="4371975" y="5829300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PRIMO MAESTRO DI MANET </a:t>
            </a:r>
          </a:p>
        </p:txBody>
      </p:sp>
    </p:spTree>
    <p:extLst>
      <p:ext uri="{BB962C8B-B14F-4D97-AF65-F5344CB8AC3E}">
        <p14:creationId xmlns:p14="http://schemas.microsoft.com/office/powerpoint/2010/main" val="70514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C0309E-C9BA-60D9-5B94-E97842C33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0"/>
            <a:ext cx="6501828" cy="48221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09619F-38B9-705D-168F-ACEF06DA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3972333"/>
            <a:ext cx="3923855" cy="28856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2999FF-23F2-9125-F2CE-4C123F72C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544" y="3629025"/>
            <a:ext cx="4545185" cy="32289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B02159-BD82-9662-FCCE-9083CAB6675B}"/>
              </a:ext>
            </a:extLst>
          </p:cNvPr>
          <p:cNvSpPr txBox="1"/>
          <p:nvPr/>
        </p:nvSpPr>
        <p:spPr>
          <a:xfrm>
            <a:off x="696686" y="718457"/>
            <a:ext cx="1590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EXPO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Parigi 1855</a:t>
            </a:r>
          </a:p>
        </p:txBody>
      </p:sp>
    </p:spTree>
    <p:extLst>
      <p:ext uri="{BB962C8B-B14F-4D97-AF65-F5344CB8AC3E}">
        <p14:creationId xmlns:p14="http://schemas.microsoft.com/office/powerpoint/2010/main" val="8973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3D3832-0C34-1174-69D2-251CA0BE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8" y="881710"/>
            <a:ext cx="6472518" cy="50945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74479A-09D6-ABE4-465A-10A10E747CFC}"/>
              </a:ext>
            </a:extLst>
          </p:cNvPr>
          <p:cNvSpPr txBox="1"/>
          <p:nvPr/>
        </p:nvSpPr>
        <p:spPr>
          <a:xfrm>
            <a:off x="6955971" y="268941"/>
            <a:ext cx="509259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Offensiva realista</a:t>
            </a: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Courbet fa erigere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proprie spese un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«Padiglione del Realismo»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margine degli spazi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ufficiali dell'Esposizione, così da ribadire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provocatoriamente che l'arte non può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essere appresa meccanicamente, </a:t>
            </a:r>
          </a:p>
          <a:p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 che </a:t>
            </a:r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«è tutta individuale e che, 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per ciascun artista, 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non è altro che il risultato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della propria ispirazione e dei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propri studi sulla tradizione», 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secondo il motto: </a:t>
            </a:r>
          </a:p>
          <a:p>
            <a:r>
              <a:rPr lang="it-IT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«fai quello che vedi, che senti, che vuoi».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DC361A-7D4D-C4A1-C9E0-91CE619F2001}"/>
              </a:ext>
            </a:extLst>
          </p:cNvPr>
          <p:cNvSpPr txBox="1"/>
          <p:nvPr/>
        </p:nvSpPr>
        <p:spPr>
          <a:xfrm>
            <a:off x="2800350" y="2689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1855</a:t>
            </a:r>
          </a:p>
        </p:txBody>
      </p:sp>
    </p:spTree>
    <p:extLst>
      <p:ext uri="{BB962C8B-B14F-4D97-AF65-F5344CB8AC3E}">
        <p14:creationId xmlns:p14="http://schemas.microsoft.com/office/powerpoint/2010/main" val="309715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B96655-D3FA-90E2-8964-541734BA5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326" y="699246"/>
            <a:ext cx="3837266" cy="51726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5BCE4E-690E-7F22-C08A-CB46353B5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6" y="699246"/>
            <a:ext cx="6465794" cy="51726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FF5639-DA99-D797-1E03-CECAB7180266}"/>
              </a:ext>
            </a:extLst>
          </p:cNvPr>
          <p:cNvSpPr txBox="1"/>
          <p:nvPr/>
        </p:nvSpPr>
        <p:spPr>
          <a:xfrm>
            <a:off x="1972236" y="5974087"/>
            <a:ext cx="134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04846D-B877-5625-543D-385EB2158919}"/>
              </a:ext>
            </a:extLst>
          </p:cNvPr>
          <p:cNvSpPr txBox="1"/>
          <p:nvPr/>
        </p:nvSpPr>
        <p:spPr>
          <a:xfrm>
            <a:off x="8695765" y="5974087"/>
            <a:ext cx="75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Ingres</a:t>
            </a:r>
          </a:p>
        </p:txBody>
      </p:sp>
    </p:spTree>
    <p:extLst>
      <p:ext uri="{BB962C8B-B14F-4D97-AF65-F5344CB8AC3E}">
        <p14:creationId xmlns:p14="http://schemas.microsoft.com/office/powerpoint/2010/main" val="1672399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C85092-B66B-A87F-95DA-ED0F2D810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3" y="1272988"/>
            <a:ext cx="5322045" cy="39915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1D2551-E053-3026-4EC4-DBC66472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3760"/>
            <a:ext cx="5961529" cy="45307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DC3993-2303-AB2B-A2BB-E8A15F07F92F}"/>
              </a:ext>
            </a:extLst>
          </p:cNvPr>
          <p:cNvSpPr txBox="1"/>
          <p:nvPr/>
        </p:nvSpPr>
        <p:spPr>
          <a:xfrm>
            <a:off x="3550024" y="304800"/>
            <a:ext cx="106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Dall’Italia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1A76F2-3F29-3771-4A10-5E8B2315B808}"/>
              </a:ext>
            </a:extLst>
          </p:cNvPr>
          <p:cNvSpPr txBox="1"/>
          <p:nvPr/>
        </p:nvSpPr>
        <p:spPr>
          <a:xfrm>
            <a:off x="806824" y="5585012"/>
            <a:ext cx="380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Induno – La partenza dei coscritti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D5F75E-47E5-908E-7BA1-F91C1A847F93}"/>
              </a:ext>
            </a:extLst>
          </p:cNvPr>
          <p:cNvSpPr txBox="1"/>
          <p:nvPr/>
        </p:nvSpPr>
        <p:spPr>
          <a:xfrm>
            <a:off x="6684045" y="5773270"/>
            <a:ext cx="452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Podestà – Il giuramento degli anconetani</a:t>
            </a:r>
          </a:p>
        </p:txBody>
      </p:sp>
    </p:spTree>
    <p:extLst>
      <p:ext uri="{BB962C8B-B14F-4D97-AF65-F5344CB8AC3E}">
        <p14:creationId xmlns:p14="http://schemas.microsoft.com/office/powerpoint/2010/main" val="372967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389CE0-8B6F-6280-F515-D647669F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92" y="0"/>
            <a:ext cx="4004986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463C8E-8AC6-E640-9FA9-727F83F2F993}"/>
              </a:ext>
            </a:extLst>
          </p:cNvPr>
          <p:cNvSpPr txBox="1"/>
          <p:nvPr/>
        </p:nvSpPr>
        <p:spPr>
          <a:xfrm>
            <a:off x="1" y="991892"/>
            <a:ext cx="1518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Il bevitore di assenzio,</a:t>
            </a:r>
          </a:p>
          <a:p>
            <a:r>
              <a:rPr lang="it-IT" b="1" dirty="0">
                <a:solidFill>
                  <a:srgbClr val="FF0000"/>
                </a:solidFill>
              </a:rPr>
              <a:t>1859</a:t>
            </a:r>
          </a:p>
          <a:p>
            <a:endParaRPr lang="it-IT" dirty="0"/>
          </a:p>
          <a:p>
            <a:r>
              <a:rPr lang="it-IT" dirty="0"/>
              <a:t>(molto</a:t>
            </a:r>
          </a:p>
          <a:p>
            <a:r>
              <a:rPr lang="it-IT" dirty="0"/>
              <a:t>Apprezzato da </a:t>
            </a:r>
          </a:p>
          <a:p>
            <a:r>
              <a:rPr lang="it-IT" dirty="0"/>
              <a:t>Delacroix)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22B499-856F-7C4B-D345-4126D2A5F6CE}"/>
              </a:ext>
            </a:extLst>
          </p:cNvPr>
          <p:cNvSpPr txBox="1"/>
          <p:nvPr/>
        </p:nvSpPr>
        <p:spPr>
          <a:xfrm>
            <a:off x="5715000" y="485775"/>
            <a:ext cx="59816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Da Baudelaire – «Le </a:t>
            </a:r>
            <a:r>
              <a:rPr lang="it-IT" b="0" i="0" dirty="0" err="1">
                <a:solidFill>
                  <a:srgbClr val="001D35"/>
                </a:solidFill>
                <a:effectLst/>
                <a:latin typeface="Google Sans"/>
              </a:rPr>
              <a:t>fleur</a:t>
            </a: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it-IT" b="0" i="0" dirty="0" err="1">
                <a:solidFill>
                  <a:srgbClr val="001D35"/>
                </a:solidFill>
                <a:effectLst/>
                <a:latin typeface="Google Sans"/>
              </a:rPr>
              <a:t>du</a:t>
            </a: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mal», 1857</a:t>
            </a: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"Tutto questo non vale il veleno che distillano /</a:t>
            </a: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I tuoi occhi, i tuoi occhi verdi»</a:t>
            </a:r>
          </a:p>
          <a:p>
            <a:endParaRPr lang="it-IT" dirty="0">
              <a:solidFill>
                <a:srgbClr val="001D35"/>
              </a:solidFill>
              <a:latin typeface="Google Sans"/>
            </a:endParaRP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"E in quei bagni di sangue che abbiamo ereditato dai romani /</a:t>
            </a: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E a cui i potenti, invecchiati, sono soliti ricorrere /</a:t>
            </a: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Egli non ha saputo riscaldare il cadavere ebete /</a:t>
            </a:r>
          </a:p>
          <a:p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 In cui non sangue scorre, ma </a:t>
            </a:r>
            <a:r>
              <a:rPr lang="it-IT" b="1" i="0" dirty="0">
                <a:solidFill>
                  <a:srgbClr val="001D35"/>
                </a:solidFill>
                <a:effectLst/>
                <a:latin typeface="Google Sans"/>
              </a:rPr>
              <a:t>verde acqua di Lete</a:t>
            </a: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"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465555-10C9-499D-BA11-A43C8AB05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33" y="2794099"/>
            <a:ext cx="5043488" cy="3858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BFC4C1-2DA4-FD3A-AC66-FBC64FF21A07}"/>
              </a:ext>
            </a:extLst>
          </p:cNvPr>
          <p:cNvSpPr txBox="1"/>
          <p:nvPr/>
        </p:nvSpPr>
        <p:spPr>
          <a:xfrm>
            <a:off x="11245376" y="31289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1862</a:t>
            </a:r>
          </a:p>
        </p:txBody>
      </p:sp>
    </p:spTree>
    <p:extLst>
      <p:ext uri="{BB962C8B-B14F-4D97-AF65-F5344CB8AC3E}">
        <p14:creationId xmlns:p14="http://schemas.microsoft.com/office/powerpoint/2010/main" val="212828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007D78-8F04-F164-E670-D675C12A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72" y="100013"/>
            <a:ext cx="538842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1EEC8F-EBAE-5EA3-0B8A-1D7BBE862809}"/>
              </a:ext>
            </a:extLst>
          </p:cNvPr>
          <p:cNvSpPr txBox="1"/>
          <p:nvPr/>
        </p:nvSpPr>
        <p:spPr>
          <a:xfrm>
            <a:off x="8272463" y="814388"/>
            <a:ext cx="25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Delacroix</a:t>
            </a:r>
          </a:p>
          <a:p>
            <a:r>
              <a:rPr lang="it-IT" dirty="0"/>
              <a:t>Il buon samaritano, 1850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8B251D-0BC3-6708-8D55-0C99D0FC5586}"/>
              </a:ext>
            </a:extLst>
          </p:cNvPr>
          <p:cNvSpPr txBox="1"/>
          <p:nvPr/>
        </p:nvSpPr>
        <p:spPr>
          <a:xfrm>
            <a:off x="8129588" y="2500313"/>
            <a:ext cx="26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 muore nel 1863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70109C-CFD3-DCD0-CD3F-70BC258D9E77}"/>
              </a:ext>
            </a:extLst>
          </p:cNvPr>
          <p:cNvSpPr txBox="1"/>
          <p:nvPr/>
        </p:nvSpPr>
        <p:spPr>
          <a:xfrm>
            <a:off x="428625" y="4414838"/>
            <a:ext cx="169068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Dipinto</a:t>
            </a:r>
          </a:p>
          <a:p>
            <a:r>
              <a:rPr lang="it-IT" dirty="0"/>
              <a:t>reinterpretato </a:t>
            </a:r>
          </a:p>
          <a:p>
            <a:r>
              <a:rPr lang="it-IT" dirty="0"/>
              <a:t>da Van Gogh</a:t>
            </a:r>
          </a:p>
        </p:txBody>
      </p:sp>
    </p:spTree>
    <p:extLst>
      <p:ext uri="{BB962C8B-B14F-4D97-AF65-F5344CB8AC3E}">
        <p14:creationId xmlns:p14="http://schemas.microsoft.com/office/powerpoint/2010/main" val="270110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067FB6-6364-7561-07B5-DFBA7D68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742950"/>
            <a:ext cx="7772400" cy="60478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202726-BBF8-D8BF-505D-08C301D2954B}"/>
              </a:ext>
            </a:extLst>
          </p:cNvPr>
          <p:cNvSpPr txBox="1"/>
          <p:nvPr/>
        </p:nvSpPr>
        <p:spPr>
          <a:xfrm>
            <a:off x="10229850" y="742950"/>
            <a:ext cx="111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Constable</a:t>
            </a:r>
          </a:p>
          <a:p>
            <a:r>
              <a:rPr lang="it-IT" dirty="0"/>
              <a:t>1823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B8E40C-0D57-A855-74E0-9CA2F49DA20C}"/>
              </a:ext>
            </a:extLst>
          </p:cNvPr>
          <p:cNvSpPr txBox="1"/>
          <p:nvPr/>
        </p:nvSpPr>
        <p:spPr>
          <a:xfrm>
            <a:off x="154745" y="618978"/>
            <a:ext cx="2890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Al 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SALON  del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1824</a:t>
            </a:r>
          </a:p>
        </p:txBody>
      </p:sp>
    </p:spTree>
    <p:extLst>
      <p:ext uri="{BB962C8B-B14F-4D97-AF65-F5344CB8AC3E}">
        <p14:creationId xmlns:p14="http://schemas.microsoft.com/office/powerpoint/2010/main" val="38228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4AE93B-AC4C-C02D-5903-8911C9EB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821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ED54B4-BBE1-1803-AD16-712CAE635F3C}"/>
              </a:ext>
            </a:extLst>
          </p:cNvPr>
          <p:cNvSpPr txBox="1"/>
          <p:nvPr/>
        </p:nvSpPr>
        <p:spPr>
          <a:xfrm>
            <a:off x="8198604" y="433953"/>
            <a:ext cx="1921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Delacroix </a:t>
            </a:r>
          </a:p>
          <a:p>
            <a:r>
              <a:rPr lang="it-IT" dirty="0"/>
              <a:t>La barca di Dante,</a:t>
            </a:r>
          </a:p>
          <a:p>
            <a:r>
              <a:rPr lang="it-IT" dirty="0"/>
              <a:t>1822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(cita </a:t>
            </a:r>
            <a:r>
              <a:rPr lang="it-IT" dirty="0" err="1"/>
              <a:t>Gericault</a:t>
            </a:r>
            <a:r>
              <a:rPr lang="it-IT" dirty="0"/>
              <a:t> nella Zattera della medusa)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B59C87-68AD-F0BF-4A19-04D9790EC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682" y="4231037"/>
            <a:ext cx="3958524" cy="23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D11D8D-C5E4-6B73-516F-983F16FF4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30" y="0"/>
            <a:ext cx="7772400" cy="63659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1DA2CD-99A6-1E7E-245C-E68543E7F87D}"/>
              </a:ext>
            </a:extLst>
          </p:cNvPr>
          <p:cNvSpPr txBox="1"/>
          <p:nvPr/>
        </p:nvSpPr>
        <p:spPr>
          <a:xfrm>
            <a:off x="10089397" y="1193370"/>
            <a:ext cx="221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La barca di Dante</a:t>
            </a:r>
          </a:p>
          <a:p>
            <a:r>
              <a:rPr lang="it-IT" b="1" dirty="0">
                <a:solidFill>
                  <a:srgbClr val="FF0000"/>
                </a:solidFill>
              </a:rPr>
              <a:t>1858</a:t>
            </a:r>
          </a:p>
        </p:txBody>
      </p:sp>
    </p:spTree>
    <p:extLst>
      <p:ext uri="{BB962C8B-B14F-4D97-AF65-F5344CB8AC3E}">
        <p14:creationId xmlns:p14="http://schemas.microsoft.com/office/powerpoint/2010/main" val="313604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FC0BA8-90D2-769F-21E7-3F646131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298342"/>
            <a:ext cx="5831238" cy="46649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A0907-0BFB-5877-2578-DFE675DB05CB}"/>
              </a:ext>
            </a:extLst>
          </p:cNvPr>
          <p:cNvSpPr txBox="1"/>
          <p:nvPr/>
        </p:nvSpPr>
        <p:spPr>
          <a:xfrm>
            <a:off x="728420" y="5222929"/>
            <a:ext cx="270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 – La barca di Dante,</a:t>
            </a:r>
          </a:p>
          <a:p>
            <a:r>
              <a:rPr lang="it-IT" b="1" dirty="0">
                <a:solidFill>
                  <a:srgbClr val="FF0000"/>
                </a:solidFill>
              </a:rPr>
              <a:t>1859</a:t>
            </a:r>
          </a:p>
        </p:txBody>
      </p:sp>
    </p:spTree>
    <p:extLst>
      <p:ext uri="{BB962C8B-B14F-4D97-AF65-F5344CB8AC3E}">
        <p14:creationId xmlns:p14="http://schemas.microsoft.com/office/powerpoint/2010/main" val="3283665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2541C2-EFE0-FF46-44C2-738F50AD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481"/>
            <a:ext cx="5492431" cy="43367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228497-79CF-BD98-25F7-2433DB78EDAC}"/>
              </a:ext>
            </a:extLst>
          </p:cNvPr>
          <p:cNvSpPr txBox="1"/>
          <p:nvPr/>
        </p:nvSpPr>
        <p:spPr>
          <a:xfrm>
            <a:off x="2043113" y="5129213"/>
            <a:ext cx="2347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 copia Velazquez</a:t>
            </a:r>
          </a:p>
          <a:p>
            <a:r>
              <a:rPr lang="it-IT" dirty="0"/>
              <a:t>I tre musicisti, 1618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52EF7B-24D6-275A-5DBD-83B1B594A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950" y="-128588"/>
            <a:ext cx="5308050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342008-7D72-78A3-B0DA-61846C16E703}"/>
              </a:ext>
            </a:extLst>
          </p:cNvPr>
          <p:cNvSpPr txBox="1"/>
          <p:nvPr/>
        </p:nvSpPr>
        <p:spPr>
          <a:xfrm>
            <a:off x="2486025" y="5943600"/>
            <a:ext cx="439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chitarrista spagnolo, </a:t>
            </a:r>
            <a:r>
              <a:rPr lang="it-IT" b="1" dirty="0">
                <a:solidFill>
                  <a:srgbClr val="FF0000"/>
                </a:solidFill>
              </a:rPr>
              <a:t>1860</a:t>
            </a:r>
          </a:p>
          <a:p>
            <a:r>
              <a:rPr lang="it-IT" dirty="0"/>
              <a:t>Grande successo negli ambienti bohemien</a:t>
            </a:r>
          </a:p>
        </p:txBody>
      </p:sp>
    </p:spTree>
    <p:extLst>
      <p:ext uri="{BB962C8B-B14F-4D97-AF65-F5344CB8AC3E}">
        <p14:creationId xmlns:p14="http://schemas.microsoft.com/office/powerpoint/2010/main" val="2068892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09ED2E-4CA6-D169-2504-0C769D4D2169}"/>
              </a:ext>
            </a:extLst>
          </p:cNvPr>
          <p:cNvSpPr txBox="1"/>
          <p:nvPr/>
        </p:nvSpPr>
        <p:spPr>
          <a:xfrm>
            <a:off x="2235199" y="473630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Amicizia con Fantin Latour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1CCB06-0F6B-CB23-3160-AA79E828E28F}"/>
              </a:ext>
            </a:extLst>
          </p:cNvPr>
          <p:cNvSpPr txBox="1"/>
          <p:nvPr/>
        </p:nvSpPr>
        <p:spPr>
          <a:xfrm>
            <a:off x="423333" y="1083733"/>
            <a:ext cx="4978400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N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on partecipò mai ai convegni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bohemièn</a:t>
            </a:r>
            <a:endParaRPr lang="it-IT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preferiva non stagliarsi sul complesso e 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contraddittorio mondo sociale e politico 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della Parigi del tempo, né tanto meno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voleva passare per rivoluzionario. 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Era sua volontà, infatti</a:t>
            </a:r>
            <a:r>
              <a:rPr lang="it-IT" sz="2000" dirty="0">
                <a:solidFill>
                  <a:srgbClr val="202122"/>
                </a:solidFill>
                <a:latin typeface="Arial" panose="020B0604020202020204" pitchFamily="34" charset="0"/>
              </a:rPr>
              <a:t> combattere</a:t>
            </a:r>
            <a:endParaRPr lang="it-IT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favore di un'arte nuova, ma </a:t>
            </a:r>
          </a:p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all'interno dei canali artistici ufficial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FF8235-FBD1-1495-E374-06FA6236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787"/>
            <a:ext cx="5061518" cy="65799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0F9811-B000-D127-BC46-BD0478015C52}"/>
              </a:ext>
            </a:extLst>
          </p:cNvPr>
          <p:cNvSpPr txBox="1"/>
          <p:nvPr/>
        </p:nvSpPr>
        <p:spPr>
          <a:xfrm>
            <a:off x="3384773" y="4284133"/>
            <a:ext cx="271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Ritratto di Fantin Latour,</a:t>
            </a:r>
          </a:p>
          <a:p>
            <a:r>
              <a:rPr lang="it-IT" dirty="0"/>
              <a:t>1867</a:t>
            </a:r>
          </a:p>
        </p:txBody>
      </p:sp>
    </p:spTree>
    <p:extLst>
      <p:ext uri="{BB962C8B-B14F-4D97-AF65-F5344CB8AC3E}">
        <p14:creationId xmlns:p14="http://schemas.microsoft.com/office/powerpoint/2010/main" val="217081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6A0CB9-8739-83F3-019F-47B12106203E}"/>
              </a:ext>
            </a:extLst>
          </p:cNvPr>
          <p:cNvSpPr txBox="1"/>
          <p:nvPr/>
        </p:nvSpPr>
        <p:spPr>
          <a:xfrm>
            <a:off x="3762876" y="96982"/>
            <a:ext cx="4203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Fantin La Tour 1836/1904</a:t>
            </a:r>
          </a:p>
          <a:p>
            <a:r>
              <a:rPr lang="it-IT" dirty="0"/>
              <a:t>Amico </a:t>
            </a:r>
            <a:r>
              <a:rPr lang="it-IT" dirty="0" err="1"/>
              <a:t>w</a:t>
            </a:r>
            <a:r>
              <a:rPr lang="it-IT" dirty="0"/>
              <a:t> stimatore di Manet</a:t>
            </a:r>
          </a:p>
          <a:p>
            <a:endParaRPr lang="it-IT" dirty="0"/>
          </a:p>
          <a:p>
            <a:r>
              <a:rPr lang="it-IT" dirty="0"/>
              <a:t>Polemico con a pittura impressionista – </a:t>
            </a:r>
            <a:r>
              <a:rPr lang="it-IT" b="1" i="1" dirty="0">
                <a:solidFill>
                  <a:srgbClr val="FF0000"/>
                </a:solidFill>
              </a:rPr>
              <a:t>Sarà realismo lirico  intimista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594296-E154-EFFF-4931-97B152BD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0" y="96982"/>
            <a:ext cx="3469196" cy="43226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4F4926-2B38-5FAB-8F02-D485E16E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7" y="4551996"/>
            <a:ext cx="2670158" cy="22182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218D4AF-6550-CA94-B470-B0671FC16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01" y="1917295"/>
            <a:ext cx="7027121" cy="509466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7944086-D651-8CEF-C36A-582355DEF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821" y="-48655"/>
            <a:ext cx="2244489" cy="28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FD1C07-AB32-2988-D5A6-EBB3D419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64" y="151249"/>
            <a:ext cx="2479311" cy="312088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D987D6-CB15-461B-9C77-109639D0A2D8}"/>
              </a:ext>
            </a:extLst>
          </p:cNvPr>
          <p:cNvSpPr txBox="1"/>
          <p:nvPr/>
        </p:nvSpPr>
        <p:spPr>
          <a:xfrm>
            <a:off x="5583382" y="207818"/>
            <a:ext cx="300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Amicizia con </a:t>
            </a:r>
            <a:r>
              <a:rPr lang="it-IT" sz="2400" b="1" dirty="0">
                <a:solidFill>
                  <a:srgbClr val="FF0000"/>
                </a:solidFill>
              </a:rPr>
              <a:t>Degas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780E70-61AA-D66D-ECE3-F9764521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32" y="817265"/>
            <a:ext cx="7499351" cy="59994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F2785C-C5F3-39E6-7AD4-77591BFF973A}"/>
              </a:ext>
            </a:extLst>
          </p:cNvPr>
          <p:cNvSpPr txBox="1"/>
          <p:nvPr/>
        </p:nvSpPr>
        <p:spPr>
          <a:xfrm>
            <a:off x="2185987" y="5429250"/>
            <a:ext cx="1771651" cy="124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La famiglia Belelli</a:t>
            </a:r>
          </a:p>
          <a:p>
            <a:r>
              <a:rPr lang="it-IT" dirty="0"/>
              <a:t>1858-67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844DC7-0582-8A37-D17C-CB1476BFAE86}"/>
              </a:ext>
            </a:extLst>
          </p:cNvPr>
          <p:cNvSpPr txBox="1"/>
          <p:nvPr/>
        </p:nvSpPr>
        <p:spPr>
          <a:xfrm>
            <a:off x="241540" y="3429000"/>
            <a:ext cx="357133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«si diverte a giocare con tutto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quello che la vecchia Accademia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può ancora offrire, sfidandola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però insieme dall'interno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soluzioni nuove 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sostituendo agli eroi del passato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personaggi contemporanei»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FDFA2A-6B28-1EB2-FA82-4B2F1C2D3330}"/>
              </a:ext>
            </a:extLst>
          </p:cNvPr>
          <p:cNvSpPr txBox="1"/>
          <p:nvPr/>
        </p:nvSpPr>
        <p:spPr>
          <a:xfrm>
            <a:off x="0" y="207818"/>
            <a:ext cx="18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Autoritratto</a:t>
            </a:r>
          </a:p>
          <a:p>
            <a:r>
              <a:rPr lang="it-IT" dirty="0"/>
              <a:t>1854 </a:t>
            </a:r>
          </a:p>
        </p:txBody>
      </p:sp>
    </p:spTree>
    <p:extLst>
      <p:ext uri="{BB962C8B-B14F-4D97-AF65-F5344CB8AC3E}">
        <p14:creationId xmlns:p14="http://schemas.microsoft.com/office/powerpoint/2010/main" val="1906265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81E96A-35B8-F6FF-CEEB-56495DE6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1" y="0"/>
            <a:ext cx="596347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D921D9-5CC2-7E7E-F33A-AD821ECE0DC6}"/>
              </a:ext>
            </a:extLst>
          </p:cNvPr>
          <p:cNvSpPr txBox="1"/>
          <p:nvPr/>
        </p:nvSpPr>
        <p:spPr>
          <a:xfrm>
            <a:off x="1173192" y="1052423"/>
            <a:ext cx="1345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Velazquez</a:t>
            </a:r>
          </a:p>
          <a:p>
            <a:r>
              <a:rPr lang="it-IT" dirty="0"/>
              <a:t>Las </a:t>
            </a:r>
            <a:r>
              <a:rPr lang="it-IT" dirty="0" err="1"/>
              <a:t>Meninas</a:t>
            </a:r>
            <a:endParaRPr lang="it-IT" dirty="0"/>
          </a:p>
          <a:p>
            <a:r>
              <a:rPr lang="it-IT" dirty="0"/>
              <a:t>1656</a:t>
            </a:r>
          </a:p>
        </p:txBody>
      </p:sp>
    </p:spTree>
    <p:extLst>
      <p:ext uri="{BB962C8B-B14F-4D97-AF65-F5344CB8AC3E}">
        <p14:creationId xmlns:p14="http://schemas.microsoft.com/office/powerpoint/2010/main" val="6380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925807-FCD7-F80C-2453-24E963D69398}"/>
              </a:ext>
            </a:extLst>
          </p:cNvPr>
          <p:cNvSpPr txBox="1"/>
          <p:nvPr/>
        </p:nvSpPr>
        <p:spPr>
          <a:xfrm>
            <a:off x="512618" y="401782"/>
            <a:ext cx="25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Edgar Degas- 1834 / 1917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FA9AA0-302C-C3F5-BC45-7155B2B99205}"/>
              </a:ext>
            </a:extLst>
          </p:cNvPr>
          <p:cNvSpPr txBox="1"/>
          <p:nvPr/>
        </p:nvSpPr>
        <p:spPr>
          <a:xfrm>
            <a:off x="4558145" y="401782"/>
            <a:ext cx="305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Realista più che impressionista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403F7C-0133-09BC-D99D-9AD94E9F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82" y="827856"/>
            <a:ext cx="4450257" cy="54469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A06385-4149-F903-E71D-9E836B81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127" y="771114"/>
            <a:ext cx="4191000" cy="56007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EBA765-E299-67CB-2D99-4541120B4DC9}"/>
              </a:ext>
            </a:extLst>
          </p:cNvPr>
          <p:cNvSpPr txBox="1"/>
          <p:nvPr/>
        </p:nvSpPr>
        <p:spPr>
          <a:xfrm>
            <a:off x="1537855" y="6331527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1868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2A2682-25E3-3D4A-BBA1-154A9DDFC353}"/>
              </a:ext>
            </a:extLst>
          </p:cNvPr>
          <p:cNvSpPr txBox="1"/>
          <p:nvPr/>
        </p:nvSpPr>
        <p:spPr>
          <a:xfrm>
            <a:off x="6499274" y="4839286"/>
            <a:ext cx="95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695711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2C5B8A-D35B-A94F-D8CC-281049F3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80" y="211015"/>
            <a:ext cx="2886665" cy="4283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8E6132-3641-6960-EEB9-B52C1856A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99" y="1709615"/>
            <a:ext cx="4191000" cy="4267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C60D5D-5C73-71F7-462F-C7332B95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854" y="211015"/>
            <a:ext cx="4191000" cy="2997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5DA810-DB54-8FF8-2175-64D4B5BBA7E8}"/>
              </a:ext>
            </a:extLst>
          </p:cNvPr>
          <p:cNvSpPr txBox="1"/>
          <p:nvPr/>
        </p:nvSpPr>
        <p:spPr>
          <a:xfrm>
            <a:off x="1350498" y="493776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!878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1C0712-B45E-59ED-83A8-BF26820000EB}"/>
              </a:ext>
            </a:extLst>
          </p:cNvPr>
          <p:cNvSpPr txBox="1"/>
          <p:nvPr/>
        </p:nvSpPr>
        <p:spPr>
          <a:xfrm>
            <a:off x="5303520" y="63304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079BCC-4671-33E6-A43A-F6F99EFAD898}"/>
              </a:ext>
            </a:extLst>
          </p:cNvPr>
          <p:cNvSpPr txBox="1"/>
          <p:nvPr/>
        </p:nvSpPr>
        <p:spPr>
          <a:xfrm>
            <a:off x="9706708" y="35872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1886</a:t>
            </a:r>
          </a:p>
        </p:txBody>
      </p:sp>
    </p:spTree>
    <p:extLst>
      <p:ext uri="{BB962C8B-B14F-4D97-AF65-F5344CB8AC3E}">
        <p14:creationId xmlns:p14="http://schemas.microsoft.com/office/powerpoint/2010/main" val="308760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CE20E2-0865-DF64-45B1-10CA7757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4" y="145692"/>
            <a:ext cx="8534918" cy="58855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561D64-8623-D96B-E864-ECCE6534BDDE}"/>
              </a:ext>
            </a:extLst>
          </p:cNvPr>
          <p:cNvSpPr txBox="1"/>
          <p:nvPr/>
        </p:nvSpPr>
        <p:spPr>
          <a:xfrm>
            <a:off x="9772650" y="814388"/>
            <a:ext cx="16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John Constable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445273-64E2-816B-8BA7-200AA9D1CEBE}"/>
              </a:ext>
            </a:extLst>
          </p:cNvPr>
          <p:cNvSpPr txBox="1"/>
          <p:nvPr/>
        </p:nvSpPr>
        <p:spPr>
          <a:xfrm>
            <a:off x="9301163" y="2457450"/>
            <a:ext cx="268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Esposto nel Salon del 1824</a:t>
            </a:r>
          </a:p>
          <a:p>
            <a:r>
              <a:rPr lang="it-IT" dirty="0"/>
              <a:t>ottiene la medaglia d’oro</a:t>
            </a:r>
          </a:p>
        </p:txBody>
      </p:sp>
    </p:spTree>
    <p:extLst>
      <p:ext uri="{BB962C8B-B14F-4D97-AF65-F5344CB8AC3E}">
        <p14:creationId xmlns:p14="http://schemas.microsoft.com/office/powerpoint/2010/main" val="156715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A2BD82-3C5E-E201-822A-E52AE68F7228}"/>
              </a:ext>
            </a:extLst>
          </p:cNvPr>
          <p:cNvSpPr txBox="1"/>
          <p:nvPr/>
        </p:nvSpPr>
        <p:spPr>
          <a:xfrm>
            <a:off x="689317" y="506437"/>
            <a:ext cx="84300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Dall’incontro di Manet con Baudelaire: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«il compito dell’artista è rappresentare la fugacità del presente.»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76D0A8-03FA-5C99-2A45-2C7DC6E0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92" y="1245101"/>
            <a:ext cx="8774008" cy="55751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645BA4-1F77-7438-A4C6-A2D2E20E9FBB}"/>
              </a:ext>
            </a:extLst>
          </p:cNvPr>
          <p:cNvSpPr txBox="1"/>
          <p:nvPr/>
        </p:nvSpPr>
        <p:spPr>
          <a:xfrm>
            <a:off x="978793" y="1712891"/>
            <a:ext cx="1400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Musica alle </a:t>
            </a:r>
          </a:p>
          <a:p>
            <a:r>
              <a:rPr lang="it-IT" dirty="0" err="1"/>
              <a:t>Tulleries</a:t>
            </a:r>
            <a:r>
              <a:rPr lang="it-IT" dirty="0"/>
              <a:t>, </a:t>
            </a:r>
            <a:r>
              <a:rPr lang="it-IT" b="1" dirty="0">
                <a:solidFill>
                  <a:srgbClr val="FF0000"/>
                </a:solidFill>
              </a:rPr>
              <a:t>1862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211512-717F-FD9E-DE06-5C73E49F708D}"/>
              </a:ext>
            </a:extLst>
          </p:cNvPr>
          <p:cNvSpPr txBox="1"/>
          <p:nvPr/>
        </p:nvSpPr>
        <p:spPr>
          <a:xfrm>
            <a:off x="117987" y="2964426"/>
            <a:ext cx="322610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«Un pittore, un vero pittore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sarà quello che riuscirà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strappare alla vita moderna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suo lato epico, e ci farà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vedere e sentire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quanto siamo grandi 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poetici nelle nostre cravatte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nelle nostre scarpe lucide»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</a:p>
          <a:p>
            <a:r>
              <a:rPr lang="it-IT" dirty="0"/>
              <a:t>                        </a:t>
            </a:r>
            <a:r>
              <a:rPr lang="it-IT" i="1" dirty="0">
                <a:solidFill>
                  <a:srgbClr val="FF0000"/>
                </a:solidFill>
              </a:rPr>
              <a:t>Baudelaire</a:t>
            </a:r>
            <a:endParaRPr lang="it-IT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            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(mania di vedere per macchia)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6763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D05D90-092C-59C5-F4D9-F9FC4DA30FFF}"/>
              </a:ext>
            </a:extLst>
          </p:cNvPr>
          <p:cNvSpPr txBox="1"/>
          <p:nvPr/>
        </p:nvSpPr>
        <p:spPr>
          <a:xfrm>
            <a:off x="280220" y="280219"/>
            <a:ext cx="262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Quadri rifiutati</a:t>
            </a:r>
          </a:p>
          <a:p>
            <a:r>
              <a:rPr lang="it-IT" dirty="0"/>
              <a:t>NAPOLEONE III concede</a:t>
            </a:r>
          </a:p>
          <a:p>
            <a:r>
              <a:rPr lang="it-IT" dirty="0"/>
              <a:t>«Salon de </a:t>
            </a:r>
            <a:r>
              <a:rPr lang="it-IT" dirty="0" err="1"/>
              <a:t>refusé</a:t>
            </a:r>
            <a:r>
              <a:rPr lang="it-IT" dirty="0"/>
              <a:t>» </a:t>
            </a:r>
          </a:p>
          <a:p>
            <a:r>
              <a:rPr lang="it-IT" dirty="0"/>
              <a:t>1863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15A992-AA1E-0442-0071-C8A622392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9" y="0"/>
            <a:ext cx="8325682" cy="65651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7816C-C0CC-F1A6-BF0A-9EC18AABF769}"/>
              </a:ext>
            </a:extLst>
          </p:cNvPr>
          <p:cNvSpPr txBox="1"/>
          <p:nvPr/>
        </p:nvSpPr>
        <p:spPr>
          <a:xfrm>
            <a:off x="1177752" y="3429000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Déjeuner</a:t>
            </a:r>
            <a:r>
              <a:rPr lang="it-IT" dirty="0"/>
              <a:t>  sur l’ </a:t>
            </a:r>
            <a:r>
              <a:rPr lang="it-IT" dirty="0" err="1"/>
              <a:t>herbe</a:t>
            </a:r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1863</a:t>
            </a:r>
          </a:p>
        </p:txBody>
      </p:sp>
    </p:spTree>
    <p:extLst>
      <p:ext uri="{BB962C8B-B14F-4D97-AF65-F5344CB8AC3E}">
        <p14:creationId xmlns:p14="http://schemas.microsoft.com/office/powerpoint/2010/main" val="1786917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486D72-4EF8-6814-CC11-62DE3D0E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" y="137160"/>
            <a:ext cx="4762500" cy="548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397986B-E6F6-2DCE-5C14-FA0FDFEAF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02" y="3429000"/>
            <a:ext cx="6708614" cy="27253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C04D89-316A-EA61-AD24-4DC5B7F66792}"/>
              </a:ext>
            </a:extLst>
          </p:cNvPr>
          <p:cNvSpPr txBox="1"/>
          <p:nvPr/>
        </p:nvSpPr>
        <p:spPr>
          <a:xfrm>
            <a:off x="5409015" y="943601"/>
            <a:ext cx="6276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Delacroix paragonerà l’opra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it-IT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endParaRPr lang="it-IT" sz="2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«asprezza di quei frutti che non matureranno mai»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5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32FEF5-D2C6-BFA5-DBBC-CE646BDC5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4" y="0"/>
            <a:ext cx="4724022" cy="31690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E4A814-87F7-949F-9931-C6829CF6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254" y="44560"/>
            <a:ext cx="4507746" cy="36296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BBE011-02C1-3F97-926F-3F4BD63C152A}"/>
              </a:ext>
            </a:extLst>
          </p:cNvPr>
          <p:cNvSpPr txBox="1"/>
          <p:nvPr/>
        </p:nvSpPr>
        <p:spPr>
          <a:xfrm>
            <a:off x="148425" y="3169031"/>
            <a:ext cx="495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Marcantonio Raimondi da Raffaello, 1520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40B77E-4A5C-36C4-7880-C6996624DD47}"/>
              </a:ext>
            </a:extLst>
          </p:cNvPr>
          <p:cNvSpPr txBox="1"/>
          <p:nvPr/>
        </p:nvSpPr>
        <p:spPr>
          <a:xfrm>
            <a:off x="8934994" y="3810107"/>
            <a:ext cx="143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Tiziano, 1510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006BBF-A1D2-D06B-3C77-DD45E88F3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31" y="3538363"/>
            <a:ext cx="4177258" cy="301151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BE2C81-4F9B-5E13-9334-D5F8CE72A8C4}"/>
              </a:ext>
            </a:extLst>
          </p:cNvPr>
          <p:cNvSpPr txBox="1"/>
          <p:nvPr/>
        </p:nvSpPr>
        <p:spPr>
          <a:xfrm>
            <a:off x="6096000" y="6152606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Rembrandt, 1647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886211-D463-8134-B638-D547A3098041}"/>
              </a:ext>
            </a:extLst>
          </p:cNvPr>
          <p:cNvSpPr txBox="1"/>
          <p:nvPr/>
        </p:nvSpPr>
        <p:spPr>
          <a:xfrm>
            <a:off x="5898776" y="1846729"/>
            <a:ext cx="7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Fonti </a:t>
            </a:r>
          </a:p>
        </p:txBody>
      </p:sp>
    </p:spTree>
    <p:extLst>
      <p:ext uri="{BB962C8B-B14F-4D97-AF65-F5344CB8AC3E}">
        <p14:creationId xmlns:p14="http://schemas.microsoft.com/office/powerpoint/2010/main" val="439240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19F9175-90DA-B17A-F73E-B1CA80F1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871"/>
            <a:ext cx="8682933" cy="58827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6BBE6B-5BD5-9261-0FCD-8FAA5DB9B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710" y="1739153"/>
            <a:ext cx="3141035" cy="23308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D9219AF-4993-CBA1-5C69-7B2590AE042B}"/>
              </a:ext>
            </a:extLst>
          </p:cNvPr>
          <p:cNvSpPr txBox="1"/>
          <p:nvPr/>
        </p:nvSpPr>
        <p:spPr>
          <a:xfrm>
            <a:off x="9735671" y="53608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Olympia , </a:t>
            </a:r>
            <a:r>
              <a:rPr lang="it-IT" b="1" dirty="0">
                <a:solidFill>
                  <a:srgbClr val="FF0000"/>
                </a:solidFill>
              </a:rPr>
              <a:t>1863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FD37E2-41AE-4D2D-A31B-2F4DCED9160D}"/>
              </a:ext>
            </a:extLst>
          </p:cNvPr>
          <p:cNvSpPr txBox="1"/>
          <p:nvPr/>
        </p:nvSpPr>
        <p:spPr>
          <a:xfrm>
            <a:off x="9296583" y="286871"/>
            <a:ext cx="3141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Perfino</a:t>
            </a:r>
          </a:p>
          <a:p>
            <a:r>
              <a:rPr lang="it-IT" dirty="0"/>
              <a:t>Courbet 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«CONDANNA»</a:t>
            </a:r>
          </a:p>
        </p:txBody>
      </p:sp>
    </p:spTree>
    <p:extLst>
      <p:ext uri="{BB962C8B-B14F-4D97-AF65-F5344CB8AC3E}">
        <p14:creationId xmlns:p14="http://schemas.microsoft.com/office/powerpoint/2010/main" val="3535298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B67A10-4741-146A-2383-478F2F33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901" y="0"/>
            <a:ext cx="9372850" cy="67294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5E319E-DC3C-EC89-D164-1BD8A20D765E}"/>
              </a:ext>
            </a:extLst>
          </p:cNvPr>
          <p:cNvSpPr txBox="1"/>
          <p:nvPr/>
        </p:nvSpPr>
        <p:spPr>
          <a:xfrm>
            <a:off x="213249" y="1224952"/>
            <a:ext cx="292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Copia  a Firenze</a:t>
            </a:r>
          </a:p>
          <a:p>
            <a:r>
              <a:rPr lang="it-IT" dirty="0"/>
              <a:t>Tiziano</a:t>
            </a:r>
          </a:p>
          <a:p>
            <a:r>
              <a:rPr lang="it-IT" dirty="0"/>
              <a:t>Venere di Urbino, 1538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E38816-23AC-F493-3866-38D3ACDC889E}"/>
              </a:ext>
            </a:extLst>
          </p:cNvPr>
          <p:cNvSpPr txBox="1"/>
          <p:nvPr/>
        </p:nvSpPr>
        <p:spPr>
          <a:xfrm>
            <a:off x="517585" y="4848046"/>
            <a:ext cx="208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Vedi ARETINO</a:t>
            </a:r>
          </a:p>
          <a:p>
            <a:r>
              <a:rPr lang="it-IT" dirty="0"/>
              <a:t>«Dialoghi amorosi</a:t>
            </a:r>
          </a:p>
        </p:txBody>
      </p:sp>
    </p:spTree>
    <p:extLst>
      <p:ext uri="{BB962C8B-B14F-4D97-AF65-F5344CB8AC3E}">
        <p14:creationId xmlns:p14="http://schemas.microsoft.com/office/powerpoint/2010/main" val="4066453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F02AD3-B19B-FBBC-A86F-85735DD0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40" y="0"/>
            <a:ext cx="9354732" cy="57642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2F7DD3-8605-A1A2-21E4-E9E8A90BD156}"/>
              </a:ext>
            </a:extLst>
          </p:cNvPr>
          <p:cNvSpPr txBox="1"/>
          <p:nvPr/>
        </p:nvSpPr>
        <p:spPr>
          <a:xfrm>
            <a:off x="1328468" y="6038491"/>
            <a:ext cx="11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Giorgione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B1CF10-98E1-5CAC-504A-F1A5EE785783}"/>
              </a:ext>
            </a:extLst>
          </p:cNvPr>
          <p:cNvSpPr txBox="1"/>
          <p:nvPr/>
        </p:nvSpPr>
        <p:spPr>
          <a:xfrm>
            <a:off x="10101943" y="1001486"/>
            <a:ext cx="2109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Platone</a:t>
            </a:r>
          </a:p>
          <a:p>
            <a:r>
              <a:rPr lang="it-IT" dirty="0"/>
              <a:t>Venere celeste</a:t>
            </a:r>
          </a:p>
          <a:p>
            <a:r>
              <a:rPr lang="it-IT" dirty="0"/>
              <a:t>Venere terrena</a:t>
            </a:r>
          </a:p>
        </p:txBody>
      </p:sp>
    </p:spTree>
    <p:extLst>
      <p:ext uri="{BB962C8B-B14F-4D97-AF65-F5344CB8AC3E}">
        <p14:creationId xmlns:p14="http://schemas.microsoft.com/office/powerpoint/2010/main" val="2341260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E14B68-E764-7081-B973-A9E64118A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64" y="379562"/>
            <a:ext cx="7772400" cy="53273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C76978-3168-DE48-4864-B54EB726332B}"/>
              </a:ext>
            </a:extLst>
          </p:cNvPr>
          <p:cNvSpPr txBox="1"/>
          <p:nvPr/>
        </p:nvSpPr>
        <p:spPr>
          <a:xfrm>
            <a:off x="5244860" y="6038491"/>
            <a:ext cx="111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Velazquez</a:t>
            </a:r>
          </a:p>
          <a:p>
            <a:r>
              <a:rPr lang="it-IT" dirty="0"/>
              <a:t>1648</a:t>
            </a:r>
          </a:p>
        </p:txBody>
      </p:sp>
    </p:spTree>
    <p:extLst>
      <p:ext uri="{BB962C8B-B14F-4D97-AF65-F5344CB8AC3E}">
        <p14:creationId xmlns:p14="http://schemas.microsoft.com/office/powerpoint/2010/main" val="4156231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7F81BB-A423-8F1B-8CEF-6183C3BC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128" y="174466"/>
            <a:ext cx="5939287" cy="30114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8FA595-F5B4-CC0A-29BC-8AEBA088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128" y="3429000"/>
            <a:ext cx="5939287" cy="29882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357831-DDAD-A391-C449-E8D29322DE66}"/>
              </a:ext>
            </a:extLst>
          </p:cNvPr>
          <p:cNvSpPr txBox="1"/>
          <p:nvPr/>
        </p:nvSpPr>
        <p:spPr>
          <a:xfrm>
            <a:off x="10075653" y="828136"/>
            <a:ext cx="715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Goya </a:t>
            </a:r>
          </a:p>
          <a:p>
            <a:r>
              <a:rPr lang="it-IT" dirty="0"/>
              <a:t>1800 </a:t>
            </a:r>
          </a:p>
          <a:p>
            <a:endParaRPr lang="it-IT" dirty="0"/>
          </a:p>
          <a:p>
            <a:r>
              <a:rPr lang="it-IT" dirty="0"/>
              <a:t>1808</a:t>
            </a:r>
          </a:p>
        </p:txBody>
      </p:sp>
    </p:spTree>
    <p:extLst>
      <p:ext uri="{BB962C8B-B14F-4D97-AF65-F5344CB8AC3E}">
        <p14:creationId xmlns:p14="http://schemas.microsoft.com/office/powerpoint/2010/main" val="2986946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000B95-252E-CA0D-BAB4-200803DB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8" y="169432"/>
            <a:ext cx="5432613" cy="65191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0BBECA-120E-69EF-2615-454ECC1A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2301"/>
            <a:ext cx="5966797" cy="32257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30781C-136D-75F2-40D0-E8D593B31FE3}"/>
              </a:ext>
            </a:extLst>
          </p:cNvPr>
          <p:cNvSpPr txBox="1"/>
          <p:nvPr/>
        </p:nvSpPr>
        <p:spPr>
          <a:xfrm>
            <a:off x="6616701" y="4330700"/>
            <a:ext cx="500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Cristo morto e due angeli</a:t>
            </a:r>
          </a:p>
          <a:p>
            <a:r>
              <a:rPr lang="it-IT" b="1" dirty="0">
                <a:solidFill>
                  <a:srgbClr val="FF0000"/>
                </a:solidFill>
              </a:rPr>
              <a:t>1864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«…</a:t>
            </a:r>
            <a:r>
              <a:rPr lang="it-IT" i="1" dirty="0"/>
              <a:t>pittore di second’ordine in cerca di scandalo</a:t>
            </a:r>
            <a:r>
              <a:rPr lang="it-IT" dirty="0"/>
              <a:t>.»</a:t>
            </a:r>
          </a:p>
          <a:p>
            <a:r>
              <a:rPr lang="it-IT" dirty="0"/>
              <a:t>Scherno di Courbet per le ali blu</a:t>
            </a:r>
          </a:p>
        </p:txBody>
      </p:sp>
    </p:spTree>
    <p:extLst>
      <p:ext uri="{BB962C8B-B14F-4D97-AF65-F5344CB8AC3E}">
        <p14:creationId xmlns:p14="http://schemas.microsoft.com/office/powerpoint/2010/main" val="225486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CBF2EC-75B7-02D2-D65E-A7524589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68" y="1335880"/>
            <a:ext cx="5573909" cy="41862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2DA9AB-8F38-1DBA-69A2-CE6051311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23" y="1492499"/>
            <a:ext cx="5798177" cy="38730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B56554-5037-A793-EC75-C9547A9D0958}"/>
              </a:ext>
            </a:extLst>
          </p:cNvPr>
          <p:cNvSpPr txBox="1"/>
          <p:nvPr/>
        </p:nvSpPr>
        <p:spPr>
          <a:xfrm>
            <a:off x="2357438" y="5815013"/>
            <a:ext cx="148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Poussin 1650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EE29EA-8BFF-F2E5-EFB9-21F968B37E5E}"/>
              </a:ext>
            </a:extLst>
          </p:cNvPr>
          <p:cNvSpPr txBox="1"/>
          <p:nvPr/>
        </p:nvSpPr>
        <p:spPr>
          <a:xfrm>
            <a:off x="8786813" y="5815013"/>
            <a:ext cx="14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Lorraine</a:t>
            </a:r>
            <a:r>
              <a:rPr lang="it-IT" dirty="0"/>
              <a:t> 1634</a:t>
            </a:r>
          </a:p>
        </p:txBody>
      </p:sp>
    </p:spTree>
    <p:extLst>
      <p:ext uri="{BB962C8B-B14F-4D97-AF65-F5344CB8AC3E}">
        <p14:creationId xmlns:p14="http://schemas.microsoft.com/office/powerpoint/2010/main" val="871264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A8F307-18F5-6F06-1C65-32E069226AF2}"/>
              </a:ext>
            </a:extLst>
          </p:cNvPr>
          <p:cNvSpPr txBox="1"/>
          <p:nvPr/>
        </p:nvSpPr>
        <p:spPr>
          <a:xfrm>
            <a:off x="514350" y="571500"/>
            <a:ext cx="2724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Manet</a:t>
            </a:r>
          </a:p>
          <a:p>
            <a:r>
              <a:rPr lang="it-IT" b="1" dirty="0">
                <a:solidFill>
                  <a:srgbClr val="FF0000"/>
                </a:solidFill>
              </a:rPr>
              <a:t>1865 </a:t>
            </a:r>
            <a:r>
              <a:rPr lang="it-IT" dirty="0"/>
              <a:t>– Molto amareggiato </a:t>
            </a:r>
          </a:p>
          <a:p>
            <a:r>
              <a:rPr lang="it-IT" dirty="0"/>
              <a:t>Distrugge molte tele</a:t>
            </a:r>
          </a:p>
          <a:p>
            <a:r>
              <a:rPr lang="it-IT" dirty="0"/>
              <a:t>Parte per la Spagna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7B76EF-AB94-D541-3F62-5B092BFB257B}"/>
              </a:ext>
            </a:extLst>
          </p:cNvPr>
          <p:cNvSpPr txBox="1"/>
          <p:nvPr/>
        </p:nvSpPr>
        <p:spPr>
          <a:xfrm>
            <a:off x="514350" y="5957888"/>
            <a:ext cx="10474983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Zola</a:t>
            </a:r>
            <a:r>
              <a:rPr lang="it-IT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scrive: l'«autenticità e semplicità delle sue opere…uomo che affronta direttamente la natura,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 ha rimesso in discussione l'arte intera»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9DDE8B-733B-0991-28EC-96A5F86F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10" y="156439"/>
            <a:ext cx="3400615" cy="58014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4F80D9-518A-763B-8131-C3AE4AF5BF8C}"/>
              </a:ext>
            </a:extLst>
          </p:cNvPr>
          <p:cNvSpPr txBox="1"/>
          <p:nvPr/>
        </p:nvSpPr>
        <p:spPr>
          <a:xfrm>
            <a:off x="8066314" y="762000"/>
            <a:ext cx="965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Pifferaio</a:t>
            </a:r>
          </a:p>
          <a:p>
            <a:r>
              <a:rPr lang="it-IT" b="1" dirty="0">
                <a:solidFill>
                  <a:srgbClr val="FF0000"/>
                </a:solidFill>
              </a:rPr>
              <a:t>1866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0638EA-2006-4843-3949-1B4BAD40F15F}"/>
              </a:ext>
            </a:extLst>
          </p:cNvPr>
          <p:cNvSpPr txBox="1"/>
          <p:nvPr/>
        </p:nvSpPr>
        <p:spPr>
          <a:xfrm>
            <a:off x="7386638" y="2000250"/>
            <a:ext cx="2922133" cy="2308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ardenti estimatori </a:t>
            </a: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Monet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Pissarro 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Renoir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Sisley</a:t>
            </a:r>
          </a:p>
          <a:p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Cézane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Bazille</a:t>
            </a:r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94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C28D5B-BD60-F244-16FA-2DC2A2216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5" y="38100"/>
            <a:ext cx="6350000" cy="68199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01211B-AF92-115D-1A92-6A0EA72819EF}"/>
              </a:ext>
            </a:extLst>
          </p:cNvPr>
          <p:cNvSpPr txBox="1"/>
          <p:nvPr/>
        </p:nvSpPr>
        <p:spPr>
          <a:xfrm>
            <a:off x="9201150" y="985838"/>
            <a:ext cx="2217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Combattimento tra</a:t>
            </a:r>
          </a:p>
          <a:p>
            <a:r>
              <a:rPr lang="it-IT" dirty="0" err="1"/>
              <a:t>Kearsarge</a:t>
            </a:r>
            <a:r>
              <a:rPr lang="it-IT" dirty="0"/>
              <a:t>  e</a:t>
            </a:r>
          </a:p>
          <a:p>
            <a:r>
              <a:rPr lang="it-IT" dirty="0"/>
              <a:t>Alabama,</a:t>
            </a:r>
          </a:p>
          <a:p>
            <a:r>
              <a:rPr lang="it-IT" b="1" dirty="0">
                <a:solidFill>
                  <a:srgbClr val="FF0000"/>
                </a:solidFill>
              </a:rPr>
              <a:t>1864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Battagli di Cherbourg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B3D49B-2972-DD66-EBA6-E5CC5C086127}"/>
              </a:ext>
            </a:extLst>
          </p:cNvPr>
          <p:cNvSpPr txBox="1"/>
          <p:nvPr/>
        </p:nvSpPr>
        <p:spPr>
          <a:xfrm>
            <a:off x="8469086" y="3875314"/>
            <a:ext cx="2303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Episodio centrale nella</a:t>
            </a:r>
          </a:p>
          <a:p>
            <a:r>
              <a:rPr lang="it-IT" dirty="0"/>
              <a:t>Guerra di Secessione</a:t>
            </a:r>
          </a:p>
          <a:p>
            <a:r>
              <a:rPr lang="it-IT" dirty="0"/>
              <a:t>americana</a:t>
            </a:r>
          </a:p>
        </p:txBody>
      </p:sp>
    </p:spTree>
    <p:extLst>
      <p:ext uri="{BB962C8B-B14F-4D97-AF65-F5344CB8AC3E}">
        <p14:creationId xmlns:p14="http://schemas.microsoft.com/office/powerpoint/2010/main" val="2546385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01EB8A-D7CB-59E1-39EA-8A49E2F5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8" y="0"/>
            <a:ext cx="493381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DEF4D0-0414-8AC6-D7D9-45DAC2824BC6}"/>
              </a:ext>
            </a:extLst>
          </p:cNvPr>
          <p:cNvSpPr txBox="1"/>
          <p:nvPr/>
        </p:nvSpPr>
        <p:spPr>
          <a:xfrm>
            <a:off x="7043738" y="771525"/>
            <a:ext cx="1088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Il balcone</a:t>
            </a:r>
          </a:p>
          <a:p>
            <a:r>
              <a:rPr lang="it-IT" b="1" dirty="0">
                <a:solidFill>
                  <a:srgbClr val="FF0000"/>
                </a:solidFill>
              </a:rPr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1881903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CA8FEE-DB8E-10EF-7DDD-E18E90D1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67" y="0"/>
            <a:ext cx="583163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411C1F-B2F3-A31B-9B4D-B9BC470C488E}"/>
              </a:ext>
            </a:extLst>
          </p:cNvPr>
          <p:cNvSpPr txBox="1"/>
          <p:nvPr/>
        </p:nvSpPr>
        <p:spPr>
          <a:xfrm>
            <a:off x="8115300" y="485775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moglie Suzanne,</a:t>
            </a:r>
            <a:r>
              <a:rPr lang="it-IT" b="1" dirty="0">
                <a:solidFill>
                  <a:srgbClr val="FF0000"/>
                </a:solidFill>
              </a:rPr>
              <a:t>1866</a:t>
            </a:r>
          </a:p>
        </p:txBody>
      </p:sp>
    </p:spTree>
    <p:extLst>
      <p:ext uri="{BB962C8B-B14F-4D97-AF65-F5344CB8AC3E}">
        <p14:creationId xmlns:p14="http://schemas.microsoft.com/office/powerpoint/2010/main" val="622364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9067" y="0"/>
            <a:ext cx="5375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D9EB01-8CCE-FA58-6C1C-6B1D12B12E67}"/>
              </a:ext>
            </a:extLst>
          </p:cNvPr>
          <p:cNvSpPr txBox="1"/>
          <p:nvPr/>
        </p:nvSpPr>
        <p:spPr>
          <a:xfrm>
            <a:off x="415636" y="498765"/>
            <a:ext cx="1731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Ritratto di Zola,</a:t>
            </a:r>
          </a:p>
          <a:p>
            <a:r>
              <a:rPr lang="it-IT" b="1" dirty="0">
                <a:solidFill>
                  <a:srgbClr val="FF0000"/>
                </a:solidFill>
              </a:rPr>
              <a:t>1867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9AC5DD-1BD8-9B8B-9264-6ECFA2ED7076}"/>
              </a:ext>
            </a:extLst>
          </p:cNvPr>
          <p:cNvSpPr txBox="1"/>
          <p:nvPr/>
        </p:nvSpPr>
        <p:spPr>
          <a:xfrm>
            <a:off x="8485954" y="374073"/>
            <a:ext cx="3110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Zola cronista Salon del 1866</a:t>
            </a:r>
          </a:p>
          <a:p>
            <a:endParaRPr lang="it-IT" dirty="0"/>
          </a:p>
          <a:p>
            <a:r>
              <a:rPr lang="it-IT" dirty="0"/>
              <a:t>Difende e lancia i pittori </a:t>
            </a:r>
          </a:p>
          <a:p>
            <a:r>
              <a:rPr lang="it-IT" dirty="0"/>
              <a:t>impressionisti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47AF7F-C16C-5CDF-EE26-60C6EFA60C6B}"/>
              </a:ext>
            </a:extLst>
          </p:cNvPr>
          <p:cNvSpPr txBox="1"/>
          <p:nvPr/>
        </p:nvSpPr>
        <p:spPr>
          <a:xfrm>
            <a:off x="0" y="2687782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Sullo sfondo</a:t>
            </a:r>
          </a:p>
          <a:p>
            <a:r>
              <a:rPr lang="it-IT" dirty="0"/>
              <a:t>Paravento giapponese</a:t>
            </a:r>
          </a:p>
          <a:p>
            <a:r>
              <a:rPr lang="it-IT" dirty="0"/>
              <a:t>Stampa di </a:t>
            </a:r>
            <a:r>
              <a:rPr lang="it-IT" dirty="0" err="1"/>
              <a:t>Utamaro</a:t>
            </a:r>
            <a:endParaRPr lang="it-IT" dirty="0"/>
          </a:p>
          <a:p>
            <a:r>
              <a:rPr lang="it-IT" dirty="0"/>
              <a:t>Fotografia dell’Olimpia</a:t>
            </a:r>
          </a:p>
          <a:p>
            <a:r>
              <a:rPr lang="it-IT" dirty="0"/>
              <a:t>Disegno dai Beoni di </a:t>
            </a:r>
          </a:p>
          <a:p>
            <a:r>
              <a:rPr lang="it-IT" dirty="0"/>
              <a:t>Velazquez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484861-B2FE-DA0E-3466-531B5E8A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8" y="0"/>
            <a:ext cx="7772400" cy="56673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F2D388-5C87-1EEA-D6BE-D68441BD0469}"/>
              </a:ext>
            </a:extLst>
          </p:cNvPr>
          <p:cNvSpPr txBox="1"/>
          <p:nvPr/>
        </p:nvSpPr>
        <p:spPr>
          <a:xfrm>
            <a:off x="595745" y="5888182"/>
            <a:ext cx="256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Velazquez – I beoni, 1628</a:t>
            </a:r>
          </a:p>
        </p:txBody>
      </p:sp>
    </p:spTree>
    <p:extLst>
      <p:ext uri="{BB962C8B-B14F-4D97-AF65-F5344CB8AC3E}">
        <p14:creationId xmlns:p14="http://schemas.microsoft.com/office/powerpoint/2010/main" val="3247849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2510" y="1482435"/>
            <a:ext cx="4106215" cy="4391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76AB33-3F9F-C360-EE85-E6C92E6B829D}"/>
              </a:ext>
            </a:extLst>
          </p:cNvPr>
          <p:cNvSpPr txBox="1"/>
          <p:nvPr/>
        </p:nvSpPr>
        <p:spPr>
          <a:xfrm>
            <a:off x="332510" y="152400"/>
            <a:ext cx="2341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Le stampe giapponesi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141CDF-CA50-0D06-5BB4-2827A0A10EAE}"/>
              </a:ext>
            </a:extLst>
          </p:cNvPr>
          <p:cNvSpPr txBox="1"/>
          <p:nvPr/>
        </p:nvSpPr>
        <p:spPr>
          <a:xfrm>
            <a:off x="5010075" y="443345"/>
            <a:ext cx="66554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Periodo di stabilità e prosperità da totale autosufficienza economica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1611 – bando al cristianesimo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1635 / 1853 totale isolamento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divieto di espatrio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divieto di rientro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1639 espulsione di spagnoli e portoghesi a blocco della diffusione del credo cattolico</a:t>
            </a:r>
            <a:endParaRPr lang="it-IT" sz="1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tolleranza sotto stretto controllo per gli olandesi protestanti non interessati al proselitismo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1853 - nave USA forza la baia di </a:t>
            </a:r>
            <a:r>
              <a:rPr lang="it-IT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Uraga</a:t>
            </a:r>
            <a:r>
              <a:rPr lang="it-IT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 pone fine all’isolamento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2400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 Manga capitano in mano a Felix </a:t>
            </a:r>
            <a:r>
              <a:rPr lang="it-IT" sz="2400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Bracquemond</a:t>
            </a:r>
            <a:r>
              <a:rPr lang="it-IT" sz="2400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come </a:t>
            </a:r>
            <a:r>
              <a:rPr lang="it-IT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imballo</a:t>
            </a:r>
            <a:r>
              <a:rPr lang="it-IT" sz="2400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di ceramiche spedite dal Giappone</a:t>
            </a:r>
            <a:r>
              <a:rPr lang="it-IT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it-IT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973C1F1-ADE8-70D1-BC0E-BEEE3ECF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41" y="0"/>
            <a:ext cx="3975100" cy="5842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53CC03-11FC-02F2-4D35-E6B7EA0732A0}"/>
              </a:ext>
            </a:extLst>
          </p:cNvPr>
          <p:cNvSpPr txBox="1"/>
          <p:nvPr/>
        </p:nvSpPr>
        <p:spPr>
          <a:xfrm>
            <a:off x="1981200" y="5403273"/>
            <a:ext cx="211974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Utamaro</a:t>
            </a:r>
            <a:r>
              <a:rPr lang="it-IT" dirty="0"/>
              <a:t> - Samurai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C73B17-99CB-8D39-F80B-D81B8C142963}"/>
              </a:ext>
            </a:extLst>
          </p:cNvPr>
          <p:cNvSpPr txBox="1"/>
          <p:nvPr/>
        </p:nvSpPr>
        <p:spPr>
          <a:xfrm>
            <a:off x="5195454" y="762000"/>
            <a:ext cx="69449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Utamaro</a:t>
            </a:r>
            <a:r>
              <a:rPr lang="it-IT" sz="16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(1753 / 1806)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1891 – pima monografia di Edmond de Goncourt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endParaRPr lang="it-IT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Pioniere del ritratto e dell’arte figurativa</a:t>
            </a:r>
            <a:endParaRPr lang="it-IT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0" algn="just"/>
            <a:r>
              <a:rPr lang="it-IT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rende la sensibilità e l’intimità dei personaggi</a:t>
            </a:r>
            <a:endParaRPr lang="it-IT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0" algn="just"/>
            <a:r>
              <a:rPr lang="it-IT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analisi psicologica dei personaggi femminili</a:t>
            </a:r>
            <a:endParaRPr lang="it-IT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introduce il ritratto a mezzo busto</a:t>
            </a:r>
            <a:endParaRPr lang="it-IT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note 2.000 stampe policrome</a:t>
            </a:r>
            <a:endParaRPr lang="it-IT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endParaRPr lang="it-IT" sz="16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Bellezza e sensualità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donne ritratti a piedi nudi come se galleggiassero su sfondo vuoto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introduce genere erotico con aggiunta di tessuti / acconciature / trucci / analisi psicologiche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600200" lvl="3" indent="-228600" algn="just">
              <a:buFont typeface="Symbol" pitchFamily="2" charset="2"/>
              <a:buChar char=""/>
            </a:pPr>
            <a:r>
              <a:rPr lang="it-IT" sz="16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Verrà censurato severamente dalle leggi suntuarie del periodo neoconfuciano</a:t>
            </a:r>
            <a:endParaRPr lang="it-IT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C475CA-D5DC-6C52-B8B0-F544596E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63" y="3687801"/>
            <a:ext cx="1842655" cy="28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69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9CD928-DC42-0E48-45B5-7D9500FBD2B8}"/>
              </a:ext>
            </a:extLst>
          </p:cNvPr>
          <p:cNvSpPr txBox="1"/>
          <p:nvPr/>
        </p:nvSpPr>
        <p:spPr>
          <a:xfrm>
            <a:off x="129886" y="0"/>
            <a:ext cx="5786005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it-IT" sz="1200" b="1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20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SURINOMO</a:t>
            </a:r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(cosa stampata)  </a:t>
            </a:r>
          </a:p>
          <a:p>
            <a:pPr algn="just"/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massima diffusione tra 1810 e 1830</a:t>
            </a:r>
            <a:endParaRPr lang="it-IT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Sono biglietti augurali / locandine /</a:t>
            </a:r>
          </a:p>
          <a:p>
            <a:pPr algn="just"/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inviti / </a:t>
            </a:r>
            <a:r>
              <a:rPr lang="it-IT" sz="2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antìche</a:t>
            </a:r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arte grafica a scopo pubblicitario</a:t>
            </a:r>
            <a:endParaRPr lang="it-IT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pittura più calligrafia</a:t>
            </a:r>
            <a:endParaRPr lang="it-IT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testo più immagini compenetrate</a:t>
            </a:r>
          </a:p>
          <a:p>
            <a:pPr lvl="2" algn="just"/>
            <a:r>
              <a:rPr lang="it-IT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 parole chiave rivolti a pubblico colto</a:t>
            </a:r>
            <a:endParaRPr lang="it-IT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A548F6-6C47-2572-6951-778E1AF80304}"/>
              </a:ext>
            </a:extLst>
          </p:cNvPr>
          <p:cNvSpPr txBox="1"/>
          <p:nvPr/>
        </p:nvSpPr>
        <p:spPr>
          <a:xfrm>
            <a:off x="517813" y="3065804"/>
            <a:ext cx="43035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 fortuna di </a:t>
            </a:r>
            <a:r>
              <a:rPr lang="it-IT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Hokusay</a:t>
            </a: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Europa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rivoluzione dello sguardo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prima nei dipinti oggetti orientali come citazioni esotiche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poi 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composizione priva di prospettiva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campiture piatte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piani sovrapposti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oltre la citazione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essenzialità delle immagini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sfrondano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scardinano l’accademismo</a:t>
            </a:r>
            <a:endParaRPr lang="it-IT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83D1DC-45E8-C01B-8CA4-A0E4AFFA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45" y="1547730"/>
            <a:ext cx="6429355" cy="431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9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B2BA63-9A06-897F-3606-1D0504EF1497}"/>
              </a:ext>
            </a:extLst>
          </p:cNvPr>
          <p:cNvSpPr txBox="1"/>
          <p:nvPr/>
        </p:nvSpPr>
        <p:spPr>
          <a:xfrm>
            <a:off x="180110" y="207818"/>
            <a:ext cx="5126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Hokusai </a:t>
            </a: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(1760 / 1849)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E’ fautore di stile che crea ponte estetico tra i generi ritratto / paesaggio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</a:t>
            </a:r>
            <a:r>
              <a:rPr lang="it-IT" sz="12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36 vedute del monte Fuji</a:t>
            </a: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quieta immobilità della natura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 algn="just">
              <a:buFont typeface="Wingdings" pitchFamily="2" charset="2"/>
              <a:buChar char=""/>
            </a:pP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crisi personali interiori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 centro pone la quotidianità / vulnerabilità dell’uomo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natura come cassa di risonanza del sentimento umano</a:t>
            </a:r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1810 – inizia i Manga</a:t>
            </a:r>
          </a:p>
          <a:p>
            <a:pPr algn="just"/>
            <a:endParaRPr lang="it-IT" sz="12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 grande onda - 1830</a:t>
            </a:r>
            <a:endParaRPr lang="it-IT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xilografia  a tiratura elevata</a:t>
            </a:r>
            <a:endParaRPr lang="it-IT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serie di 36 vedute del monte Fuji</a:t>
            </a:r>
            <a:endParaRPr lang="it-IT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Immagine 2" descr="155.jpg">
            <a:extLst>
              <a:ext uri="{FF2B5EF4-FFF2-40B4-BE49-F238E27FC236}">
                <a16:creationId xmlns:a16="http://schemas.microsoft.com/office/drawing/2014/main" id="{14FFE196-2F47-BBF3-34B0-D138B8EEC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389304" y="1620982"/>
            <a:ext cx="7802696" cy="5237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44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81B6D0-FA8E-2C71-4BB6-215DA59D0919}"/>
              </a:ext>
            </a:extLst>
          </p:cNvPr>
          <p:cNvSpPr txBox="1"/>
          <p:nvPr/>
        </p:nvSpPr>
        <p:spPr>
          <a:xfrm>
            <a:off x="4672014" y="214313"/>
            <a:ext cx="288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Constable tra 1821 e 1834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C80E21-DD2D-6521-9E48-2D1B9E82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6" y="613286"/>
            <a:ext cx="3970015" cy="26403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7617C1A-46BD-B52B-4D3A-ABD4A7DA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86" y="3693280"/>
            <a:ext cx="4607718" cy="264943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54C69D7-A47F-4769-20F0-D0F86607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38" y="398979"/>
            <a:ext cx="4337276" cy="26471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4F67FF-867C-5395-159A-CE72FBFA9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333" y="3429000"/>
            <a:ext cx="5063470" cy="31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1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818" y="97971"/>
            <a:ext cx="5929182" cy="428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152.jpg">
            <a:extLst>
              <a:ext uri="{FF2B5EF4-FFF2-40B4-BE49-F238E27FC236}">
                <a16:creationId xmlns:a16="http://schemas.microsoft.com/office/drawing/2014/main" id="{F46756E8-B891-104A-72F1-D168B78EF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636753" y="4176515"/>
            <a:ext cx="5388429" cy="282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693228" y="2797628"/>
            <a:ext cx="5823857" cy="379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403.jpg">
            <a:extLst>
              <a:ext uri="{FF2B5EF4-FFF2-40B4-BE49-F238E27FC236}">
                <a16:creationId xmlns:a16="http://schemas.microsoft.com/office/drawing/2014/main" id="{3AB8C46F-BB58-7E59-9E91-8A5618456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0629" y="119515"/>
            <a:ext cx="9144000" cy="267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209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772693-4F50-842E-6C74-61347558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46" y="137874"/>
            <a:ext cx="7772400" cy="65822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18CAA7-616D-4E41-8EE5-947B078F1947}"/>
              </a:ext>
            </a:extLst>
          </p:cNvPr>
          <p:cNvSpPr txBox="1"/>
          <p:nvPr/>
        </p:nvSpPr>
        <p:spPr>
          <a:xfrm>
            <a:off x="9686925" y="757238"/>
            <a:ext cx="1765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Esecuzione di </a:t>
            </a:r>
          </a:p>
          <a:p>
            <a:r>
              <a:rPr lang="it-IT" dirty="0"/>
              <a:t>Massimiliano del</a:t>
            </a:r>
          </a:p>
          <a:p>
            <a:r>
              <a:rPr lang="it-IT" dirty="0"/>
              <a:t>Messico,</a:t>
            </a:r>
          </a:p>
          <a:p>
            <a:r>
              <a:rPr lang="it-IT" b="1" dirty="0">
                <a:solidFill>
                  <a:srgbClr val="FF0000"/>
                </a:solidFill>
              </a:rPr>
              <a:t>1867</a:t>
            </a:r>
          </a:p>
        </p:txBody>
      </p:sp>
    </p:spTree>
    <p:extLst>
      <p:ext uri="{BB962C8B-B14F-4D97-AF65-F5344CB8AC3E}">
        <p14:creationId xmlns:p14="http://schemas.microsoft.com/office/powerpoint/2010/main" val="3274707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136550-72D3-F92A-A1C8-E9F0F6BD219E}"/>
              </a:ext>
            </a:extLst>
          </p:cNvPr>
          <p:cNvSpPr txBox="1"/>
          <p:nvPr/>
        </p:nvSpPr>
        <p:spPr>
          <a:xfrm>
            <a:off x="845390" y="534838"/>
            <a:ext cx="4088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«…per la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tenèbra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tropicale, il dio</a:t>
            </a:r>
            <a:br>
              <a:rPr lang="it-IT" dirty="0"/>
            </a:b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Huitzilopotli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che il tuo sangue fiuta,</a:t>
            </a:r>
            <a:br>
              <a:rPr lang="it-IT" dirty="0"/>
            </a:b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navigando il pelago co ’l guardo</a:t>
            </a:r>
            <a:br>
              <a:rPr lang="it-IT" dirty="0"/>
            </a:b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ulula — Vieni»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Carducci 1877 da </a:t>
            </a:r>
            <a:r>
              <a:rPr lang="it-IT" dirty="0" err="1">
                <a:solidFill>
                  <a:srgbClr val="202122"/>
                </a:solidFill>
                <a:latin typeface="Arial" panose="020B0604020202020204" pitchFamily="34" charset="0"/>
              </a:rPr>
              <a:t>Miranar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94E554-50B3-680A-35EB-E0593D0385BE}"/>
              </a:ext>
            </a:extLst>
          </p:cNvPr>
          <p:cNvSpPr txBox="1"/>
          <p:nvPr/>
        </p:nvSpPr>
        <p:spPr>
          <a:xfrm>
            <a:off x="7556740" y="586596"/>
            <a:ext cx="23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Massimiliano d’Austria</a:t>
            </a:r>
          </a:p>
          <a:p>
            <a:r>
              <a:rPr lang="it-IT" dirty="0"/>
              <a:t>Imperatore del Messico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4DC243-0D34-BF3C-0A34-23840AC033AC}"/>
              </a:ext>
            </a:extLst>
          </p:cNvPr>
          <p:cNvSpPr txBox="1"/>
          <p:nvPr/>
        </p:nvSpPr>
        <p:spPr>
          <a:xfrm>
            <a:off x="224288" y="2829464"/>
            <a:ext cx="6280030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3600" dirty="0"/>
              <a:t>1865 </a:t>
            </a:r>
          </a:p>
          <a:p>
            <a:r>
              <a:rPr lang="it-IT" sz="3600" dirty="0"/>
              <a:t>Fine della Guerra di Secessione </a:t>
            </a:r>
          </a:p>
          <a:p>
            <a:endParaRPr lang="it-IT" sz="3600" dirty="0"/>
          </a:p>
          <a:p>
            <a:r>
              <a:rPr lang="it-IT" sz="3600" dirty="0"/>
              <a:t>Definitiva affermazione</a:t>
            </a:r>
          </a:p>
          <a:p>
            <a:r>
              <a:rPr lang="it-IT" sz="3600" dirty="0"/>
              <a:t>della dottrina Monroe (del 1823)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66F40F-2E34-5F7D-A102-7CF5B529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692" y="1273502"/>
            <a:ext cx="3175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4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821776-41D4-C759-C332-BB0A4A3F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95" y="433388"/>
            <a:ext cx="7772400" cy="59912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DC6138-54DF-5135-7281-60AFEE31EE43}"/>
              </a:ext>
            </a:extLst>
          </p:cNvPr>
          <p:cNvSpPr txBox="1"/>
          <p:nvPr/>
        </p:nvSpPr>
        <p:spPr>
          <a:xfrm>
            <a:off x="9592574" y="793630"/>
            <a:ext cx="156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Goya</a:t>
            </a:r>
          </a:p>
          <a:p>
            <a:r>
              <a:rPr lang="it-IT" dirty="0"/>
              <a:t>3 maggio 1808</a:t>
            </a:r>
          </a:p>
          <a:p>
            <a:r>
              <a:rPr lang="it-IT" dirty="0"/>
              <a:t>1814</a:t>
            </a:r>
          </a:p>
        </p:txBody>
      </p:sp>
    </p:spTree>
    <p:extLst>
      <p:ext uri="{BB962C8B-B14F-4D97-AF65-F5344CB8AC3E}">
        <p14:creationId xmlns:p14="http://schemas.microsoft.com/office/powerpoint/2010/main" val="2071367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2266A6-A307-1A06-A847-F1EA5C20F9D6}"/>
              </a:ext>
            </a:extLst>
          </p:cNvPr>
          <p:cNvSpPr txBox="1"/>
          <p:nvPr/>
        </p:nvSpPr>
        <p:spPr>
          <a:xfrm>
            <a:off x="771525" y="714375"/>
            <a:ext cx="3684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1868</a:t>
            </a:r>
          </a:p>
          <a:p>
            <a:r>
              <a:rPr lang="it-IT" dirty="0"/>
              <a:t>Incontro nella Galleria del Louvre con</a:t>
            </a:r>
          </a:p>
          <a:p>
            <a:r>
              <a:rPr lang="it-IT" sz="2800" b="1" dirty="0" err="1">
                <a:solidFill>
                  <a:srgbClr val="FF0000"/>
                </a:solidFill>
              </a:rPr>
              <a:t>Berthe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Morisot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416D2E-AD1D-6F5E-C979-2CC82F14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19" y="1324615"/>
            <a:ext cx="3383697" cy="46025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BA1F2E-62E2-2B59-7B16-FF481C92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914" y="0"/>
            <a:ext cx="4224174" cy="54322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3104A8-C603-BA77-16AA-35BC54CE16A1}"/>
              </a:ext>
            </a:extLst>
          </p:cNvPr>
          <p:cNvSpPr txBox="1"/>
          <p:nvPr/>
        </p:nvSpPr>
        <p:spPr>
          <a:xfrm>
            <a:off x="2613600" y="6400800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81B3B-67C0-DA13-6320-83E6AF391A50}"/>
              </a:ext>
            </a:extLst>
          </p:cNvPr>
          <p:cNvSpPr txBox="1"/>
          <p:nvPr/>
        </p:nvSpPr>
        <p:spPr>
          <a:xfrm>
            <a:off x="8343900" y="5557838"/>
            <a:ext cx="1770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Berthe</a:t>
            </a:r>
            <a:r>
              <a:rPr lang="it-IT" dirty="0"/>
              <a:t> </a:t>
            </a:r>
            <a:r>
              <a:rPr lang="it-IT" dirty="0" err="1"/>
              <a:t>Morisot</a:t>
            </a:r>
            <a:endParaRPr lang="it-IT" dirty="0"/>
          </a:p>
          <a:p>
            <a:r>
              <a:rPr lang="it-IT" dirty="0"/>
              <a:t>La culla, 1872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0DF9ED-0234-FD64-56C7-1E81BE987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" y="2716143"/>
            <a:ext cx="2579973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2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D21092-899A-AB37-D7A1-AC84C19398D9}"/>
              </a:ext>
            </a:extLst>
          </p:cNvPr>
          <p:cNvSpPr txBox="1"/>
          <p:nvPr/>
        </p:nvSpPr>
        <p:spPr>
          <a:xfrm>
            <a:off x="8763000" y="1458686"/>
            <a:ext cx="1171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La ferrovia</a:t>
            </a:r>
          </a:p>
          <a:p>
            <a:r>
              <a:rPr lang="it-IT" b="1" dirty="0">
                <a:solidFill>
                  <a:srgbClr val="FF0000"/>
                </a:solidFill>
              </a:rPr>
              <a:t>!873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4D3230-8C8C-1658-BFB7-55CE90CB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6" y="263366"/>
            <a:ext cx="7772400" cy="63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0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077B5F-DA42-62E1-F2C4-2B9C7713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83" y="0"/>
            <a:ext cx="525114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8FAD79-959B-31F6-82C0-6546FCD0DD9A}"/>
              </a:ext>
            </a:extLst>
          </p:cNvPr>
          <p:cNvSpPr txBox="1"/>
          <p:nvPr/>
        </p:nvSpPr>
        <p:spPr>
          <a:xfrm>
            <a:off x="9318171" y="957943"/>
            <a:ext cx="1154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 </a:t>
            </a:r>
          </a:p>
          <a:p>
            <a:r>
              <a:rPr lang="it-IT" dirty="0"/>
              <a:t>Argenteuil</a:t>
            </a:r>
          </a:p>
          <a:p>
            <a:r>
              <a:rPr lang="it-IT" b="1" dirty="0">
                <a:solidFill>
                  <a:srgbClr val="FF0000"/>
                </a:solidFill>
              </a:rPr>
              <a:t>1874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CC6F8E-A6BC-C419-1F53-C85741FAB7EE}"/>
              </a:ext>
            </a:extLst>
          </p:cNvPr>
          <p:cNvSpPr txBox="1"/>
          <p:nvPr/>
        </p:nvSpPr>
        <p:spPr>
          <a:xfrm>
            <a:off x="9102435" y="2909456"/>
            <a:ext cx="24364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15 maggio 1874</a:t>
            </a:r>
          </a:p>
          <a:p>
            <a:endParaRPr lang="it-IT" sz="1200" dirty="0">
              <a:solidFill>
                <a:srgbClr val="FF0000"/>
              </a:solidFill>
            </a:endParaRPr>
          </a:p>
          <a:p>
            <a:r>
              <a:rPr lang="it-IT" sz="1200" dirty="0"/>
              <a:t>Prima mostra dei</a:t>
            </a:r>
          </a:p>
          <a:p>
            <a:r>
              <a:rPr lang="it-IT" sz="1200" dirty="0"/>
              <a:t>Futuri impressionisti</a:t>
            </a: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nello studio del fotografo </a:t>
            </a:r>
            <a:r>
              <a:rPr lang="it-IT" sz="1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Nadar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sotto il nome di «</a:t>
            </a:r>
            <a:r>
              <a:rPr lang="it-IT" sz="1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Società Anonima degli artisti, pittori, scultori, incisori ecc.»</a:t>
            </a:r>
          </a:p>
          <a:p>
            <a:endParaRPr lang="it-IT" sz="1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Manet preferì </a:t>
            </a:r>
            <a:r>
              <a:rPr lang="it-IT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non associarsi,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nonostante fosse stato esplicitamente invitato.</a:t>
            </a:r>
            <a:endParaRPr lang="it-IT" sz="1200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E80261-EB40-C1B2-B039-7D5CB0463B7B}"/>
              </a:ext>
            </a:extLst>
          </p:cNvPr>
          <p:cNvSpPr txBox="1"/>
          <p:nvPr/>
        </p:nvSpPr>
        <p:spPr>
          <a:xfrm>
            <a:off x="163286" y="805543"/>
            <a:ext cx="26343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IMPLICITO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CAPO SCUOLA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DEGLI 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IMPRESSIONISTI</a:t>
            </a:r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IMPRESSIONISMO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pittura priva di forti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variazioni chiaroscurali,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più </a:t>
            </a:r>
            <a:r>
              <a:rPr lang="it-IT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sensibile al contrasto</a:t>
            </a:r>
          </a:p>
          <a:p>
            <a:r>
              <a:rPr lang="it-IT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 alle armonie fra i colori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piuttosto che alla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definizione dei volumi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4288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6601B2-F694-8E5D-D04C-E74809500529}"/>
              </a:ext>
            </a:extLst>
          </p:cNvPr>
          <p:cNvSpPr txBox="1"/>
          <p:nvPr/>
        </p:nvSpPr>
        <p:spPr>
          <a:xfrm>
            <a:off x="9458325" y="1443038"/>
            <a:ext cx="1088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Mallarmé</a:t>
            </a:r>
          </a:p>
          <a:p>
            <a:r>
              <a:rPr lang="it-IT" b="1" dirty="0">
                <a:solidFill>
                  <a:srgbClr val="FF0000"/>
                </a:solidFill>
              </a:rPr>
              <a:t>1876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1D0C06-827A-B2EF-A0FD-D9A67473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12" y="14288"/>
            <a:ext cx="7772400" cy="59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C09A80-9D2D-15E3-CC05-7D503BEE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900" y="0"/>
            <a:ext cx="51631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97425A-49ED-5B6E-9390-13ED8F1CC0AD}"/>
              </a:ext>
            </a:extLst>
          </p:cNvPr>
          <p:cNvSpPr txBox="1"/>
          <p:nvPr/>
        </p:nvSpPr>
        <p:spPr>
          <a:xfrm>
            <a:off x="2639291" y="1361209"/>
            <a:ext cx="95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1877</a:t>
            </a:r>
          </a:p>
          <a:p>
            <a:r>
              <a:rPr lang="it-IT" dirty="0"/>
              <a:t>malattia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B18F53-8696-651F-3C56-96AA180B7DAF}"/>
              </a:ext>
            </a:extLst>
          </p:cNvPr>
          <p:cNvSpPr txBox="1"/>
          <p:nvPr/>
        </p:nvSpPr>
        <p:spPr>
          <a:xfrm>
            <a:off x="1143000" y="2971800"/>
            <a:ext cx="26048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Nana 1877</a:t>
            </a:r>
          </a:p>
          <a:p>
            <a:endParaRPr lang="it-IT" dirty="0"/>
          </a:p>
          <a:p>
            <a:r>
              <a:rPr lang="it-IT" dirty="0"/>
              <a:t>Zola pubblica</a:t>
            </a:r>
          </a:p>
          <a:p>
            <a:r>
              <a:rPr lang="it-IT" dirty="0"/>
              <a:t>«L’ammazzatoio»</a:t>
            </a:r>
          </a:p>
          <a:p>
            <a:r>
              <a:rPr lang="it-IT" dirty="0"/>
              <a:t>(«L’</a:t>
            </a:r>
            <a:r>
              <a:rPr lang="it-IT" dirty="0" err="1"/>
              <a:t>assomoir</a:t>
            </a:r>
            <a:r>
              <a:rPr lang="it-IT" dirty="0"/>
              <a:t>»</a:t>
            </a:r>
          </a:p>
          <a:p>
            <a:r>
              <a:rPr lang="it-IT" dirty="0"/>
              <a:t>Storia di Gervasia)</a:t>
            </a:r>
          </a:p>
          <a:p>
            <a:endParaRPr lang="it-IT" dirty="0"/>
          </a:p>
          <a:p>
            <a:r>
              <a:rPr lang="it-IT" dirty="0"/>
              <a:t>Segue la pubblicazione di </a:t>
            </a:r>
          </a:p>
          <a:p>
            <a:r>
              <a:rPr lang="it-IT" dirty="0"/>
              <a:t>«Nana</a:t>
            </a:r>
          </a:p>
          <a:p>
            <a:r>
              <a:rPr lang="it-IT" dirty="0"/>
              <a:t>denuncia della falsità </a:t>
            </a:r>
          </a:p>
          <a:p>
            <a:r>
              <a:rPr lang="it-IT" dirty="0"/>
              <a:t>della società borghese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766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173D53-5FC7-3A1E-4B00-74602CE92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6" y="341311"/>
            <a:ext cx="8253413" cy="55022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ACFDE5-3AE7-32D1-67AA-29FB2259771C}"/>
              </a:ext>
            </a:extLst>
          </p:cNvPr>
          <p:cNvSpPr txBox="1"/>
          <p:nvPr/>
        </p:nvSpPr>
        <p:spPr>
          <a:xfrm>
            <a:off x="700088" y="2100263"/>
            <a:ext cx="111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Constable</a:t>
            </a:r>
          </a:p>
        </p:txBody>
      </p:sp>
    </p:spTree>
    <p:extLst>
      <p:ext uri="{BB962C8B-B14F-4D97-AF65-F5344CB8AC3E}">
        <p14:creationId xmlns:p14="http://schemas.microsoft.com/office/powerpoint/2010/main" val="4540810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392606-44A8-ECFA-230E-2659EE3B7C28}"/>
              </a:ext>
            </a:extLst>
          </p:cNvPr>
          <p:cNvSpPr txBox="1"/>
          <p:nvPr/>
        </p:nvSpPr>
        <p:spPr>
          <a:xfrm>
            <a:off x="10001250" y="842963"/>
            <a:ext cx="1300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Autoritratto</a:t>
            </a:r>
          </a:p>
          <a:p>
            <a:r>
              <a:rPr lang="it-IT" b="1" dirty="0">
                <a:solidFill>
                  <a:srgbClr val="FF0000"/>
                </a:solidFill>
              </a:rPr>
              <a:t>1879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982A83-A0FA-44F3-7073-CB95EAA0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731" y="0"/>
            <a:ext cx="5612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0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DAC8A9-5751-65C5-1597-D2834E4F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1" y="257175"/>
            <a:ext cx="5889875" cy="45862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34B21E-8926-BBFD-E54B-A84A1C1D1C1A}"/>
              </a:ext>
            </a:extLst>
          </p:cNvPr>
          <p:cNvSpPr txBox="1"/>
          <p:nvPr/>
        </p:nvSpPr>
        <p:spPr>
          <a:xfrm>
            <a:off x="9029700" y="914400"/>
            <a:ext cx="1187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Prosciutto,</a:t>
            </a:r>
          </a:p>
          <a:p>
            <a:r>
              <a:rPr lang="it-IT" b="1" dirty="0"/>
              <a:t>1880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5E86EB-7A7B-8016-4CE1-257FC02064E8}"/>
              </a:ext>
            </a:extLst>
          </p:cNvPr>
          <p:cNvSpPr txBox="1"/>
          <p:nvPr/>
        </p:nvSpPr>
        <p:spPr>
          <a:xfrm>
            <a:off x="10401300" y="64293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Il bar delle</a:t>
            </a:r>
          </a:p>
          <a:p>
            <a:r>
              <a:rPr lang="it-IT" dirty="0" err="1"/>
              <a:t>Folies</a:t>
            </a:r>
            <a:r>
              <a:rPr lang="it-IT" dirty="0"/>
              <a:t> </a:t>
            </a:r>
            <a:r>
              <a:rPr lang="it-IT" dirty="0" err="1"/>
              <a:t>Bergéres</a:t>
            </a:r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1881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697A62-426B-3BE9-51E3-77DFA660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144" y="170571"/>
            <a:ext cx="8653543" cy="64631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B96A18-28A9-E138-C60B-2BAD80464010}"/>
              </a:ext>
            </a:extLst>
          </p:cNvPr>
          <p:cNvSpPr txBox="1"/>
          <p:nvPr/>
        </p:nvSpPr>
        <p:spPr>
          <a:xfrm>
            <a:off x="10245436" y="3906982"/>
            <a:ext cx="204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Insignito della</a:t>
            </a:r>
          </a:p>
          <a:p>
            <a:r>
              <a:rPr lang="it-IT" dirty="0"/>
              <a:t>«</a:t>
            </a:r>
            <a:r>
              <a:rPr lang="it-IT" dirty="0" err="1"/>
              <a:t>Legion</a:t>
            </a:r>
            <a:r>
              <a:rPr lang="it-IT" dirty="0"/>
              <a:t> d’onore»</a:t>
            </a:r>
          </a:p>
        </p:txBody>
      </p:sp>
    </p:spTree>
    <p:extLst>
      <p:ext uri="{BB962C8B-B14F-4D97-AF65-F5344CB8AC3E}">
        <p14:creationId xmlns:p14="http://schemas.microsoft.com/office/powerpoint/2010/main" val="2579284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1F1E98-D289-1356-D02E-D479E1C6F1C5}"/>
              </a:ext>
            </a:extLst>
          </p:cNvPr>
          <p:cNvSpPr txBox="1"/>
          <p:nvPr/>
        </p:nvSpPr>
        <p:spPr>
          <a:xfrm>
            <a:off x="9115425" y="971550"/>
            <a:ext cx="1308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Casa a </a:t>
            </a:r>
            <a:r>
              <a:rPr lang="it-IT" dirty="0" err="1"/>
              <a:t>Ruei</a:t>
            </a:r>
            <a:r>
              <a:rPr lang="it-IT" dirty="0"/>
              <a:t>,</a:t>
            </a:r>
          </a:p>
          <a:p>
            <a:r>
              <a:rPr lang="it-IT" b="1" dirty="0">
                <a:solidFill>
                  <a:srgbClr val="FF0000"/>
                </a:solidFill>
              </a:rPr>
              <a:t>1882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8DFE94-7804-A5D6-F8F0-E4D63157B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3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6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C728B6-9486-9513-479B-D68049790B48}"/>
              </a:ext>
            </a:extLst>
          </p:cNvPr>
          <p:cNvSpPr txBox="1"/>
          <p:nvPr/>
        </p:nvSpPr>
        <p:spPr>
          <a:xfrm>
            <a:off x="9486900" y="728663"/>
            <a:ext cx="1492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Manet</a:t>
            </a:r>
          </a:p>
          <a:p>
            <a:r>
              <a:rPr lang="it-IT" dirty="0"/>
              <a:t>Rue </a:t>
            </a:r>
          </a:p>
          <a:p>
            <a:r>
              <a:rPr lang="it-IT" dirty="0" err="1"/>
              <a:t>Mosnier</a:t>
            </a:r>
            <a:endParaRPr lang="it-IT" dirty="0"/>
          </a:p>
          <a:p>
            <a:r>
              <a:rPr lang="it-IT" dirty="0"/>
              <a:t>imbandierata,</a:t>
            </a:r>
          </a:p>
          <a:p>
            <a:r>
              <a:rPr lang="it-IT" b="1" dirty="0">
                <a:solidFill>
                  <a:srgbClr val="FF0000"/>
                </a:solidFill>
              </a:rPr>
              <a:t>1878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BD5C5D-7AE7-CF2F-C95F-378C3CDC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-685801"/>
            <a:ext cx="7543801" cy="7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4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3C29C1-BB6D-47C6-3CE7-21A6222CFFA1}"/>
              </a:ext>
            </a:extLst>
          </p:cNvPr>
          <p:cNvSpPr txBox="1"/>
          <p:nvPr/>
        </p:nvSpPr>
        <p:spPr>
          <a:xfrm>
            <a:off x="500063" y="528638"/>
            <a:ext cx="36718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Epilogo</a:t>
            </a: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 critico di gran moda 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durante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funerale dell'artista concluse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suo necrologio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affermando sdegnoso che solo sue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«due opere eccellenti»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potevano essere consacrate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all'universalità del Louvre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DEGAS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 termine della funzione, si alzò in piedi e, profondamente commosso, recitò il 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mea culpa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di un'intera società, affermando: «Era più grande di quanto pensassimo».</a:t>
            </a:r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021305-D31E-ABAA-FDFF-438D46DE9BB3}"/>
              </a:ext>
            </a:extLst>
          </p:cNvPr>
          <p:cNvSpPr txBox="1"/>
          <p:nvPr/>
        </p:nvSpPr>
        <p:spPr>
          <a:xfrm>
            <a:off x="8020053" y="528638"/>
            <a:ext cx="3995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Renoir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dirà</a:t>
            </a:r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«Manet era per noi tanto importante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quanto Cimabue o Giotto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per gli italiani del Rinascimento»,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9FCB40-264B-8164-F0EA-1F9FF300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31" y="971549"/>
            <a:ext cx="3366337" cy="46434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A4100D-A660-591D-7038-8654ED5EA38E}"/>
              </a:ext>
            </a:extLst>
          </p:cNvPr>
          <p:cNvSpPr txBox="1"/>
          <p:nvPr/>
        </p:nvSpPr>
        <p:spPr>
          <a:xfrm>
            <a:off x="5715000" y="58721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1880</a:t>
            </a:r>
          </a:p>
        </p:txBody>
      </p:sp>
    </p:spTree>
    <p:extLst>
      <p:ext uri="{BB962C8B-B14F-4D97-AF65-F5344CB8AC3E}">
        <p14:creationId xmlns:p14="http://schemas.microsoft.com/office/powerpoint/2010/main" val="2906511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D93C8E-AF0E-05FE-65C6-0BEED1D941AD}"/>
              </a:ext>
            </a:extLst>
          </p:cNvPr>
          <p:cNvSpPr txBox="1"/>
          <p:nvPr/>
        </p:nvSpPr>
        <p:spPr>
          <a:xfrm>
            <a:off x="8458200" y="514351"/>
            <a:ext cx="3933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202122"/>
                </a:solidFill>
                <a:latin typeface="Arial" panose="020B0604020202020204" pitchFamily="34" charset="0"/>
              </a:rPr>
              <a:t>Claude Monet</a:t>
            </a:r>
          </a:p>
          <a:p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Impression, Soleil </a:t>
            </a:r>
            <a:r>
              <a:rPr lang="it-IT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levant</a:t>
            </a:r>
            <a:endParaRPr lang="it-IT" b="1" i="1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i="1" dirty="0">
                <a:solidFill>
                  <a:srgbClr val="FF0000"/>
                </a:solidFill>
                <a:latin typeface="Arial" panose="020B0604020202020204" pitchFamily="34" charset="0"/>
              </a:rPr>
              <a:t>12  Novembre 1872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BD2ECA-4C2F-7766-066B-E02D28EF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1" y="300038"/>
            <a:ext cx="7772400" cy="60478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2D60CA-9418-F496-0741-A2D846D8F1B9}"/>
              </a:ext>
            </a:extLst>
          </p:cNvPr>
          <p:cNvSpPr txBox="1"/>
          <p:nvPr/>
        </p:nvSpPr>
        <p:spPr>
          <a:xfrm>
            <a:off x="1114425" y="614363"/>
            <a:ext cx="406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Scuola di Barbizon 1830 - 1870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80CD8-EDD9-5FA7-1B6F-82A75146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441450"/>
            <a:ext cx="7772400" cy="42100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AADB6A-82CB-39A7-0A56-ACA621EBD5B2}"/>
              </a:ext>
            </a:extLst>
          </p:cNvPr>
          <p:cNvSpPr txBox="1"/>
          <p:nvPr/>
        </p:nvSpPr>
        <p:spPr>
          <a:xfrm>
            <a:off x="4400550" y="6243637"/>
            <a:ext cx="14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Dubigny</a:t>
            </a:r>
            <a:r>
              <a:rPr lang="it-IT" dirty="0"/>
              <a:t> 1862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842A88-9938-0619-FB6A-C7BADCF03EEC}"/>
              </a:ext>
            </a:extLst>
          </p:cNvPr>
          <p:cNvSpPr txBox="1"/>
          <p:nvPr/>
        </p:nvSpPr>
        <p:spPr>
          <a:xfrm>
            <a:off x="6096001" y="365760"/>
            <a:ext cx="6797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Ruolo fondamentale nella cultura ecologica</a:t>
            </a:r>
          </a:p>
          <a:p>
            <a:r>
              <a:rPr lang="it-IT" dirty="0"/>
              <a:t>Fondazione della prima riserva in Europa </a:t>
            </a:r>
          </a:p>
          <a:p>
            <a:r>
              <a:rPr lang="it-IT" dirty="0"/>
              <a:t> </a:t>
            </a:r>
            <a:r>
              <a:rPr lang="it-IT" b="1" i="1" dirty="0">
                <a:solidFill>
                  <a:srgbClr val="FF0000"/>
                </a:solidFill>
              </a:rPr>
              <a:t>Selva degli artisti di Fontainebleau</a:t>
            </a:r>
          </a:p>
        </p:txBody>
      </p:sp>
    </p:spTree>
    <p:extLst>
      <p:ext uri="{BB962C8B-B14F-4D97-AF65-F5344CB8AC3E}">
        <p14:creationId xmlns:p14="http://schemas.microsoft.com/office/powerpoint/2010/main" val="146595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3170DA-7D4E-EDFA-CF49-5A614CB5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34" y="354832"/>
            <a:ext cx="8088165" cy="55498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B17528-5AC6-627E-FC50-B45AFFFC7596}"/>
              </a:ext>
            </a:extLst>
          </p:cNvPr>
          <p:cNvSpPr txBox="1"/>
          <p:nvPr/>
        </p:nvSpPr>
        <p:spPr>
          <a:xfrm>
            <a:off x="9615488" y="1228725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Caigneau</a:t>
            </a:r>
            <a:endParaRPr lang="it-IT" dirty="0"/>
          </a:p>
          <a:p>
            <a:r>
              <a:rPr lang="it-IT" dirty="0"/>
              <a:t>1862</a:t>
            </a:r>
          </a:p>
        </p:txBody>
      </p:sp>
    </p:spTree>
    <p:extLst>
      <p:ext uri="{BB962C8B-B14F-4D97-AF65-F5344CB8AC3E}">
        <p14:creationId xmlns:p14="http://schemas.microsoft.com/office/powerpoint/2010/main" val="327295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6C2F3D-6CDA-C97C-F4E9-50C955851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922" y="114300"/>
            <a:ext cx="7772400" cy="59993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87BFC8-7722-3132-E0FE-FFBFD3313238}"/>
              </a:ext>
            </a:extLst>
          </p:cNvPr>
          <p:cNvSpPr txBox="1"/>
          <p:nvPr/>
        </p:nvSpPr>
        <p:spPr>
          <a:xfrm>
            <a:off x="1128713" y="1528763"/>
            <a:ext cx="160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Diaz de la Pena</a:t>
            </a:r>
          </a:p>
          <a:p>
            <a:r>
              <a:rPr lang="it-IT" dirty="0"/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39073963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1481</Words>
  <Application>Microsoft Macintosh PowerPoint</Application>
  <PresentationFormat>Widescreen</PresentationFormat>
  <Paragraphs>429</Paragraphs>
  <Slides>66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6" baseType="lpstr">
      <vt:lpstr>Arial</vt:lpstr>
      <vt:lpstr>Calibri</vt:lpstr>
      <vt:lpstr>Calibri Light</vt:lpstr>
      <vt:lpstr>Cambria</vt:lpstr>
      <vt:lpstr>Courier New</vt:lpstr>
      <vt:lpstr>Google Sans</vt:lpstr>
      <vt:lpstr>SolferinoText-Regular</vt:lpstr>
      <vt:lpstr>Symbol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51</cp:revision>
  <dcterms:created xsi:type="dcterms:W3CDTF">2026-01-14T20:23:36Z</dcterms:created>
  <dcterms:modified xsi:type="dcterms:W3CDTF">2026-01-21T20:08:43Z</dcterms:modified>
</cp:coreProperties>
</file>