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7" r:id="rId2"/>
    <p:sldId id="430" r:id="rId3"/>
    <p:sldId id="432" r:id="rId4"/>
    <p:sldId id="442" r:id="rId5"/>
    <p:sldId id="426" r:id="rId6"/>
    <p:sldId id="427" r:id="rId7"/>
    <p:sldId id="428" r:id="rId8"/>
    <p:sldId id="429" r:id="rId9"/>
    <p:sldId id="431" r:id="rId10"/>
    <p:sldId id="434" r:id="rId11"/>
    <p:sldId id="436" r:id="rId12"/>
    <p:sldId id="435" r:id="rId13"/>
    <p:sldId id="307" r:id="rId14"/>
    <p:sldId id="302" r:id="rId15"/>
    <p:sldId id="308" r:id="rId16"/>
    <p:sldId id="438" r:id="rId17"/>
    <p:sldId id="433" r:id="rId18"/>
    <p:sldId id="446" r:id="rId19"/>
    <p:sldId id="292" r:id="rId20"/>
    <p:sldId id="440" r:id="rId21"/>
    <p:sldId id="444" r:id="rId22"/>
    <p:sldId id="443" r:id="rId23"/>
    <p:sldId id="424" r:id="rId24"/>
    <p:sldId id="445" r:id="rId25"/>
    <p:sldId id="256" r:id="rId26"/>
    <p:sldId id="441" r:id="rId27"/>
    <p:sldId id="299" r:id="rId28"/>
    <p:sldId id="309" r:id="rId29"/>
    <p:sldId id="315" r:id="rId30"/>
    <p:sldId id="314" r:id="rId31"/>
    <p:sldId id="457" r:id="rId32"/>
    <p:sldId id="452" r:id="rId33"/>
    <p:sldId id="350" r:id="rId34"/>
    <p:sldId id="323" r:id="rId35"/>
    <p:sldId id="328" r:id="rId36"/>
    <p:sldId id="348" r:id="rId37"/>
    <p:sldId id="447" r:id="rId38"/>
    <p:sldId id="327" r:id="rId39"/>
    <p:sldId id="321" r:id="rId40"/>
    <p:sldId id="322" r:id="rId41"/>
    <p:sldId id="454" r:id="rId42"/>
    <p:sldId id="455" r:id="rId43"/>
    <p:sldId id="460" r:id="rId44"/>
    <p:sldId id="461" r:id="rId45"/>
    <p:sldId id="462" r:id="rId46"/>
    <p:sldId id="352" r:id="rId47"/>
    <p:sldId id="358" r:id="rId48"/>
    <p:sldId id="458" r:id="rId49"/>
    <p:sldId id="450" r:id="rId50"/>
    <p:sldId id="465" r:id="rId51"/>
    <p:sldId id="260" r:id="rId52"/>
    <p:sldId id="259" r:id="rId53"/>
    <p:sldId id="466" r:id="rId54"/>
    <p:sldId id="258" r:id="rId55"/>
    <p:sldId id="464" r:id="rId56"/>
    <p:sldId id="459" r:id="rId57"/>
    <p:sldId id="295" r:id="rId58"/>
    <p:sldId id="296" r:id="rId59"/>
    <p:sldId id="297" r:id="rId60"/>
    <p:sldId id="298" r:id="rId61"/>
    <p:sldId id="364" r:id="rId62"/>
    <p:sldId id="371" r:id="rId63"/>
    <p:sldId id="469" r:id="rId64"/>
    <p:sldId id="468" r:id="rId65"/>
    <p:sldId id="376" r:id="rId66"/>
    <p:sldId id="373" r:id="rId67"/>
    <p:sldId id="375" r:id="rId68"/>
    <p:sldId id="324" r:id="rId69"/>
    <p:sldId id="377" r:id="rId70"/>
    <p:sldId id="326" r:id="rId71"/>
    <p:sldId id="456" r:id="rId72"/>
    <p:sldId id="415" r:id="rId73"/>
    <p:sldId id="417" r:id="rId74"/>
    <p:sldId id="473" r:id="rId75"/>
    <p:sldId id="388" r:id="rId76"/>
    <p:sldId id="384" r:id="rId77"/>
    <p:sldId id="386" r:id="rId78"/>
    <p:sldId id="387" r:id="rId79"/>
    <p:sldId id="261" r:id="rId80"/>
    <p:sldId id="262" r:id="rId81"/>
    <p:sldId id="451" r:id="rId82"/>
    <p:sldId id="419" r:id="rId83"/>
    <p:sldId id="400" r:id="rId84"/>
    <p:sldId id="467" r:id="rId85"/>
    <p:sldId id="357" r:id="rId86"/>
    <p:sldId id="391" r:id="rId87"/>
    <p:sldId id="389" r:id="rId88"/>
    <p:sldId id="407" r:id="rId89"/>
    <p:sldId id="402" r:id="rId90"/>
    <p:sldId id="310" r:id="rId91"/>
    <p:sldId id="311" r:id="rId92"/>
    <p:sldId id="474" r:id="rId93"/>
    <p:sldId id="317" r:id="rId94"/>
    <p:sldId id="470" r:id="rId95"/>
    <p:sldId id="420" r:id="rId96"/>
    <p:sldId id="421" r:id="rId97"/>
    <p:sldId id="422" r:id="rId98"/>
    <p:sldId id="413" r:id="rId99"/>
    <p:sldId id="471" r:id="rId100"/>
    <p:sldId id="472" r:id="rId101"/>
    <p:sldId id="475" r:id="rId102"/>
    <p:sldId id="363" r:id="rId103"/>
    <p:sldId id="366" r:id="rId104"/>
    <p:sldId id="367" r:id="rId105"/>
    <p:sldId id="369" r:id="rId106"/>
    <p:sldId id="381" r:id="rId107"/>
    <p:sldId id="390" r:id="rId108"/>
    <p:sldId id="395" r:id="rId109"/>
    <p:sldId id="398" r:id="rId110"/>
    <p:sldId id="401" r:id="rId111"/>
    <p:sldId id="405" r:id="rId112"/>
    <p:sldId id="408" r:id="rId113"/>
    <p:sldId id="409" r:id="rId114"/>
    <p:sldId id="410" r:id="rId115"/>
    <p:sldId id="411" r:id="rId116"/>
    <p:sldId id="412" r:id="rId117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8"/>
  </p:normalViewPr>
  <p:slideViewPr>
    <p:cSldViewPr>
      <p:cViewPr varScale="1">
        <p:scale>
          <a:sx n="89" d="100"/>
          <a:sy n="89" d="100"/>
        </p:scale>
        <p:origin x="218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54CBE-2A71-EF4B-A606-49F8C262B4FA}" type="datetimeFigureOut">
              <a:rPr lang="it-IT" smtClean="0"/>
              <a:t>28/01/26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CF4C2-D603-9947-AE50-C0160684FC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71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CF4C2-D603-9947-AE50-C0160684FC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33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CF4C2-D603-9947-AE50-C0160684FCBC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19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0A3C-B5EF-43E3-AF6C-534EEC0339E8}" type="datetimeFigureOut">
              <a:rPr lang="it-IT" smtClean="0"/>
              <a:pPr/>
              <a:t>28/01/26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2BD58-54E7-4F99-86BB-FC7E91F25E7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CD457A-ACB8-1974-8290-DFDC6B75E163}"/>
              </a:ext>
            </a:extLst>
          </p:cNvPr>
          <p:cNvSpPr txBox="1"/>
          <p:nvPr/>
        </p:nvSpPr>
        <p:spPr>
          <a:xfrm>
            <a:off x="5868144" y="1928812"/>
            <a:ext cx="29661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000" dirty="0"/>
          </a:p>
          <a:p>
            <a:r>
              <a:rPr lang="it-IT" sz="3000" dirty="0"/>
              <a:t>Vincent Van Gogh</a:t>
            </a:r>
          </a:p>
          <a:p>
            <a:r>
              <a:rPr lang="it-IT" sz="3000" dirty="0"/>
              <a:t>1853 – 1890</a:t>
            </a:r>
          </a:p>
          <a:p>
            <a:endParaRPr lang="it-IT" sz="3000" dirty="0"/>
          </a:p>
          <a:p>
            <a:endParaRPr lang="it-IT" sz="3000" dirty="0"/>
          </a:p>
          <a:p>
            <a:r>
              <a:rPr lang="it-IT" sz="2400" i="1" dirty="0">
                <a:solidFill>
                  <a:srgbClr val="FF0000"/>
                </a:solidFill>
              </a:rPr>
              <a:t>terzo incontro</a:t>
            </a:r>
          </a:p>
          <a:p>
            <a:endParaRPr lang="it-IT" sz="300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8F79EB7-E88A-B14B-CB29-0E2CCB21648D}"/>
              </a:ext>
            </a:extLst>
          </p:cNvPr>
          <p:cNvSpPr txBox="1">
            <a:spLocks/>
          </p:cNvSpPr>
          <p:nvPr/>
        </p:nvSpPr>
        <p:spPr>
          <a:xfrm>
            <a:off x="80628" y="260649"/>
            <a:ext cx="6003540" cy="1668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b="1" dirty="0">
                <a:solidFill>
                  <a:srgbClr val="FF0000"/>
                </a:solidFill>
              </a:rPr>
              <a:t>Arte che sorprende</a:t>
            </a:r>
            <a:br>
              <a:rPr lang="it-IT" sz="3300" dirty="0"/>
            </a:br>
            <a:r>
              <a:rPr lang="it-IT" sz="3300" dirty="0"/>
              <a:t>da Courbet a Picasso</a:t>
            </a:r>
            <a:br>
              <a:rPr lang="it-IT" sz="3300" dirty="0"/>
            </a:br>
            <a:r>
              <a:rPr lang="it-IT" sz="2700" b="1" i="1" dirty="0"/>
              <a:t>la nascita dell’arte contemporanea</a:t>
            </a:r>
            <a:endParaRPr lang="it-IT" sz="3300" dirty="0"/>
          </a:p>
        </p:txBody>
      </p:sp>
      <p:pic>
        <p:nvPicPr>
          <p:cNvPr id="6" name="Immagine 5" descr="1916.bmp">
            <a:extLst>
              <a:ext uri="{FF2B5EF4-FFF2-40B4-BE49-F238E27FC236}">
                <a16:creationId xmlns:a16="http://schemas.microsoft.com/office/drawing/2014/main" id="{3819A2B4-DD3E-33A4-80C0-3AA3C5D41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27584" y="1772815"/>
            <a:ext cx="4032448" cy="49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51482B-20E4-C67E-5442-C62D56D60B7F}"/>
              </a:ext>
            </a:extLst>
          </p:cNvPr>
          <p:cNvSpPr txBox="1"/>
          <p:nvPr/>
        </p:nvSpPr>
        <p:spPr>
          <a:xfrm>
            <a:off x="5004048" y="5160466"/>
            <a:ext cx="4136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</a:t>
            </a:r>
            <a:r>
              <a:rPr lang="it-IT" i="1" dirty="0" err="1">
                <a:solidFill>
                  <a:srgbClr val="FF0000"/>
                </a:solidFill>
              </a:rPr>
              <a:t>Nullum</a:t>
            </a:r>
            <a:r>
              <a:rPr lang="it-IT" i="1" dirty="0">
                <a:solidFill>
                  <a:srgbClr val="FF0000"/>
                </a:solidFill>
              </a:rPr>
              <a:t> magnum </a:t>
            </a:r>
            <a:r>
              <a:rPr lang="it-IT" i="1" dirty="0" err="1">
                <a:solidFill>
                  <a:srgbClr val="FF0000"/>
                </a:solidFill>
              </a:rPr>
              <a:t>ingenium</a:t>
            </a:r>
            <a:r>
              <a:rPr lang="it-IT" i="1" dirty="0">
                <a:solidFill>
                  <a:srgbClr val="FF0000"/>
                </a:solidFill>
              </a:rPr>
              <a:t> sine</a:t>
            </a:r>
          </a:p>
          <a:p>
            <a:r>
              <a:rPr lang="it-IT" i="1" dirty="0" err="1">
                <a:solidFill>
                  <a:srgbClr val="FF0000"/>
                </a:solidFill>
              </a:rPr>
              <a:t>mixtura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dementia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fuit</a:t>
            </a:r>
            <a:r>
              <a:rPr lang="it-IT" dirty="0"/>
              <a:t>»</a:t>
            </a:r>
          </a:p>
          <a:p>
            <a:r>
              <a:rPr lang="it-IT" dirty="0"/>
              <a:t>                   (Aristotele citato da Seneca)</a:t>
            </a:r>
          </a:p>
        </p:txBody>
      </p:sp>
    </p:spTree>
    <p:extLst>
      <p:ext uri="{BB962C8B-B14F-4D97-AF65-F5344CB8AC3E}">
        <p14:creationId xmlns:p14="http://schemas.microsoft.com/office/powerpoint/2010/main" val="41546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DA8FEA-0ED4-CEE7-D220-401817B1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6768752" cy="50765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4CBF72-C9D4-8964-3677-74678E5D4913}"/>
              </a:ext>
            </a:extLst>
          </p:cNvPr>
          <p:cNvSpPr txBox="1"/>
          <p:nvPr/>
        </p:nvSpPr>
        <p:spPr>
          <a:xfrm>
            <a:off x="2555776" y="5805264"/>
            <a:ext cx="552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Siley</a:t>
            </a:r>
            <a:r>
              <a:rPr lang="it-IT" dirty="0"/>
              <a:t> – il canale Saint Martin in inverno, 1870</a:t>
            </a:r>
          </a:p>
        </p:txBody>
      </p:sp>
    </p:spTree>
    <p:extLst>
      <p:ext uri="{BB962C8B-B14F-4D97-AF65-F5344CB8AC3E}">
        <p14:creationId xmlns:p14="http://schemas.microsoft.com/office/powerpoint/2010/main" val="25195923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3060CE-49BD-884C-17F2-35D5FEE8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480998" cy="44371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0F5144-23B4-86A9-8347-A042C6A64684}"/>
              </a:ext>
            </a:extLst>
          </p:cNvPr>
          <p:cNvSpPr txBox="1"/>
          <p:nvPr/>
        </p:nvSpPr>
        <p:spPr>
          <a:xfrm>
            <a:off x="7884368" y="2132856"/>
            <a:ext cx="84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Munch</a:t>
            </a:r>
          </a:p>
          <a:p>
            <a:r>
              <a:rPr lang="it-IT" dirty="0"/>
              <a:t>ù1893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1CA6F-5724-33BD-8993-78B02517B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6" y="3284984"/>
            <a:ext cx="5460844" cy="30672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597B62-C6D9-7428-2A0B-396891CB476C}"/>
              </a:ext>
            </a:extLst>
          </p:cNvPr>
          <p:cNvSpPr txBox="1"/>
          <p:nvPr/>
        </p:nvSpPr>
        <p:spPr>
          <a:xfrm>
            <a:off x="4860032" y="505782"/>
            <a:ext cx="324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ESPRESSIONISMO</a:t>
            </a:r>
          </a:p>
        </p:txBody>
      </p:sp>
    </p:spTree>
    <p:extLst>
      <p:ext uri="{BB962C8B-B14F-4D97-AF65-F5344CB8AC3E}">
        <p14:creationId xmlns:p14="http://schemas.microsoft.com/office/powerpoint/2010/main" val="38676953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2A1390-AB4A-5105-BA93-C9B5564D9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41" y="0"/>
            <a:ext cx="562731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F0AD4B-C9E5-B422-7B08-B1D7D18C0B56}"/>
              </a:ext>
            </a:extLst>
          </p:cNvPr>
          <p:cNvSpPr txBox="1"/>
          <p:nvPr/>
        </p:nvSpPr>
        <p:spPr>
          <a:xfrm>
            <a:off x="611560" y="2348880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</p:txBody>
      </p:sp>
    </p:spTree>
    <p:extLst>
      <p:ext uri="{BB962C8B-B14F-4D97-AF65-F5344CB8AC3E}">
        <p14:creationId xmlns:p14="http://schemas.microsoft.com/office/powerpoint/2010/main" val="12085053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8" y="0"/>
            <a:ext cx="8885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11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00" y="0"/>
            <a:ext cx="850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38150" y="0"/>
            <a:ext cx="82661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4F90DE-F834-354F-4553-47138BFB9A1A}"/>
              </a:ext>
            </a:extLst>
          </p:cNvPr>
          <p:cNvSpPr txBox="1"/>
          <p:nvPr/>
        </p:nvSpPr>
        <p:spPr>
          <a:xfrm flipH="1">
            <a:off x="7236295" y="1268760"/>
            <a:ext cx="1467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Giugno 1890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6425" y="0"/>
            <a:ext cx="5391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1363" y="0"/>
            <a:ext cx="5121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2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013" y="0"/>
            <a:ext cx="8688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E48557-F5EC-79F5-0ABF-6DEE5F270910}"/>
              </a:ext>
            </a:extLst>
          </p:cNvPr>
          <p:cNvSpPr txBox="1"/>
          <p:nvPr/>
        </p:nvSpPr>
        <p:spPr>
          <a:xfrm>
            <a:off x="323528" y="188640"/>
            <a:ext cx="27879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Guerra Franco Prussiana</a:t>
            </a:r>
          </a:p>
          <a:p>
            <a:r>
              <a:rPr lang="it-IT" dirty="0"/>
              <a:t>1870-’71</a:t>
            </a:r>
          </a:p>
          <a:p>
            <a:r>
              <a:rPr lang="it-IT" b="1" dirty="0" err="1">
                <a:solidFill>
                  <a:srgbClr val="FF0000"/>
                </a:solidFill>
              </a:rPr>
              <a:t>Bazille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muore in combattimento, </a:t>
            </a: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Manet, Degas e Renoir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partirono come reclute, </a:t>
            </a: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Pissarro e Monet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esilio a Londra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FF8169-4020-5851-F1F7-D14690798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71" y="908720"/>
            <a:ext cx="5577053" cy="43321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5C76ED-F1A4-2192-4890-2F549FF6454B}"/>
              </a:ext>
            </a:extLst>
          </p:cNvPr>
          <p:cNvSpPr txBox="1"/>
          <p:nvPr/>
        </p:nvSpPr>
        <p:spPr>
          <a:xfrm>
            <a:off x="3491880" y="5517232"/>
            <a:ext cx="4656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Francia è distrutta</a:t>
            </a:r>
          </a:p>
          <a:p>
            <a:r>
              <a:rPr lang="it-IT" dirty="0"/>
              <a:t>La reggia di Versailles diventa ospedale militare </a:t>
            </a:r>
          </a:p>
        </p:txBody>
      </p:sp>
    </p:spTree>
    <p:extLst>
      <p:ext uri="{BB962C8B-B14F-4D97-AF65-F5344CB8AC3E}">
        <p14:creationId xmlns:p14="http://schemas.microsoft.com/office/powerpoint/2010/main" val="8081712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7175" y="0"/>
            <a:ext cx="8629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3"/>
            <a:ext cx="9144000" cy="67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0350" y="0"/>
            <a:ext cx="8623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900" y="0"/>
            <a:ext cx="871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47850" y="0"/>
            <a:ext cx="5448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FA636A-9BC9-7F51-572D-46D43BC56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44097"/>
            <a:ext cx="6766520" cy="50819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7851AC-E73F-D588-FF57-82EDDF2B888C}"/>
              </a:ext>
            </a:extLst>
          </p:cNvPr>
          <p:cNvSpPr txBox="1"/>
          <p:nvPr/>
        </p:nvSpPr>
        <p:spPr>
          <a:xfrm>
            <a:off x="3059832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Turner – La nave degli schiavi, 1840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BB744-4CD0-A489-CBCB-2090E4BA444C}"/>
              </a:ext>
            </a:extLst>
          </p:cNvPr>
          <p:cNvSpPr txBox="1"/>
          <p:nvPr/>
        </p:nvSpPr>
        <p:spPr>
          <a:xfrm>
            <a:off x="1043608" y="404664"/>
            <a:ext cx="389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A Londra Monet vede Turner </a:t>
            </a:r>
          </a:p>
        </p:txBody>
      </p:sp>
    </p:spTree>
    <p:extLst>
      <p:ext uri="{BB962C8B-B14F-4D97-AF65-F5344CB8AC3E}">
        <p14:creationId xmlns:p14="http://schemas.microsoft.com/office/powerpoint/2010/main" val="276609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25" y="0"/>
            <a:ext cx="9097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07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6588"/>
            <a:ext cx="9144000" cy="5583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3EAAAE-813D-8315-F557-A4ACA0EA1CF7}"/>
              </a:ext>
            </a:extLst>
          </p:cNvPr>
          <p:cNvSpPr txBox="1"/>
          <p:nvPr/>
        </p:nvSpPr>
        <p:spPr>
          <a:xfrm>
            <a:off x="3923928" y="6453336"/>
            <a:ext cx="111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Constable</a:t>
            </a:r>
          </a:p>
        </p:txBody>
      </p:sp>
    </p:spTree>
    <p:extLst>
      <p:ext uri="{BB962C8B-B14F-4D97-AF65-F5344CB8AC3E}">
        <p14:creationId xmlns:p14="http://schemas.microsoft.com/office/powerpoint/2010/main" val="95609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116632"/>
            <a:ext cx="7430269" cy="5517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68E5D6-9759-7AB0-C7DC-3AFCF75E294C}"/>
              </a:ext>
            </a:extLst>
          </p:cNvPr>
          <p:cNvSpPr txBox="1"/>
          <p:nvPr/>
        </p:nvSpPr>
        <p:spPr>
          <a:xfrm>
            <a:off x="2627784" y="5733256"/>
            <a:ext cx="496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Turner – Poggia, vapore, velocità. 1840</a:t>
            </a:r>
          </a:p>
        </p:txBody>
      </p:sp>
    </p:spTree>
    <p:extLst>
      <p:ext uri="{BB962C8B-B14F-4D97-AF65-F5344CB8AC3E}">
        <p14:creationId xmlns:p14="http://schemas.microsoft.com/office/powerpoint/2010/main" val="427007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CEEB26-006C-E317-48B6-4A25AE95A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772400" cy="55054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C46AB4-87F0-C22D-2BB1-6C9DDEBEA5B0}"/>
              </a:ext>
            </a:extLst>
          </p:cNvPr>
          <p:cNvSpPr txBox="1"/>
          <p:nvPr/>
        </p:nvSpPr>
        <p:spPr>
          <a:xfrm>
            <a:off x="4067944" y="6093296"/>
            <a:ext cx="266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Turner – Sun Setting, 1840</a:t>
            </a:r>
          </a:p>
        </p:txBody>
      </p:sp>
    </p:spTree>
    <p:extLst>
      <p:ext uri="{BB962C8B-B14F-4D97-AF65-F5344CB8AC3E}">
        <p14:creationId xmlns:p14="http://schemas.microsoft.com/office/powerpoint/2010/main" val="1146360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343254-3BAD-79E5-124E-9592C0590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7772400" cy="54649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36CCAA-D22E-B00F-1CB9-C3C1282177E2}"/>
              </a:ext>
            </a:extLst>
          </p:cNvPr>
          <p:cNvSpPr txBox="1"/>
          <p:nvPr/>
        </p:nvSpPr>
        <p:spPr>
          <a:xfrm>
            <a:off x="3851920" y="5949280"/>
            <a:ext cx="307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Camille Pissarro – Gelata, 1873</a:t>
            </a:r>
          </a:p>
        </p:txBody>
      </p:sp>
    </p:spTree>
    <p:extLst>
      <p:ext uri="{BB962C8B-B14F-4D97-AF65-F5344CB8AC3E}">
        <p14:creationId xmlns:p14="http://schemas.microsoft.com/office/powerpoint/2010/main" val="127185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E2C45C-55BD-C9E3-CB7A-0A38FE7EE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6" y="0"/>
            <a:ext cx="7772400" cy="60138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9B52F0-E20C-3667-591D-C168ADDD8B7C}"/>
              </a:ext>
            </a:extLst>
          </p:cNvPr>
          <p:cNvSpPr txBox="1"/>
          <p:nvPr/>
        </p:nvSpPr>
        <p:spPr>
          <a:xfrm>
            <a:off x="1259632" y="6237312"/>
            <a:ext cx="2409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Sisley – La nebbia, 1874</a:t>
            </a:r>
          </a:p>
        </p:txBody>
      </p:sp>
    </p:spTree>
    <p:extLst>
      <p:ext uri="{BB962C8B-B14F-4D97-AF65-F5344CB8AC3E}">
        <p14:creationId xmlns:p14="http://schemas.microsoft.com/office/powerpoint/2010/main" val="2647987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423833" y="3789040"/>
            <a:ext cx="3694880" cy="301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A20D3A-96DA-0EAD-35A8-C8F851E2F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5336" cy="40346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39580F-D45B-CC79-C208-97067CA18FA6}"/>
              </a:ext>
            </a:extLst>
          </p:cNvPr>
          <p:cNvSpPr txBox="1"/>
          <p:nvPr/>
        </p:nvSpPr>
        <p:spPr>
          <a:xfrm>
            <a:off x="611560" y="44371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Caillebotte</a:t>
            </a:r>
            <a:r>
              <a:rPr lang="it-IT" dirty="0"/>
              <a:t> – i piallatori di parquet, </a:t>
            </a:r>
            <a:r>
              <a:rPr lang="it-IT" dirty="0">
                <a:solidFill>
                  <a:srgbClr val="FF0000"/>
                </a:solidFill>
              </a:rPr>
              <a:t>1875</a:t>
            </a:r>
          </a:p>
        </p:txBody>
      </p:sp>
    </p:spTree>
    <p:extLst>
      <p:ext uri="{BB962C8B-B14F-4D97-AF65-F5344CB8AC3E}">
        <p14:creationId xmlns:p14="http://schemas.microsoft.com/office/powerpoint/2010/main" val="413510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33B25C-7ED4-042F-AF2E-9486F74BBFA7}"/>
              </a:ext>
            </a:extLst>
          </p:cNvPr>
          <p:cNvSpPr txBox="1"/>
          <p:nvPr/>
        </p:nvSpPr>
        <p:spPr>
          <a:xfrm>
            <a:off x="755576" y="620688"/>
            <a:ext cx="69837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/>
              <a:t>Rivoluzione nella pittura e del vedere</a:t>
            </a:r>
            <a:endParaRPr lang="it-IT" dirty="0"/>
          </a:p>
          <a:p>
            <a:r>
              <a:rPr lang="it-IT" dirty="0"/>
              <a:t>Cinque premesse:</a:t>
            </a:r>
          </a:p>
          <a:p>
            <a:r>
              <a:rPr lang="it-IT" dirty="0"/>
              <a:t>- realismo</a:t>
            </a:r>
          </a:p>
          <a:p>
            <a:r>
              <a:rPr lang="it-IT" dirty="0"/>
              <a:t>- stampe giapponesi</a:t>
            </a:r>
          </a:p>
          <a:p>
            <a:r>
              <a:rPr lang="it-IT" dirty="0"/>
              <a:t>- tubetti di colore</a:t>
            </a:r>
          </a:p>
          <a:p>
            <a:r>
              <a:rPr lang="it-IT" dirty="0"/>
              <a:t>- macchina fotografica</a:t>
            </a:r>
          </a:p>
          <a:p>
            <a:r>
              <a:rPr lang="it-IT" dirty="0"/>
              <a:t>- studi fisici sulla luce e sull’accostamento dei colori- 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Eugène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Chevreul</a:t>
            </a:r>
            <a:endParaRPr lang="it-IT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accostare i colori senza mescolarli, 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modo tale da ottenere non superfici 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	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uniformi ma "vive" e in movimento</a:t>
            </a:r>
            <a:endParaRPr lang="it-IT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D2B76E-EB9E-258C-62C4-24E6F7AD9788}"/>
              </a:ext>
            </a:extLst>
          </p:cNvPr>
          <p:cNvSpPr txBox="1"/>
          <p:nvPr/>
        </p:nvSpPr>
        <p:spPr>
          <a:xfrm>
            <a:off x="755576" y="5373216"/>
            <a:ext cx="7171515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1866 – al caffè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Guerbois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prime discussioni tra artisti d’avanguardia</a:t>
            </a:r>
          </a:p>
          <a:p>
            <a:pPr marL="180000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intorno a 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Manet e Zola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ripensano all’opera di 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Corot, Millet, </a:t>
            </a:r>
          </a:p>
          <a:p>
            <a:pPr marL="180000">
              <a:spcAft>
                <a:spcPts val="10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Courbet e all’opera dei pittori di Barbizon</a:t>
            </a:r>
            <a:endParaRPr lang="it-IT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34 - The_Angelus_ATC.jpg">
            <a:extLst>
              <a:ext uri="{FF2B5EF4-FFF2-40B4-BE49-F238E27FC236}">
                <a16:creationId xmlns:a16="http://schemas.microsoft.com/office/drawing/2014/main" id="{C90D680B-099E-27DB-EE75-1F1F2A052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516218" y="2996952"/>
            <a:ext cx="2520280" cy="209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137.jpg">
            <a:extLst>
              <a:ext uri="{FF2B5EF4-FFF2-40B4-BE49-F238E27FC236}">
                <a16:creationId xmlns:a16="http://schemas.microsoft.com/office/drawing/2014/main" id="{8059D761-631F-D3E0-47C0-58805EFAB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3721015"/>
            <a:ext cx="2304256" cy="163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196.jpg">
            <a:extLst>
              <a:ext uri="{FF2B5EF4-FFF2-40B4-BE49-F238E27FC236}">
                <a16:creationId xmlns:a16="http://schemas.microsoft.com/office/drawing/2014/main" id="{63713BAC-6AF6-D5A8-BD1C-54AC14B0D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91880" y="3862329"/>
            <a:ext cx="2538831" cy="134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83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EA7EF8-E766-3219-22E8-7C6E8162D4B3}"/>
              </a:ext>
            </a:extLst>
          </p:cNvPr>
          <p:cNvSpPr txBox="1"/>
          <p:nvPr/>
        </p:nvSpPr>
        <p:spPr>
          <a:xfrm>
            <a:off x="179512" y="188640"/>
            <a:ext cx="8964488" cy="28007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1874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mostra di pittura presso il fotografo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Nadar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definita ironicamente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it-I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“impressionista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dal critico  Leroy 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         “…. </a:t>
            </a:r>
            <a:r>
              <a:rPr lang="it-IT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attentato al buon costume ed al rispetto dei maestri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…”  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si considerano allievi di Corot, Degas e 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Cézanne</a:t>
            </a:r>
          </a:p>
          <a:p>
            <a:pPr>
              <a:spcAft>
                <a:spcPts val="1000"/>
              </a:spcAft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fallimento commerciale – ma 3500 visitatori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1876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seconda mostra della Nuova Pittura presso 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Durant-Ruel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scandalo 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Caillebotte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finanzia l’iniziativa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F18201-9B0F-00F2-4994-8AA536106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84376"/>
            <a:ext cx="2708764" cy="34563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1DC4DE-7E70-079C-CA7E-47D3369931C0}"/>
              </a:ext>
            </a:extLst>
          </p:cNvPr>
          <p:cNvSpPr txBox="1"/>
          <p:nvPr/>
        </p:nvSpPr>
        <p:spPr>
          <a:xfrm>
            <a:off x="4572001" y="3466654"/>
            <a:ext cx="4572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"L'aria aperta, la luce diffusa, il sole vero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assumono oggi nella pittura un'importanza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 non avevano mai avuto e che, 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fr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ancamente, non meritano di avere...»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ADDE33-8ABA-2ADC-4B99-29DEFBE0532B}"/>
              </a:ext>
            </a:extLst>
          </p:cNvPr>
          <p:cNvSpPr txBox="1"/>
          <p:nvPr/>
        </p:nvSpPr>
        <p:spPr>
          <a:xfrm>
            <a:off x="3347864" y="4941168"/>
            <a:ext cx="4305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 «Nudo al sole» di Renoir:</a:t>
            </a:r>
          </a:p>
          <a:p>
            <a:r>
              <a:rPr lang="it-IT" sz="20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«rappresentazione della </a:t>
            </a:r>
          </a:p>
          <a:p>
            <a:r>
              <a:rPr lang="it-IT" sz="20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"putrefazione di un cadavere" </a:t>
            </a:r>
          </a:p>
          <a:p>
            <a:r>
              <a:rPr lang="it-IT" sz="20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"toni violacei della carne rancid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294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DB1C5B-8EF2-AB8B-F4E6-62820F214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415133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5E5B87-6C47-87F2-99CE-0B92F22B5A08}"/>
              </a:ext>
            </a:extLst>
          </p:cNvPr>
          <p:cNvSpPr txBox="1"/>
          <p:nvPr/>
        </p:nvSpPr>
        <p:spPr>
          <a:xfrm>
            <a:off x="6012161" y="6206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Claude Monet</a:t>
            </a:r>
          </a:p>
          <a:p>
            <a:r>
              <a:rPr lang="it-IT" dirty="0"/>
              <a:t>Rue </a:t>
            </a:r>
            <a:r>
              <a:rPr lang="it-IT" dirty="0" err="1"/>
              <a:t>Montorgueil</a:t>
            </a:r>
            <a:r>
              <a:rPr lang="it-IT" dirty="0"/>
              <a:t>, 1878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50F648-0782-6134-E547-B7112082E74E}"/>
              </a:ext>
            </a:extLst>
          </p:cNvPr>
          <p:cNvSpPr txBox="1"/>
          <p:nvPr/>
        </p:nvSpPr>
        <p:spPr>
          <a:xfrm>
            <a:off x="6444208" y="3068960"/>
            <a:ext cx="1679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Aprezzato</a:t>
            </a:r>
            <a:endParaRPr lang="it-IT" dirty="0"/>
          </a:p>
          <a:p>
            <a:r>
              <a:rPr lang="it-IT" dirty="0"/>
              <a:t>dal governo</a:t>
            </a:r>
          </a:p>
          <a:p>
            <a:r>
              <a:rPr lang="it-IT" dirty="0"/>
              <a:t>Gambetta  della</a:t>
            </a:r>
          </a:p>
          <a:p>
            <a:r>
              <a:rPr lang="it-IT" dirty="0"/>
              <a:t>Terza </a:t>
            </a:r>
          </a:p>
          <a:p>
            <a:r>
              <a:rPr lang="it-IT" dirty="0"/>
              <a:t>Repubblica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899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78B2EC-280A-EF08-7457-9B87093C34B4}"/>
              </a:ext>
            </a:extLst>
          </p:cNvPr>
          <p:cNvSpPr txBox="1"/>
          <p:nvPr/>
        </p:nvSpPr>
        <p:spPr>
          <a:xfrm>
            <a:off x="251520" y="116633"/>
            <a:ext cx="8640960" cy="19902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1879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quarta mostra finisce in attivo </a:t>
            </a:r>
          </a:p>
          <a:p>
            <a:pPr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partecipano solo Degas, Monet e Pissarro </a:t>
            </a:r>
          </a:p>
          <a:p>
            <a:pPr>
              <a:spcAft>
                <a:spcPts val="1000"/>
              </a:spcAft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iniziano spaccature nel gruppo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1886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ultima esposizione – Seurat espone “La grande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Jatte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nuovo linguaggio</a:t>
            </a:r>
          </a:p>
          <a:p>
            <a:pPr>
              <a:spcAft>
                <a:spcPts val="1000"/>
              </a:spcAft>
            </a:pP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successo internazionale della mostra organizzata da Durant-Ruel a New York</a:t>
            </a:r>
            <a:endParaRPr lang="it-IT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166531-7390-F14C-7093-ECF6CB2CA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2546349"/>
            <a:ext cx="2749173" cy="19902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58FA51-2B43-98FD-7D52-33EC4E041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77" y="3789040"/>
            <a:ext cx="4506416" cy="26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08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ABD28F-F2AA-2D8C-6AF6-95C5C7422298}"/>
              </a:ext>
            </a:extLst>
          </p:cNvPr>
          <p:cNvSpPr txBox="1"/>
          <p:nvPr/>
        </p:nvSpPr>
        <p:spPr>
          <a:xfrm>
            <a:off x="1115616" y="620688"/>
            <a:ext cx="143180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PUNTINISMO</a:t>
            </a:r>
          </a:p>
          <a:p>
            <a:r>
              <a:rPr lang="it-IT" dirty="0"/>
              <a:t>SEURAT</a:t>
            </a:r>
          </a:p>
          <a:p>
            <a:r>
              <a:rPr lang="it-IT" dirty="0"/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1534057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35EEA6-6D72-BCAA-C0C4-84857C956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772400" cy="49306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83ED6C-EA64-37FB-2B31-0D2874FA8B66}"/>
              </a:ext>
            </a:extLst>
          </p:cNvPr>
          <p:cNvSpPr txBox="1"/>
          <p:nvPr/>
        </p:nvSpPr>
        <p:spPr>
          <a:xfrm>
            <a:off x="4067944" y="5517232"/>
            <a:ext cx="13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Monet</a:t>
            </a:r>
          </a:p>
          <a:p>
            <a:r>
              <a:rPr lang="it-IT" dirty="0"/>
              <a:t>Ninfee, 1917</a:t>
            </a:r>
          </a:p>
        </p:txBody>
      </p:sp>
    </p:spTree>
    <p:extLst>
      <p:ext uri="{BB962C8B-B14F-4D97-AF65-F5344CB8AC3E}">
        <p14:creationId xmlns:p14="http://schemas.microsoft.com/office/powerpoint/2010/main" val="3533869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4625750"/>
            <a:ext cx="6336704" cy="1013049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Vincent Van Gogh</a:t>
            </a:r>
          </a:p>
          <a:p>
            <a:r>
              <a:rPr lang="it-IT" b="1" i="1" dirty="0">
                <a:solidFill>
                  <a:srgbClr val="FF0000"/>
                </a:solidFill>
              </a:rPr>
              <a:t>Che fare per salvare il mondo?</a:t>
            </a:r>
          </a:p>
        </p:txBody>
      </p:sp>
      <p:pic>
        <p:nvPicPr>
          <p:cNvPr id="4" name="Immagine 3" descr="399.jpg">
            <a:extLst>
              <a:ext uri="{FF2B5EF4-FFF2-40B4-BE49-F238E27FC236}">
                <a16:creationId xmlns:a16="http://schemas.microsoft.com/office/drawing/2014/main" id="{E4C96712-A4E0-6AAC-3671-0D3BC445D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0264" y="129508"/>
            <a:ext cx="3645912" cy="449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194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8C08CA-64F7-C8AE-D5D8-FF3119611D9E}"/>
              </a:ext>
            </a:extLst>
          </p:cNvPr>
          <p:cNvSpPr txBox="1"/>
          <p:nvPr/>
        </p:nvSpPr>
        <p:spPr>
          <a:xfrm>
            <a:off x="899591" y="188640"/>
            <a:ext cx="7488833" cy="5955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Cronologia di  Van Gogh</a:t>
            </a:r>
            <a:endParaRPr lang="it-IT" sz="1800" dirty="0">
              <a:effectLst/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1849 – i padre è nominato pastore calvinista nel Brabante olandese – </a:t>
            </a:r>
          </a:p>
          <a:p>
            <a:pPr algn="just">
              <a:spcAft>
                <a:spcPts val="1000"/>
              </a:spcAft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famiglia borghese e colta – i fratelli sono mercati d’arte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1852 – nasce morto il primo figlio Vincent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1853 – 30 marzo nasce Vincent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 – nasce il fratello Theo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1868 – interrompe gli studi per scarso rendimento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1869 – Vincent è a L’Aia presso la filiale della casa d’arte</a:t>
            </a: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Goupil di Parigi – lavora con impegno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1872 – inizia la corrispondenza con il fratello Theo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1873 –visita Parigi (Salon e Louvre) - viene trasferito a Londra  </a:t>
            </a:r>
          </a:p>
          <a:p>
            <a:pPr algn="just">
              <a:spcAft>
                <a:spcPts val="1000"/>
              </a:spcAft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respinto da ragazza già fidanzata - prime crisi di sconforto  </a:t>
            </a:r>
          </a:p>
          <a:p>
            <a:pPr algn="just"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Theo è assunto presso la filiale Goupil di Bruxelles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1875 – trasferito presso la sede centrale a Parigi vede Corot </a:t>
            </a:r>
          </a:p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trascura il lavoro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1919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9425"/>
            <a:ext cx="9144000" cy="58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770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9" y="188640"/>
            <a:ext cx="416926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394.jpg">
            <a:extLst>
              <a:ext uri="{FF2B5EF4-FFF2-40B4-BE49-F238E27FC236}">
                <a16:creationId xmlns:a16="http://schemas.microsoft.com/office/drawing/2014/main" id="{F87A1F46-E1DE-350E-BC2F-9212935FE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388036" y="2140098"/>
            <a:ext cx="4000388" cy="471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402.jpg">
            <a:extLst>
              <a:ext uri="{FF2B5EF4-FFF2-40B4-BE49-F238E27FC236}">
                <a16:creationId xmlns:a16="http://schemas.microsoft.com/office/drawing/2014/main" id="{73FC4492-D04A-A8B2-9D13-00FE6E539E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2405" y="3096345"/>
            <a:ext cx="2702093" cy="3573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75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60400" y="0"/>
            <a:ext cx="7823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53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B17B4A-1D1A-4B97-BB8C-084B0FB19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" y="1"/>
            <a:ext cx="7421376" cy="59834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266815-96C3-EFD5-8C12-4C4FC8FF05A9}"/>
              </a:ext>
            </a:extLst>
          </p:cNvPr>
          <p:cNvSpPr txBox="1"/>
          <p:nvPr/>
        </p:nvSpPr>
        <p:spPr>
          <a:xfrm>
            <a:off x="1763688" y="6309320"/>
            <a:ext cx="510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Renoir – Lo stagno delle rane (La </a:t>
            </a:r>
            <a:r>
              <a:rPr lang="it-IT" dirty="0" err="1"/>
              <a:t>Grenouillére</a:t>
            </a:r>
            <a:r>
              <a:rPr lang="it-IT" dirty="0"/>
              <a:t>), 1869</a:t>
            </a:r>
          </a:p>
        </p:txBody>
      </p:sp>
    </p:spTree>
    <p:extLst>
      <p:ext uri="{BB962C8B-B14F-4D97-AF65-F5344CB8AC3E}">
        <p14:creationId xmlns:p14="http://schemas.microsoft.com/office/powerpoint/2010/main" val="134016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ADFE87-9F8A-8476-1D4D-6EB7D9F13ECE}"/>
              </a:ext>
            </a:extLst>
          </p:cNvPr>
          <p:cNvSpPr txBox="1"/>
          <p:nvPr/>
        </p:nvSpPr>
        <p:spPr>
          <a:xfrm>
            <a:off x="395536" y="476672"/>
            <a:ext cx="7848872" cy="5619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1876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si dimette dall’impiego - in seminario in Inghilterra – fa il suo primo sermone –  interesse per la pittura – le condizioni di salute allarmano la famiglia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1877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traduce la Bibbia – entra nella facoltà di teologia molto aiutato dalla   famiglia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1878 –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respinto agli esami in seminario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1878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autorizzato temporaneamente a evangelizzare - parte per il BORINAGE – inizia a disegnare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poverissimamente  a fianco dei minatori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1879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non viene rinnovata l’autorizzazione alla predicazione - grave crisi – vaga in miseria e tormenti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1880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inizia a dipingere – copia Millet – si innamora della prostituta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Sien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vive con lei e con i suoi due figli fino all’ ’82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1883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si riavvicina alla famiglia poi si trasferisce a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Nuenen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periodo decisivo per la sua formazione artistica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18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7A86AA-5152-1127-371E-15D0EC9F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0"/>
            <a:ext cx="4416524" cy="3389713"/>
          </a:xfrm>
          <a:prstGeom prst="rect">
            <a:avLst/>
          </a:prstGeom>
        </p:spPr>
      </p:pic>
      <p:pic>
        <p:nvPicPr>
          <p:cNvPr id="6" name="Immagine 5" descr="34 - The_Angelus_ATC.jpg">
            <a:extLst>
              <a:ext uri="{FF2B5EF4-FFF2-40B4-BE49-F238E27FC236}">
                <a16:creationId xmlns:a16="http://schemas.microsoft.com/office/drawing/2014/main" id="{E95BA580-3027-74F0-2191-BB610F188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3054995"/>
            <a:ext cx="4704556" cy="39023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141166-97BA-BAB4-281F-8E0E9D6ED870}"/>
              </a:ext>
            </a:extLst>
          </p:cNvPr>
          <p:cNvSpPr txBox="1"/>
          <p:nvPr/>
        </p:nvSpPr>
        <p:spPr>
          <a:xfrm>
            <a:off x="1835696" y="3717032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Van Gogh - 1880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FB2203-865A-9F9C-1C33-2194CD3E76A7}"/>
              </a:ext>
            </a:extLst>
          </p:cNvPr>
          <p:cNvSpPr txBox="1"/>
          <p:nvPr/>
        </p:nvSpPr>
        <p:spPr>
          <a:xfrm>
            <a:off x="6804248" y="2420888"/>
            <a:ext cx="73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Millet</a:t>
            </a:r>
          </a:p>
        </p:txBody>
      </p:sp>
    </p:spTree>
    <p:extLst>
      <p:ext uri="{BB962C8B-B14F-4D97-AF65-F5344CB8AC3E}">
        <p14:creationId xmlns:p14="http://schemas.microsoft.com/office/powerpoint/2010/main" val="503057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0126C3-3A90-F9E3-B3F8-FA370E1D3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431657" cy="49041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FCB3FB-99B3-C104-EDA0-9CB7189B159D}"/>
              </a:ext>
            </a:extLst>
          </p:cNvPr>
          <p:cNvSpPr txBox="1"/>
          <p:nvPr/>
        </p:nvSpPr>
        <p:spPr>
          <a:xfrm>
            <a:off x="3347864" y="5661248"/>
            <a:ext cx="3158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Van Gogh – Natura morte, 1881</a:t>
            </a:r>
          </a:p>
        </p:txBody>
      </p:sp>
    </p:spTree>
    <p:extLst>
      <p:ext uri="{BB962C8B-B14F-4D97-AF65-F5344CB8AC3E}">
        <p14:creationId xmlns:p14="http://schemas.microsoft.com/office/powerpoint/2010/main" val="1062734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22525" y="0"/>
            <a:ext cx="4298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C5D569-475D-9454-639D-0986D76FA87B}"/>
              </a:ext>
            </a:extLst>
          </p:cNvPr>
          <p:cNvSpPr txBox="1"/>
          <p:nvPr/>
        </p:nvSpPr>
        <p:spPr>
          <a:xfrm>
            <a:off x="971600" y="1556792"/>
            <a:ext cx="816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Dolore</a:t>
            </a:r>
          </a:p>
          <a:p>
            <a:r>
              <a:rPr lang="it-IT" dirty="0"/>
              <a:t>1882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D56457-9B35-B285-5E7B-AEA07C61807C}"/>
              </a:ext>
            </a:extLst>
          </p:cNvPr>
          <p:cNvSpPr txBox="1"/>
          <p:nvPr/>
        </p:nvSpPr>
        <p:spPr>
          <a:xfrm>
            <a:off x="251520" y="3717032"/>
            <a:ext cx="1536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Relazione con</a:t>
            </a:r>
          </a:p>
          <a:p>
            <a:r>
              <a:rPr lang="it-IT" dirty="0" err="1"/>
              <a:t>Sien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3072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5300" y="0"/>
            <a:ext cx="5613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579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336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3863"/>
            <a:ext cx="9144000" cy="6008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827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666347-2D24-BF9B-24DC-251C10AF8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31800"/>
            <a:ext cx="4724400" cy="5994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89813E-170A-B81E-F9B0-D25B3072CC8B}"/>
              </a:ext>
            </a:extLst>
          </p:cNvPr>
          <p:cNvSpPr txBox="1"/>
          <p:nvPr/>
        </p:nvSpPr>
        <p:spPr>
          <a:xfrm>
            <a:off x="6660233" y="155679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Van Gogh</a:t>
            </a:r>
          </a:p>
          <a:p>
            <a:r>
              <a:rPr lang="it-IT" dirty="0"/>
              <a:t>Contadina, </a:t>
            </a:r>
            <a:r>
              <a:rPr lang="it-IT" b="1" dirty="0">
                <a:solidFill>
                  <a:srgbClr val="FF0000"/>
                </a:solidFill>
              </a:rPr>
              <a:t>1884</a:t>
            </a:r>
          </a:p>
        </p:txBody>
      </p:sp>
    </p:spTree>
    <p:extLst>
      <p:ext uri="{BB962C8B-B14F-4D97-AF65-F5344CB8AC3E}">
        <p14:creationId xmlns:p14="http://schemas.microsoft.com/office/powerpoint/2010/main" val="3398377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0"/>
            <a:ext cx="8456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17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0813"/>
            <a:ext cx="9144000" cy="655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2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B09277-9149-61D0-6635-36D8C8231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2656"/>
            <a:ext cx="7772400" cy="51573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BC77ED-20E8-45E7-FB20-C5B9FAAAD40F}"/>
              </a:ext>
            </a:extLst>
          </p:cNvPr>
          <p:cNvSpPr txBox="1"/>
          <p:nvPr/>
        </p:nvSpPr>
        <p:spPr>
          <a:xfrm>
            <a:off x="4139952" y="5877272"/>
            <a:ext cx="343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Bazille</a:t>
            </a:r>
            <a:r>
              <a:rPr lang="it-IT" dirty="0"/>
              <a:t> – Riunione di famiglia, 1867</a:t>
            </a:r>
          </a:p>
        </p:txBody>
      </p:sp>
    </p:spTree>
    <p:extLst>
      <p:ext uri="{BB962C8B-B14F-4D97-AF65-F5344CB8AC3E}">
        <p14:creationId xmlns:p14="http://schemas.microsoft.com/office/powerpoint/2010/main" val="1375238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8925" y="0"/>
            <a:ext cx="8564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133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40.jpg">
            <a:extLst>
              <a:ext uri="{FF2B5EF4-FFF2-40B4-BE49-F238E27FC236}">
                <a16:creationId xmlns:a16="http://schemas.microsoft.com/office/drawing/2014/main" id="{1724AEF5-8657-EC52-C537-F270E36F7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1680" y="1821321"/>
            <a:ext cx="2407629" cy="318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455.jpg">
            <a:extLst>
              <a:ext uri="{FF2B5EF4-FFF2-40B4-BE49-F238E27FC236}">
                <a16:creationId xmlns:a16="http://schemas.microsoft.com/office/drawing/2014/main" id="{CDD0CBB1-5FDF-3227-541B-C8473592E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724128" y="417165"/>
            <a:ext cx="2996952" cy="2996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635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60.jpg">
            <a:extLst>
              <a:ext uri="{FF2B5EF4-FFF2-40B4-BE49-F238E27FC236}">
                <a16:creationId xmlns:a16="http://schemas.microsoft.com/office/drawing/2014/main" id="{A8B66C50-EAE2-CD41-0359-3F2B0C893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4940" y="0"/>
            <a:ext cx="2262537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457.jpg">
            <a:extLst>
              <a:ext uri="{FF2B5EF4-FFF2-40B4-BE49-F238E27FC236}">
                <a16:creationId xmlns:a16="http://schemas.microsoft.com/office/drawing/2014/main" id="{8496EE41-8EDB-8E8A-726F-62DD8C713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228184" y="0"/>
            <a:ext cx="2593175" cy="41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470.jpg">
            <a:extLst>
              <a:ext uri="{FF2B5EF4-FFF2-40B4-BE49-F238E27FC236}">
                <a16:creationId xmlns:a16="http://schemas.microsoft.com/office/drawing/2014/main" id="{15AF677E-C5A3-E3C2-22D1-6EC4A2EBF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627784" y="2074540"/>
            <a:ext cx="2978398" cy="401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36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1.jpg">
            <a:extLst>
              <a:ext uri="{FF2B5EF4-FFF2-40B4-BE49-F238E27FC236}">
                <a16:creationId xmlns:a16="http://schemas.microsoft.com/office/drawing/2014/main" id="{3AC37FBA-1C68-00FE-BCF5-35229BB24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5086" y="332656"/>
            <a:ext cx="420608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422.jpg">
            <a:extLst>
              <a:ext uri="{FF2B5EF4-FFF2-40B4-BE49-F238E27FC236}">
                <a16:creationId xmlns:a16="http://schemas.microsoft.com/office/drawing/2014/main" id="{E5FBB594-2346-BBB1-3B30-F113FD95F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32040" y="1554510"/>
            <a:ext cx="4064259" cy="5301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636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23.jpg">
            <a:extLst>
              <a:ext uri="{FF2B5EF4-FFF2-40B4-BE49-F238E27FC236}">
                <a16:creationId xmlns:a16="http://schemas.microsoft.com/office/drawing/2014/main" id="{B382EFB9-65C4-EACF-4D1B-C88C8BFC2A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08744"/>
            <a:ext cx="4572000" cy="332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490.jpg">
            <a:extLst>
              <a:ext uri="{FF2B5EF4-FFF2-40B4-BE49-F238E27FC236}">
                <a16:creationId xmlns:a16="http://schemas.microsoft.com/office/drawing/2014/main" id="{50B4E473-3B7E-0442-CBE6-451A88178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19872" y="3352279"/>
            <a:ext cx="5472608" cy="3294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559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00.jpg">
            <a:extLst>
              <a:ext uri="{FF2B5EF4-FFF2-40B4-BE49-F238E27FC236}">
                <a16:creationId xmlns:a16="http://schemas.microsoft.com/office/drawing/2014/main" id="{65ECD815-8AA1-90DF-F855-E305111B2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700" y="692696"/>
            <a:ext cx="8665358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195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476672"/>
            <a:ext cx="6013936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2448BF-369B-22F7-F47F-18C546CFC698}"/>
              </a:ext>
            </a:extLst>
          </p:cNvPr>
          <p:cNvSpPr txBox="1"/>
          <p:nvPr/>
        </p:nvSpPr>
        <p:spPr>
          <a:xfrm>
            <a:off x="6588224" y="1772816"/>
            <a:ext cx="256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Natura morta con</a:t>
            </a:r>
          </a:p>
          <a:p>
            <a:r>
              <a:rPr lang="it-IT" dirty="0"/>
              <a:t>Bibbia,</a:t>
            </a:r>
          </a:p>
          <a:p>
            <a:r>
              <a:rPr lang="it-IT" b="1" dirty="0">
                <a:solidFill>
                  <a:srgbClr val="FF0000"/>
                </a:solidFill>
              </a:rPr>
              <a:t>1885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DFFCBE-E5B9-C5E8-EF88-A313BFBB5E10}"/>
              </a:ext>
            </a:extLst>
          </p:cNvPr>
          <p:cNvSpPr txBox="1"/>
          <p:nvPr/>
        </p:nvSpPr>
        <p:spPr>
          <a:xfrm>
            <a:off x="6588224" y="458112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Testi:</a:t>
            </a:r>
          </a:p>
          <a:p>
            <a:r>
              <a:rPr lang="it-IT" dirty="0"/>
              <a:t>Isaia</a:t>
            </a:r>
          </a:p>
          <a:p>
            <a:r>
              <a:rPr lang="it-IT" dirty="0"/>
              <a:t>Zola – La </a:t>
            </a:r>
            <a:r>
              <a:rPr lang="it-IT" dirty="0" err="1"/>
              <a:t>joie</a:t>
            </a:r>
            <a:r>
              <a:rPr lang="it-IT" dirty="0"/>
              <a:t> de </a:t>
            </a:r>
            <a:r>
              <a:rPr lang="it-IT" dirty="0" err="1"/>
              <a:t>vivre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FA3A70-D658-5060-7AD8-A3D91E369FC0}"/>
              </a:ext>
            </a:extLst>
          </p:cNvPr>
          <p:cNvSpPr txBox="1"/>
          <p:nvPr/>
        </p:nvSpPr>
        <p:spPr>
          <a:xfrm>
            <a:off x="2195736" y="5949280"/>
            <a:ext cx="232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Citato nella lettera 429</a:t>
            </a:r>
          </a:p>
        </p:txBody>
      </p:sp>
    </p:spTree>
    <p:extLst>
      <p:ext uri="{BB962C8B-B14F-4D97-AF65-F5344CB8AC3E}">
        <p14:creationId xmlns:p14="http://schemas.microsoft.com/office/powerpoint/2010/main" val="2438636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0663"/>
            <a:ext cx="9144000" cy="6416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11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27434"/>
            <a:ext cx="8172400" cy="576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36A09B-D9F2-1EC2-E004-52BD1942AF83}"/>
              </a:ext>
            </a:extLst>
          </p:cNvPr>
          <p:cNvSpPr txBox="1"/>
          <p:nvPr/>
        </p:nvSpPr>
        <p:spPr>
          <a:xfrm>
            <a:off x="2411760" y="6093296"/>
            <a:ext cx="53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Van Gogh - Mangiatori di patate, </a:t>
            </a:r>
            <a:r>
              <a:rPr lang="it-IT" b="1" dirty="0">
                <a:solidFill>
                  <a:srgbClr val="FF0000"/>
                </a:solidFill>
              </a:rPr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1499464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8E2609-8809-1622-3DD7-82A0E4BEF5F0}"/>
              </a:ext>
            </a:extLst>
          </p:cNvPr>
          <p:cNvSpPr txBox="1"/>
          <p:nvPr/>
        </p:nvSpPr>
        <p:spPr>
          <a:xfrm>
            <a:off x="467544" y="188640"/>
            <a:ext cx="4104456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1885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dipinge “I mangiatori di patate”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1886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presso il fratello a Parigi scopre l’impressionismo e l’arte giapponese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1888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è nel Mezzogiorno della Francia ad Arles su suggerimento di Toulouse Lautrec – lo raggiunge il 20 ottobre  Gauguin – dopo la partenza di Gauguin (23 dicembre) e il taglio dell’orecchio viene internato in ospedale 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1889 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– su petizione degli abitanti di Arles viene internato a Saint Rémy – con l’aiuto di Theo torna presso Parigi ad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Auvers</a:t>
            </a:r>
            <a:r>
              <a:rPr lang="it-IT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sur </a:t>
            </a:r>
            <a:r>
              <a:rPr lang="it-IT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Oise</a:t>
            </a:r>
            <a:r>
              <a:rPr lang="it-IT" sz="2000" dirty="0">
                <a:effectLst/>
              </a:rPr>
              <a:t> 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8EC78F-872C-5F53-2AD5-0A2599B62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96752"/>
            <a:ext cx="287306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2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0CB1EE-605B-E0A7-D572-2E69B83B538E}"/>
              </a:ext>
            </a:extLst>
          </p:cNvPr>
          <p:cNvSpPr txBox="1"/>
          <p:nvPr/>
        </p:nvSpPr>
        <p:spPr>
          <a:xfrm>
            <a:off x="467544" y="692696"/>
            <a:ext cx="547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caffè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Guerbois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nella Grande-Rue-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Batignolles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9BB12A-26A0-A21B-F8F2-70F748654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5476820" cy="41019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8B57FC-6D6B-F70B-BEB1-D55C40D3E4DF}"/>
              </a:ext>
            </a:extLst>
          </p:cNvPr>
          <p:cNvSpPr txBox="1"/>
          <p:nvPr/>
        </p:nvSpPr>
        <p:spPr>
          <a:xfrm>
            <a:off x="5944364" y="3789040"/>
            <a:ext cx="2732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Fantin La Tour</a:t>
            </a:r>
          </a:p>
          <a:p>
            <a:r>
              <a:rPr lang="it-IT" dirty="0"/>
              <a:t> 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L'Atelier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des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Batignolles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1870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i="1" dirty="0">
                <a:latin typeface="Arial" panose="020B0604020202020204" pitchFamily="34" charset="0"/>
              </a:rPr>
              <a:t>Sono ritratti</a:t>
            </a:r>
          </a:p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 Monet</a:t>
            </a:r>
          </a:p>
          <a:p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</a:rPr>
              <a:t>Bazille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Renoir</a:t>
            </a:r>
          </a:p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Manet</a:t>
            </a:r>
          </a:p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Degas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35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 - amsterda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2600" y="0"/>
            <a:ext cx="8177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78324F-9B91-CF07-3ACC-BC003AF6D015}"/>
              </a:ext>
            </a:extLst>
          </p:cNvPr>
          <p:cNvSpPr txBox="1"/>
          <p:nvPr/>
        </p:nvSpPr>
        <p:spPr>
          <a:xfrm>
            <a:off x="7236296" y="47667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1886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 - Zoccoli_Vincent_van_Gog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1772816"/>
            <a:ext cx="6849289" cy="52960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FAA1CE-900F-EE4C-45FA-B6B4C60BEB16}"/>
              </a:ext>
            </a:extLst>
          </p:cNvPr>
          <p:cNvSpPr txBox="1"/>
          <p:nvPr/>
        </p:nvSpPr>
        <p:spPr>
          <a:xfrm>
            <a:off x="1043608" y="188640"/>
            <a:ext cx="3899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Dibattito tra</a:t>
            </a:r>
          </a:p>
          <a:p>
            <a:r>
              <a:rPr lang="it-IT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Heidegger (verità dell’oggetto),</a:t>
            </a:r>
          </a:p>
          <a:p>
            <a:r>
              <a:rPr lang="it-IT" b="0" i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Schapiro </a:t>
            </a:r>
            <a:r>
              <a:rPr lang="it-IT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(autoritratto)</a:t>
            </a:r>
          </a:p>
          <a:p>
            <a:r>
              <a:rPr lang="it-IT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Derrida (…sono scarpe e basta)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  - Van Gogh - Natura morta con 3 paia di scarp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93712"/>
            <a:ext cx="10010469" cy="724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 - Vincent-Van-Gogh-Vecchi-Scarponi1-650x5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1625" y="0"/>
            <a:ext cx="8539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  - Vincent_Willem_van_Gogh_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913" y="0"/>
            <a:ext cx="8764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A5BCA6-8990-BF19-BC47-E8D9E8256E53}"/>
              </a:ext>
            </a:extLst>
          </p:cNvPr>
          <p:cNvSpPr txBox="1"/>
          <p:nvPr/>
        </p:nvSpPr>
        <p:spPr>
          <a:xfrm>
            <a:off x="7308304" y="580526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3784177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85.jpg">
            <a:extLst>
              <a:ext uri="{FF2B5EF4-FFF2-40B4-BE49-F238E27FC236}">
                <a16:creationId xmlns:a16="http://schemas.microsoft.com/office/drawing/2014/main" id="{C3DE2CC0-5AEA-7203-3FB7-97FF6D325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79612" y="514178"/>
            <a:ext cx="6984776" cy="58296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57A82C-D14D-096A-2791-A3705B0CE32D}"/>
              </a:ext>
            </a:extLst>
          </p:cNvPr>
          <p:cNvSpPr txBox="1"/>
          <p:nvPr/>
        </p:nvSpPr>
        <p:spPr>
          <a:xfrm>
            <a:off x="8316416" y="12687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3300566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95.jpg">
            <a:extLst>
              <a:ext uri="{FF2B5EF4-FFF2-40B4-BE49-F238E27FC236}">
                <a16:creationId xmlns:a16="http://schemas.microsoft.com/office/drawing/2014/main" id="{C069F8D4-2ED2-07AE-B78B-12137430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0" y="235471"/>
            <a:ext cx="3622046" cy="3509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1BB61C-1795-6FD4-B7A4-055C75E9EAC7}"/>
              </a:ext>
            </a:extLst>
          </p:cNvPr>
          <p:cNvSpPr txBox="1"/>
          <p:nvPr/>
        </p:nvSpPr>
        <p:spPr>
          <a:xfrm>
            <a:off x="683569" y="4797151"/>
            <a:ext cx="201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Toulouse-Lautrec</a:t>
            </a:r>
          </a:p>
          <a:p>
            <a:r>
              <a:rPr lang="it-IT" dirty="0"/>
              <a:t>Ritratto di Van Gogh, </a:t>
            </a:r>
            <a:r>
              <a:rPr lang="it-IT" b="1" dirty="0">
                <a:solidFill>
                  <a:srgbClr val="FF0000"/>
                </a:solidFill>
              </a:rPr>
              <a:t>1887</a:t>
            </a:r>
          </a:p>
        </p:txBody>
      </p:sp>
      <p:pic>
        <p:nvPicPr>
          <p:cNvPr id="5" name="Immagine 4" descr="610.jpg">
            <a:extLst>
              <a:ext uri="{FF2B5EF4-FFF2-40B4-BE49-F238E27FC236}">
                <a16:creationId xmlns:a16="http://schemas.microsoft.com/office/drawing/2014/main" id="{B2931445-9F26-84E8-42EA-8887C9F56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9512" y="594"/>
            <a:ext cx="3888431" cy="46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3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7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488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650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0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5FA987-AB8F-B0EA-EF62-49C8FA177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9" y="952907"/>
            <a:ext cx="6194900" cy="50444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40A5EC-48CE-7956-0070-3CE3EF5F85E2}"/>
              </a:ext>
            </a:extLst>
          </p:cNvPr>
          <p:cNvSpPr txBox="1"/>
          <p:nvPr/>
        </p:nvSpPr>
        <p:spPr>
          <a:xfrm>
            <a:off x="611560" y="6381328"/>
            <a:ext cx="325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 – Lezione di musica, 1870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9246F1-22E9-5012-6E77-F16FB2BA6243}"/>
              </a:ext>
            </a:extLst>
          </p:cNvPr>
          <p:cNvSpPr txBox="1"/>
          <p:nvPr/>
        </p:nvSpPr>
        <p:spPr>
          <a:xfrm>
            <a:off x="2771800" y="260648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Al Salon del 1870</a:t>
            </a:r>
          </a:p>
        </p:txBody>
      </p:sp>
    </p:spTree>
    <p:extLst>
      <p:ext uri="{BB962C8B-B14F-4D97-AF65-F5344CB8AC3E}">
        <p14:creationId xmlns:p14="http://schemas.microsoft.com/office/powerpoint/2010/main" val="544190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6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782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336913-F8FE-AFB7-EB8A-FCF6C5E5C530}"/>
              </a:ext>
            </a:extLst>
          </p:cNvPr>
          <p:cNvSpPr txBox="1"/>
          <p:nvPr/>
        </p:nvSpPr>
        <p:spPr>
          <a:xfrm>
            <a:off x="827584" y="616530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3175235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3B0C33-CA0F-41E4-D7F1-990CC34B2623}"/>
              </a:ext>
            </a:extLst>
          </p:cNvPr>
          <p:cNvSpPr txBox="1"/>
          <p:nvPr/>
        </p:nvSpPr>
        <p:spPr>
          <a:xfrm>
            <a:off x="7174658" y="5517232"/>
            <a:ext cx="196934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Giugno 1888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76A8BD-E3F4-3F1D-B7E6-1C4D2A8DA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" y="588496"/>
            <a:ext cx="7147795" cy="5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166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288AD8-7682-A443-C5BE-9B238D355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10" y="0"/>
            <a:ext cx="3802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91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B06DA1-7911-A74C-0606-61851D87BAF8}"/>
              </a:ext>
            </a:extLst>
          </p:cNvPr>
          <p:cNvSpPr txBox="1"/>
          <p:nvPr/>
        </p:nvSpPr>
        <p:spPr>
          <a:xfrm>
            <a:off x="107504" y="260648"/>
            <a:ext cx="81369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800" b="1" i="1" dirty="0">
                <a:solidFill>
                  <a:srgbClr val="080809"/>
                </a:solidFill>
                <a:effectLst/>
                <a:latin typeface="inherit"/>
              </a:rPr>
              <a:t>Lettera di Van Gogh al fratello Theo.</a:t>
            </a:r>
          </a:p>
          <a:p>
            <a:pPr algn="l"/>
            <a:endParaRPr lang="it-IT" sz="2800" b="1" i="1" dirty="0">
              <a:solidFill>
                <a:srgbClr val="080809"/>
              </a:solidFill>
              <a:effectLst/>
              <a:latin typeface="inherit"/>
            </a:endParaRP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Sto lottando con un quadro cominciato alcuni giorni prima della mia ricaduta,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un falciatore, lo studio è giallo, terribilmente impastato,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ma lo spunto era bello e semplice. E allora ho visto in questo falciatore –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vaga figura che lotta contro il demonio sotto il sole per venire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a capo del suo lavoro –, ci ho visto l’immagine della morte,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nel senso che l’umanità sarebbe il grano che si falcia.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È quindi – volendo – l’antitesi di quel seminatore che avevo dipinto.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Ma in questa morte nulla di triste, tutto succede in piena luce </a:t>
            </a:r>
          </a:p>
          <a:p>
            <a:pPr algn="l"/>
            <a:r>
              <a:rPr lang="it-IT" sz="2400" b="0" i="0" dirty="0">
                <a:solidFill>
                  <a:srgbClr val="080809"/>
                </a:solidFill>
                <a:effectLst/>
                <a:latin typeface="inherit"/>
              </a:rPr>
              <a:t>con un sole che inonda tutto in una luce di oro fino</a:t>
            </a:r>
            <a:r>
              <a:rPr lang="it-IT" sz="2800" b="0" i="0" dirty="0">
                <a:solidFill>
                  <a:srgbClr val="080809"/>
                </a:solidFill>
                <a:effectLst/>
                <a:latin typeface="inheri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0143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6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663" y="0"/>
            <a:ext cx="8701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43D00B-EE9B-2825-6DE0-5E27DD44F576}"/>
              </a:ext>
            </a:extLst>
          </p:cNvPr>
          <p:cNvSpPr txBox="1"/>
          <p:nvPr/>
        </p:nvSpPr>
        <p:spPr>
          <a:xfrm>
            <a:off x="7020272" y="6093296"/>
            <a:ext cx="168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Settembre 1888</a:t>
            </a:r>
          </a:p>
        </p:txBody>
      </p:sp>
    </p:spTree>
    <p:extLst>
      <p:ext uri="{BB962C8B-B14F-4D97-AF65-F5344CB8AC3E}">
        <p14:creationId xmlns:p14="http://schemas.microsoft.com/office/powerpoint/2010/main" val="3740040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8" y="0"/>
            <a:ext cx="888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F2E324-775B-445A-0293-919B23BA74E5}"/>
              </a:ext>
            </a:extLst>
          </p:cNvPr>
          <p:cNvSpPr txBox="1"/>
          <p:nvPr/>
        </p:nvSpPr>
        <p:spPr>
          <a:xfrm>
            <a:off x="4572000" y="6237312"/>
            <a:ext cx="17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Settermbre</a:t>
            </a:r>
            <a:r>
              <a:rPr lang="it-IT" dirty="0"/>
              <a:t> 1888</a:t>
            </a:r>
          </a:p>
        </p:txBody>
      </p:sp>
    </p:spTree>
    <p:extLst>
      <p:ext uri="{BB962C8B-B14F-4D97-AF65-F5344CB8AC3E}">
        <p14:creationId xmlns:p14="http://schemas.microsoft.com/office/powerpoint/2010/main" val="1203599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9913" y="0"/>
            <a:ext cx="5464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F39BF6-76DC-9285-2444-2A59ED94DFD5}"/>
              </a:ext>
            </a:extLst>
          </p:cNvPr>
          <p:cNvSpPr txBox="1"/>
          <p:nvPr/>
        </p:nvSpPr>
        <p:spPr>
          <a:xfrm>
            <a:off x="7740352" y="692696"/>
            <a:ext cx="135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Settrmbre</a:t>
            </a:r>
            <a:endParaRPr lang="it-IT" dirty="0"/>
          </a:p>
          <a:p>
            <a:r>
              <a:rPr lang="it-IT" dirty="0"/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4291460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E30A188-CE37-3999-EA6C-52663FB5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0"/>
            <a:ext cx="7772400" cy="616934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70E70F-8521-3AFC-CDE2-A358A806E0F5}"/>
              </a:ext>
            </a:extLst>
          </p:cNvPr>
          <p:cNvSpPr txBox="1"/>
          <p:nvPr/>
        </p:nvSpPr>
        <p:spPr>
          <a:xfrm>
            <a:off x="3203848" y="6453336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Ottobre 1888</a:t>
            </a:r>
          </a:p>
        </p:txBody>
      </p:sp>
    </p:spTree>
    <p:extLst>
      <p:ext uri="{BB962C8B-B14F-4D97-AF65-F5344CB8AC3E}">
        <p14:creationId xmlns:p14="http://schemas.microsoft.com/office/powerpoint/2010/main" val="17368698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18677F-A8E6-C883-06AF-7D540F61B59A}"/>
              </a:ext>
            </a:extLst>
          </p:cNvPr>
          <p:cNvSpPr txBox="1"/>
          <p:nvPr/>
        </p:nvSpPr>
        <p:spPr>
          <a:xfrm>
            <a:off x="179512" y="569400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Paul Gauguin – Ritratto di Van Gogh mentre dipinge girasoli, </a:t>
            </a:r>
          </a:p>
          <a:p>
            <a:r>
              <a:rPr lang="it-IT" b="1" dirty="0">
                <a:solidFill>
                  <a:srgbClr val="FF0000"/>
                </a:solidFill>
              </a:rPr>
              <a:t>1888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1ACA84-E649-80D3-3FAC-301F5F2E1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76" y="169013"/>
            <a:ext cx="3816424" cy="3816424"/>
          </a:xfrm>
          <a:prstGeom prst="rect">
            <a:avLst/>
          </a:prstGeom>
        </p:spPr>
      </p:pic>
      <p:pic>
        <p:nvPicPr>
          <p:cNvPr id="6" name="Immagine 5" descr="665.jpg">
            <a:extLst>
              <a:ext uri="{FF2B5EF4-FFF2-40B4-BE49-F238E27FC236}">
                <a16:creationId xmlns:a16="http://schemas.microsoft.com/office/drawing/2014/main" id="{C58BBEAF-DDF7-675F-39BB-F70F7FA6C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4427" y="1199178"/>
            <a:ext cx="5544616" cy="4459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0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FFEDBD-0249-CD5D-93DF-DD1233F9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5" y="0"/>
            <a:ext cx="7772400" cy="598351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F03048-F424-9BCA-6F59-F25DD0646992}"/>
              </a:ext>
            </a:extLst>
          </p:cNvPr>
          <p:cNvSpPr txBox="1"/>
          <p:nvPr/>
        </p:nvSpPr>
        <p:spPr>
          <a:xfrm>
            <a:off x="1907704" y="6309320"/>
            <a:ext cx="4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Degas – Madame </a:t>
            </a:r>
            <a:r>
              <a:rPr lang="it-IT" dirty="0" err="1"/>
              <a:t>Camuss</a:t>
            </a:r>
            <a:r>
              <a:rPr lang="it-IT" dirty="0"/>
              <a:t> en rouge, 1870</a:t>
            </a:r>
          </a:p>
        </p:txBody>
      </p:sp>
    </p:spTree>
    <p:extLst>
      <p:ext uri="{BB962C8B-B14F-4D97-AF65-F5344CB8AC3E}">
        <p14:creationId xmlns:p14="http://schemas.microsoft.com/office/powerpoint/2010/main" val="25914903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2DFBD57-0152-9EBD-6C2C-04CB847E3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18854"/>
            <a:ext cx="5160409" cy="62784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DB5162-3D7A-95BE-91F7-4F08CEF568CB}"/>
              </a:ext>
            </a:extLst>
          </p:cNvPr>
          <p:cNvSpPr txBox="1"/>
          <p:nvPr/>
        </p:nvSpPr>
        <p:spPr>
          <a:xfrm>
            <a:off x="7236296" y="908720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Gennaio</a:t>
            </a:r>
          </a:p>
          <a:p>
            <a:r>
              <a:rPr lang="it-IT" dirty="0"/>
              <a:t>1889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67422C-3ED2-743A-8750-867B8C330D30}"/>
              </a:ext>
            </a:extLst>
          </p:cNvPr>
          <p:cNvSpPr txBox="1"/>
          <p:nvPr/>
        </p:nvSpPr>
        <p:spPr>
          <a:xfrm>
            <a:off x="7020272" y="4077072"/>
            <a:ext cx="142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Stampa di</a:t>
            </a:r>
          </a:p>
          <a:p>
            <a:r>
              <a:rPr lang="it-IT" dirty="0"/>
              <a:t>Sato </a:t>
            </a:r>
            <a:r>
              <a:rPr lang="it-IT" dirty="0" err="1"/>
              <a:t>Torakiyo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66014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93446C-033C-DA26-A124-6AB7ABAAE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8" y="0"/>
            <a:ext cx="7772400" cy="62017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37D675-C6BE-3132-6FD2-2711DAB3E9EB}"/>
              </a:ext>
            </a:extLst>
          </p:cNvPr>
          <p:cNvSpPr txBox="1"/>
          <p:nvPr/>
        </p:nvSpPr>
        <p:spPr>
          <a:xfrm>
            <a:off x="3635896" y="63813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Giigno</a:t>
            </a:r>
            <a:r>
              <a:rPr lang="it-IT" dirty="0"/>
              <a:t> 1889</a:t>
            </a:r>
          </a:p>
        </p:txBody>
      </p:sp>
    </p:spTree>
    <p:extLst>
      <p:ext uri="{BB962C8B-B14F-4D97-AF65-F5344CB8AC3E}">
        <p14:creationId xmlns:p14="http://schemas.microsoft.com/office/powerpoint/2010/main" val="1601934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9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8163" y="0"/>
            <a:ext cx="5527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7FB2E1-38A9-A630-B426-9CF4E990FB7B}"/>
              </a:ext>
            </a:extLst>
          </p:cNvPr>
          <p:cNvSpPr txBox="1"/>
          <p:nvPr/>
        </p:nvSpPr>
        <p:spPr>
          <a:xfrm>
            <a:off x="7335837" y="1052736"/>
            <a:ext cx="180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Settembre 1889</a:t>
            </a:r>
          </a:p>
        </p:txBody>
      </p:sp>
    </p:spTree>
    <p:extLst>
      <p:ext uri="{BB962C8B-B14F-4D97-AF65-F5344CB8AC3E}">
        <p14:creationId xmlns:p14="http://schemas.microsoft.com/office/powerpoint/2010/main" val="1292263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914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6061"/>
            <a:ext cx="5268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DE2F37-9313-19A9-75A5-B589F5098BD4}"/>
              </a:ext>
            </a:extLst>
          </p:cNvPr>
          <p:cNvSpPr txBox="1"/>
          <p:nvPr/>
        </p:nvSpPr>
        <p:spPr>
          <a:xfrm>
            <a:off x="6732240" y="9807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Settembre 1889</a:t>
            </a:r>
          </a:p>
        </p:txBody>
      </p:sp>
    </p:spTree>
    <p:extLst>
      <p:ext uri="{BB962C8B-B14F-4D97-AF65-F5344CB8AC3E}">
        <p14:creationId xmlns:p14="http://schemas.microsoft.com/office/powerpoint/2010/main" val="41937605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8EC8AD-87BC-5723-CF96-BEC65FEAF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268"/>
            <a:ext cx="5192826" cy="68998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56C508-B6DA-C7DE-A225-131AB011B590}"/>
              </a:ext>
            </a:extLst>
          </p:cNvPr>
          <p:cNvSpPr txBox="1"/>
          <p:nvPr/>
        </p:nvSpPr>
        <p:spPr>
          <a:xfrm>
            <a:off x="6660232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78DBC0-201D-7741-900E-734AADE6867D}"/>
              </a:ext>
            </a:extLst>
          </p:cNvPr>
          <p:cNvSpPr txBox="1"/>
          <p:nvPr/>
        </p:nvSpPr>
        <p:spPr>
          <a:xfrm>
            <a:off x="6516216" y="764704"/>
            <a:ext cx="1282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Eugen Boch</a:t>
            </a:r>
          </a:p>
          <a:p>
            <a:r>
              <a:rPr lang="it-IT" dirty="0"/>
              <a:t>Settembre </a:t>
            </a:r>
          </a:p>
          <a:p>
            <a:r>
              <a:rPr lang="it-IT" dirty="0"/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101462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2788" y="0"/>
            <a:ext cx="5176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DACB4D-C79E-32C3-2028-4B9EA34E83C4}"/>
              </a:ext>
            </a:extLst>
          </p:cNvPr>
          <p:cNvSpPr txBox="1"/>
          <p:nvPr/>
        </p:nvSpPr>
        <p:spPr>
          <a:xfrm>
            <a:off x="7740352" y="1916832"/>
            <a:ext cx="97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Ottobre </a:t>
            </a:r>
          </a:p>
          <a:p>
            <a:r>
              <a:rPr lang="it-IT" dirty="0"/>
              <a:t>1889</a:t>
            </a:r>
          </a:p>
        </p:txBody>
      </p:sp>
    </p:spTree>
    <p:extLst>
      <p:ext uri="{BB962C8B-B14F-4D97-AF65-F5344CB8AC3E}">
        <p14:creationId xmlns:p14="http://schemas.microsoft.com/office/powerpoint/2010/main" val="7960790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260648"/>
            <a:ext cx="381820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712.jpg">
            <a:extLst>
              <a:ext uri="{FF2B5EF4-FFF2-40B4-BE49-F238E27FC236}">
                <a16:creationId xmlns:a16="http://schemas.microsoft.com/office/drawing/2014/main" id="{5E803EAB-7966-939D-B10B-99EBDC0D6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27640" y="3068960"/>
            <a:ext cx="6804248" cy="362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700.jpg">
            <a:extLst>
              <a:ext uri="{FF2B5EF4-FFF2-40B4-BE49-F238E27FC236}">
                <a16:creationId xmlns:a16="http://schemas.microsoft.com/office/drawing/2014/main" id="{DA27C148-73AD-E248-9BCA-CDBDE4582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526904" y="260648"/>
            <a:ext cx="4259965" cy="255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8374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200726"/>
            <a:ext cx="2957986" cy="393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716.jpg">
            <a:extLst>
              <a:ext uri="{FF2B5EF4-FFF2-40B4-BE49-F238E27FC236}">
                <a16:creationId xmlns:a16="http://schemas.microsoft.com/office/drawing/2014/main" id="{884E0EEB-A103-EA56-5A2E-FB7482D38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11960" y="836712"/>
            <a:ext cx="3544366" cy="46610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18C889-2630-1537-DB9D-C07307277247}"/>
              </a:ext>
            </a:extLst>
          </p:cNvPr>
          <p:cNvSpPr txBox="1"/>
          <p:nvPr/>
        </p:nvSpPr>
        <p:spPr>
          <a:xfrm>
            <a:off x="3641554" y="5949280"/>
            <a:ext cx="2240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Maggio / giugno 1889</a:t>
            </a:r>
          </a:p>
          <a:p>
            <a:r>
              <a:rPr lang="it-IT" dirty="0"/>
              <a:t>Saint Rémy</a:t>
            </a:r>
          </a:p>
        </p:txBody>
      </p:sp>
    </p:spTree>
    <p:extLst>
      <p:ext uri="{BB962C8B-B14F-4D97-AF65-F5344CB8AC3E}">
        <p14:creationId xmlns:p14="http://schemas.microsoft.com/office/powerpoint/2010/main" val="1386054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4C95B1-A174-D774-27DB-D6A4DDA8F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30"/>
            <a:ext cx="7772400" cy="61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908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D74F46-C46E-16CA-C60F-731399847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7772400" cy="4963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5958D1-F075-AD45-6E1E-0495E691265C}"/>
              </a:ext>
            </a:extLst>
          </p:cNvPr>
          <p:cNvSpPr txBox="1"/>
          <p:nvPr/>
        </p:nvSpPr>
        <p:spPr>
          <a:xfrm>
            <a:off x="1619672" y="5949280"/>
            <a:ext cx="261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Morisot</a:t>
            </a:r>
            <a:r>
              <a:rPr lang="it-IT" dirty="0"/>
              <a:t> – La lettura, 1870</a:t>
            </a:r>
          </a:p>
        </p:txBody>
      </p:sp>
    </p:spTree>
    <p:extLst>
      <p:ext uri="{BB962C8B-B14F-4D97-AF65-F5344CB8AC3E}">
        <p14:creationId xmlns:p14="http://schemas.microsoft.com/office/powerpoint/2010/main" val="1905634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0"/>
            <a:ext cx="5611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CEF7E7-122E-E973-B131-3C6387D20A94}"/>
              </a:ext>
            </a:extLst>
          </p:cNvPr>
          <p:cNvSpPr txBox="1"/>
          <p:nvPr/>
        </p:nvSpPr>
        <p:spPr>
          <a:xfrm>
            <a:off x="7092280" y="1628800"/>
            <a:ext cx="168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Settembre 1889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7FE3B0-D826-BD19-B5BC-A6DD36D17C83}"/>
              </a:ext>
            </a:extLst>
          </p:cNvPr>
          <p:cNvSpPr txBox="1"/>
          <p:nvPr/>
        </p:nvSpPr>
        <p:spPr>
          <a:xfrm>
            <a:off x="467544" y="980727"/>
            <a:ext cx="8064896" cy="402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1890 – in gennaio Toulouse Lautrec sfida a duello un pittore che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aveve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denigrato l’opera di Van Gogh – George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Aurier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esalta l’opera di Van Gogh  sul “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Mercure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France”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il 31 gennaio nasce il nipote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il 14 febbraio Theo riesce  a vendere un suo dipinto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it-I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27 luglio muore –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funerale partecipa Lucien Pissarro ed Emile Bernard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1891 –25  gennaio muore Theo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1914 – le spoglie di Theo vengono traslate vicino a quelle di Vincent a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Auvers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1962 – costituzione ad Amsterdam della fondazione Van Gogh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9FD625-5B2A-6609-11E1-0AD531618B42}"/>
              </a:ext>
            </a:extLst>
          </p:cNvPr>
          <p:cNvSpPr txBox="1"/>
          <p:nvPr/>
        </p:nvSpPr>
        <p:spPr>
          <a:xfrm>
            <a:off x="3275856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27741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918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5800" y="0"/>
            <a:ext cx="5232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383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1519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30.jpg">
            <a:extLst>
              <a:ext uri="{FF2B5EF4-FFF2-40B4-BE49-F238E27FC236}">
                <a16:creationId xmlns:a16="http://schemas.microsoft.com/office/drawing/2014/main" id="{9B45DEF0-6151-53A9-F6B2-89FA1117DB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332656"/>
            <a:ext cx="3600400" cy="60006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61FE7A-5FCD-F177-DBE7-38C5B4528E2C}"/>
              </a:ext>
            </a:extLst>
          </p:cNvPr>
          <p:cNvSpPr txBox="1"/>
          <p:nvPr/>
        </p:nvSpPr>
        <p:spPr>
          <a:xfrm>
            <a:off x="6084168" y="1268760"/>
            <a:ext cx="1408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Alle soglie</a:t>
            </a:r>
          </a:p>
          <a:p>
            <a:r>
              <a:rPr lang="it-IT" dirty="0"/>
              <a:t>dell’eternità</a:t>
            </a:r>
          </a:p>
          <a:p>
            <a:endParaRPr lang="it-IT" dirty="0"/>
          </a:p>
          <a:p>
            <a:r>
              <a:rPr lang="it-IT" dirty="0"/>
              <a:t>Maggio 1890</a:t>
            </a:r>
          </a:p>
        </p:txBody>
      </p:sp>
    </p:spTree>
    <p:extLst>
      <p:ext uri="{BB962C8B-B14F-4D97-AF65-F5344CB8AC3E}">
        <p14:creationId xmlns:p14="http://schemas.microsoft.com/office/powerpoint/2010/main" val="27719642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0"/>
            <a:ext cx="5462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840A87-59D6-0EF2-6A8E-4BEEAB9CA4FB}"/>
              </a:ext>
            </a:extLst>
          </p:cNvPr>
          <p:cNvSpPr txBox="1"/>
          <p:nvPr/>
        </p:nvSpPr>
        <p:spPr>
          <a:xfrm>
            <a:off x="7308304" y="1052736"/>
            <a:ext cx="152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Febbraio 1890</a:t>
            </a:r>
          </a:p>
        </p:txBody>
      </p:sp>
    </p:spTree>
    <p:extLst>
      <p:ext uri="{BB962C8B-B14F-4D97-AF65-F5344CB8AC3E}">
        <p14:creationId xmlns:p14="http://schemas.microsoft.com/office/powerpoint/2010/main" val="35389545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9" y="19962"/>
            <a:ext cx="3366730" cy="369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3EB4D0-D61B-E530-74D0-52B70E9D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09" y="260648"/>
            <a:ext cx="5024464" cy="61097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38CC07-EA90-43B5-8A84-2C2314AFF1A4}"/>
              </a:ext>
            </a:extLst>
          </p:cNvPr>
          <p:cNvSpPr txBox="1"/>
          <p:nvPr/>
        </p:nvSpPr>
        <p:spPr>
          <a:xfrm>
            <a:off x="1763688" y="443711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 Gauguin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3C1CD3-A106-A8A0-E080-C12F0747B1A5}"/>
              </a:ext>
            </a:extLst>
          </p:cNvPr>
          <p:cNvSpPr txBox="1"/>
          <p:nvPr/>
        </p:nvSpPr>
        <p:spPr>
          <a:xfrm>
            <a:off x="2195737" y="552652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Van Gogh</a:t>
            </a:r>
          </a:p>
          <a:p>
            <a:r>
              <a:rPr lang="it-IT" dirty="0"/>
              <a:t>Febbraio 1890</a:t>
            </a:r>
          </a:p>
        </p:txBody>
      </p:sp>
    </p:spTree>
    <p:extLst>
      <p:ext uri="{BB962C8B-B14F-4D97-AF65-F5344CB8AC3E}">
        <p14:creationId xmlns:p14="http://schemas.microsoft.com/office/powerpoint/2010/main" val="1175400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75656" y="0"/>
            <a:ext cx="5545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B992E0-4AA6-94B4-9B4C-0020A98AC910}"/>
              </a:ext>
            </a:extLst>
          </p:cNvPr>
          <p:cNvSpPr txBox="1"/>
          <p:nvPr/>
        </p:nvSpPr>
        <p:spPr>
          <a:xfrm>
            <a:off x="7884368" y="692696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Dott.</a:t>
            </a:r>
          </a:p>
          <a:p>
            <a:r>
              <a:rPr lang="it-IT" dirty="0"/>
              <a:t>Gachet</a:t>
            </a:r>
          </a:p>
          <a:p>
            <a:r>
              <a:rPr lang="it-IT" dirty="0"/>
              <a:t>Giugno</a:t>
            </a:r>
          </a:p>
          <a:p>
            <a:r>
              <a:rPr lang="it-IT" dirty="0"/>
              <a:t>1890</a:t>
            </a:r>
          </a:p>
        </p:txBody>
      </p:sp>
    </p:spTree>
    <p:extLst>
      <p:ext uri="{BB962C8B-B14F-4D97-AF65-F5344CB8AC3E}">
        <p14:creationId xmlns:p14="http://schemas.microsoft.com/office/powerpoint/2010/main" val="28007030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3450"/>
            <a:ext cx="91440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675ED4-3E85-50CC-E4D9-16EF1C24C63E}"/>
              </a:ext>
            </a:extLst>
          </p:cNvPr>
          <p:cNvSpPr txBox="1"/>
          <p:nvPr/>
        </p:nvSpPr>
        <p:spPr>
          <a:xfrm>
            <a:off x="4211960" y="630932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Giugno 1890</a:t>
            </a:r>
          </a:p>
        </p:txBody>
      </p:sp>
    </p:spTree>
    <p:extLst>
      <p:ext uri="{BB962C8B-B14F-4D97-AF65-F5344CB8AC3E}">
        <p14:creationId xmlns:p14="http://schemas.microsoft.com/office/powerpoint/2010/main" val="1797015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7EA85B-E74D-E061-2497-A2DD7A227A63}"/>
              </a:ext>
            </a:extLst>
          </p:cNvPr>
          <p:cNvSpPr txBox="1"/>
          <p:nvPr/>
        </p:nvSpPr>
        <p:spPr>
          <a:xfrm>
            <a:off x="395536" y="116632"/>
            <a:ext cx="1887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Febbraio 1890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A56921-FEDD-B2C2-858F-4EC0674B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69535"/>
            <a:ext cx="7772400" cy="61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3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897DC4-1F5C-93AA-094A-EECA62160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6976475" cy="39110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9D5815-0A71-9A0B-F45F-44518684713E}"/>
              </a:ext>
            </a:extLst>
          </p:cNvPr>
          <p:cNvSpPr txBox="1"/>
          <p:nvPr/>
        </p:nvSpPr>
        <p:spPr>
          <a:xfrm>
            <a:off x="3995936" y="5157192"/>
            <a:ext cx="233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Renoir - Odalisca, 1870</a:t>
            </a:r>
          </a:p>
        </p:txBody>
      </p:sp>
    </p:spTree>
    <p:extLst>
      <p:ext uri="{BB962C8B-B14F-4D97-AF65-F5344CB8AC3E}">
        <p14:creationId xmlns:p14="http://schemas.microsoft.com/office/powerpoint/2010/main" val="34977394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D9651A-9D7A-7C4A-FD59-85DA2EE02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5" y="980728"/>
            <a:ext cx="8764207" cy="432048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198C61-85AA-B85D-7D36-F4ADC61E6E0A}"/>
              </a:ext>
            </a:extLst>
          </p:cNvPr>
          <p:cNvSpPr txBox="1"/>
          <p:nvPr/>
        </p:nvSpPr>
        <p:spPr>
          <a:xfrm>
            <a:off x="4283968" y="580526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Luglio 1890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7C40CDA-EC63-A2BB-A2AA-F4EAC311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1" y="1124744"/>
            <a:ext cx="8616918" cy="403244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C62F63-BABE-CD1F-6CCC-A66C7B2B3788}"/>
              </a:ext>
            </a:extLst>
          </p:cNvPr>
          <p:cNvSpPr txBox="1"/>
          <p:nvPr/>
        </p:nvSpPr>
        <p:spPr>
          <a:xfrm>
            <a:off x="4067944" y="566124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Luglio 1890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9A4550-78AC-A5C2-1A76-6444DED40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69" y="188640"/>
            <a:ext cx="8948095" cy="43924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ABF0B1-F815-469A-30E8-73ED53F896C8}"/>
              </a:ext>
            </a:extLst>
          </p:cNvPr>
          <p:cNvSpPr txBox="1"/>
          <p:nvPr/>
        </p:nvSpPr>
        <p:spPr>
          <a:xfrm>
            <a:off x="539552" y="4869160"/>
            <a:ext cx="806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Luglio 1890</a:t>
            </a:r>
          </a:p>
          <a:p>
            <a:r>
              <a:rPr lang="it-IT" sz="2400" dirty="0">
                <a:solidFill>
                  <a:srgbClr val="FF0000"/>
                </a:solidFill>
              </a:rPr>
              <a:t>Capolavoro assoluto fondante il modernismo</a:t>
            </a:r>
          </a:p>
          <a:p>
            <a:r>
              <a:rPr lang="it-IT" sz="2400" dirty="0">
                <a:solidFill>
                  <a:srgbClr val="FF0000"/>
                </a:solidFill>
              </a:rPr>
              <a:t>Sconvolge gli usuali riferimenti estetici di bellezza  e bruttezza</a:t>
            </a:r>
          </a:p>
        </p:txBody>
      </p:sp>
    </p:spTree>
    <p:extLst>
      <p:ext uri="{BB962C8B-B14F-4D97-AF65-F5344CB8AC3E}">
        <p14:creationId xmlns:p14="http://schemas.microsoft.com/office/powerpoint/2010/main" val="20853942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250" y="0"/>
            <a:ext cx="5651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27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8D6F78-6091-5335-493E-66108CA6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81" y="14312"/>
            <a:ext cx="4119654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437570-DD7F-2472-AD1A-929F404FF75A}"/>
              </a:ext>
            </a:extLst>
          </p:cNvPr>
          <p:cNvSpPr txBox="1"/>
          <p:nvPr/>
        </p:nvSpPr>
        <p:spPr>
          <a:xfrm>
            <a:off x="7164288" y="836712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Theo</a:t>
            </a:r>
          </a:p>
          <a:p>
            <a:r>
              <a:rPr lang="it-IT" dirty="0"/>
              <a:t>Van Gogh</a:t>
            </a:r>
          </a:p>
        </p:txBody>
      </p:sp>
    </p:spTree>
    <p:extLst>
      <p:ext uri="{BB962C8B-B14F-4D97-AF65-F5344CB8AC3E}">
        <p14:creationId xmlns:p14="http://schemas.microsoft.com/office/powerpoint/2010/main" val="39410352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17588" y="0"/>
            <a:ext cx="710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8321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5342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2305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2138" y="0"/>
            <a:ext cx="5418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1375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18F591-B77D-4D10-A2E9-52BB59CB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49"/>
            <a:ext cx="4104456" cy="35016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3812B52-1D46-878F-29F0-38C62658F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80812"/>
            <a:ext cx="4211960" cy="32659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280B4B-3B65-B115-5606-ED4570B81E69}"/>
              </a:ext>
            </a:extLst>
          </p:cNvPr>
          <p:cNvSpPr txBox="1"/>
          <p:nvPr/>
        </p:nvSpPr>
        <p:spPr>
          <a:xfrm>
            <a:off x="5940152" y="83671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CUBISMO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7C075D-926A-A1E1-549D-08F4064C8167}"/>
              </a:ext>
            </a:extLst>
          </p:cNvPr>
          <p:cNvSpPr txBox="1"/>
          <p:nvPr/>
        </p:nvSpPr>
        <p:spPr>
          <a:xfrm>
            <a:off x="2123728" y="4581128"/>
            <a:ext cx="149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Cézanne 1895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9AB2E0-B696-CAA3-F87B-FF7FBFD5202F}"/>
              </a:ext>
            </a:extLst>
          </p:cNvPr>
          <p:cNvSpPr txBox="1"/>
          <p:nvPr/>
        </p:nvSpPr>
        <p:spPr>
          <a:xfrm>
            <a:off x="3851920" y="54452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1904</a:t>
            </a:r>
          </a:p>
        </p:txBody>
      </p:sp>
    </p:spTree>
    <p:extLst>
      <p:ext uri="{BB962C8B-B14F-4D97-AF65-F5344CB8AC3E}">
        <p14:creationId xmlns:p14="http://schemas.microsoft.com/office/powerpoint/2010/main" val="32240987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1252</Words>
  <Application>Microsoft Macintosh PowerPoint</Application>
  <PresentationFormat>Presentazione su schermo (4:3)</PresentationFormat>
  <Paragraphs>221</Paragraphs>
  <Slides>116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116</vt:i4>
      </vt:variant>
    </vt:vector>
  </HeadingPairs>
  <TitlesOfParts>
    <vt:vector size="120" baseType="lpstr">
      <vt:lpstr>Arial</vt:lpstr>
      <vt:lpstr>Calibri</vt:lpstr>
      <vt:lpstr>inherit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Osvaldo</dc:creator>
  <cp:lastModifiedBy>Microsoft Office User</cp:lastModifiedBy>
  <cp:revision>44</cp:revision>
  <dcterms:created xsi:type="dcterms:W3CDTF">2011-11-02T10:17:51Z</dcterms:created>
  <dcterms:modified xsi:type="dcterms:W3CDTF">2026-01-28T11:06:29Z</dcterms:modified>
</cp:coreProperties>
</file>