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84" r:id="rId2"/>
    <p:sldId id="344" r:id="rId3"/>
    <p:sldId id="343" r:id="rId4"/>
    <p:sldId id="285" r:id="rId5"/>
    <p:sldId id="353" r:id="rId6"/>
    <p:sldId id="262" r:id="rId7"/>
    <p:sldId id="258" r:id="rId8"/>
    <p:sldId id="302" r:id="rId9"/>
    <p:sldId id="257" r:id="rId10"/>
    <p:sldId id="286" r:id="rId11"/>
    <p:sldId id="290" r:id="rId12"/>
    <p:sldId id="295" r:id="rId13"/>
    <p:sldId id="300" r:id="rId14"/>
    <p:sldId id="287" r:id="rId15"/>
    <p:sldId id="299" r:id="rId16"/>
    <p:sldId id="289" r:id="rId17"/>
    <p:sldId id="294" r:id="rId18"/>
    <p:sldId id="261" r:id="rId19"/>
    <p:sldId id="328" r:id="rId20"/>
    <p:sldId id="341" r:id="rId21"/>
    <p:sldId id="375" r:id="rId22"/>
    <p:sldId id="340" r:id="rId23"/>
    <p:sldId id="373" r:id="rId24"/>
    <p:sldId id="374" r:id="rId25"/>
    <p:sldId id="371" r:id="rId26"/>
    <p:sldId id="331" r:id="rId27"/>
    <p:sldId id="332" r:id="rId28"/>
    <p:sldId id="333" r:id="rId29"/>
    <p:sldId id="377" r:id="rId30"/>
    <p:sldId id="365" r:id="rId31"/>
    <p:sldId id="334" r:id="rId32"/>
    <p:sldId id="372" r:id="rId33"/>
    <p:sldId id="335" r:id="rId34"/>
    <p:sldId id="329" r:id="rId35"/>
    <p:sldId id="368" r:id="rId36"/>
    <p:sldId id="288" r:id="rId37"/>
    <p:sldId id="367" r:id="rId38"/>
    <p:sldId id="363" r:id="rId39"/>
    <p:sldId id="338" r:id="rId40"/>
    <p:sldId id="342" r:id="rId41"/>
    <p:sldId id="339" r:id="rId42"/>
    <p:sldId id="369" r:id="rId43"/>
    <p:sldId id="376" r:id="rId44"/>
    <p:sldId id="291" r:id="rId45"/>
    <p:sldId id="292" r:id="rId46"/>
    <p:sldId id="296" r:id="rId47"/>
    <p:sldId id="301" r:id="rId48"/>
    <p:sldId id="351" r:id="rId49"/>
    <p:sldId id="297" r:id="rId50"/>
    <p:sldId id="345" r:id="rId51"/>
    <p:sldId id="346" r:id="rId52"/>
    <p:sldId id="347" r:id="rId53"/>
    <p:sldId id="348" r:id="rId54"/>
    <p:sldId id="349" r:id="rId55"/>
    <p:sldId id="352" r:id="rId56"/>
    <p:sldId id="350" r:id="rId57"/>
    <p:sldId id="384" r:id="rId58"/>
    <p:sldId id="354" r:id="rId59"/>
    <p:sldId id="263" r:id="rId60"/>
    <p:sldId id="260" r:id="rId61"/>
    <p:sldId id="387" r:id="rId62"/>
    <p:sldId id="336" r:id="rId63"/>
    <p:sldId id="337" r:id="rId64"/>
    <p:sldId id="385" r:id="rId65"/>
    <p:sldId id="386" r:id="rId66"/>
    <p:sldId id="362" r:id="rId67"/>
    <p:sldId id="298" r:id="rId68"/>
    <p:sldId id="358" r:id="rId69"/>
    <p:sldId id="359" r:id="rId70"/>
    <p:sldId id="378" r:id="rId71"/>
    <p:sldId id="379" r:id="rId72"/>
    <p:sldId id="380" r:id="rId73"/>
    <p:sldId id="381" r:id="rId74"/>
    <p:sldId id="382" r:id="rId75"/>
    <p:sldId id="271" r:id="rId76"/>
    <p:sldId id="272" r:id="rId77"/>
    <p:sldId id="383" r:id="rId78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8"/>
  </p:normalViewPr>
  <p:slideViewPr>
    <p:cSldViewPr>
      <p:cViewPr varScale="1">
        <p:scale>
          <a:sx n="89" d="100"/>
          <a:sy n="89" d="100"/>
        </p:scale>
        <p:origin x="218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CB33-2034-7B49-A537-C598FC291883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F75F2-FA20-3747-8A25-8FB83721D9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21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CF4C2-D603-9947-AE50-C0160684FC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33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F75F2-FA20-3747-8A25-8FB83721D9C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65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D0E03-A471-4306-B10D-2A153B537970}" type="datetimeFigureOut">
              <a:rPr lang="it-IT" smtClean="0"/>
              <a:t>04/02/26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11062-DA83-4C59-9079-CB73B1359740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CD457A-ACB8-1974-8290-DFDC6B75E163}"/>
              </a:ext>
            </a:extLst>
          </p:cNvPr>
          <p:cNvSpPr txBox="1"/>
          <p:nvPr/>
        </p:nvSpPr>
        <p:spPr>
          <a:xfrm>
            <a:off x="80628" y="2299032"/>
            <a:ext cx="21871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i="1" dirty="0">
              <a:solidFill>
                <a:srgbClr val="FF0000"/>
              </a:solidFill>
            </a:endParaRPr>
          </a:p>
          <a:p>
            <a:r>
              <a:rPr lang="it-IT" sz="2400" i="1" dirty="0">
                <a:solidFill>
                  <a:srgbClr val="FF0000"/>
                </a:solidFill>
              </a:rPr>
              <a:t>quarto incontro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300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8F79EB7-E88A-B14B-CB29-0E2CCB21648D}"/>
              </a:ext>
            </a:extLst>
          </p:cNvPr>
          <p:cNvSpPr txBox="1">
            <a:spLocks/>
          </p:cNvSpPr>
          <p:nvPr/>
        </p:nvSpPr>
        <p:spPr>
          <a:xfrm>
            <a:off x="80628" y="260649"/>
            <a:ext cx="6003540" cy="1668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b="1" dirty="0">
                <a:solidFill>
                  <a:srgbClr val="FF0000"/>
                </a:solidFill>
              </a:rPr>
              <a:t>Arte che sorprende</a:t>
            </a:r>
            <a:br>
              <a:rPr lang="it-IT" sz="3300" dirty="0"/>
            </a:br>
            <a:r>
              <a:rPr lang="it-IT" sz="3300" dirty="0"/>
              <a:t>da Courbet a Picasso</a:t>
            </a:r>
            <a:br>
              <a:rPr lang="it-IT" sz="3300" dirty="0"/>
            </a:br>
            <a:r>
              <a:rPr lang="it-IT" sz="2700" b="1" i="1" dirty="0"/>
              <a:t>la nascita dell’arte contemporanea</a:t>
            </a:r>
            <a:endParaRPr lang="it-IT" sz="33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CAD616D-7D10-A3BB-7308-8A2B03643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53" y="1700808"/>
            <a:ext cx="6178283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849A15-2643-20AE-36B9-E1CA6A0F2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292"/>
            <a:ext cx="5332059" cy="6673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0CCADF-58FD-6780-7C64-4F204450D7A2}"/>
              </a:ext>
            </a:extLst>
          </p:cNvPr>
          <p:cNvSpPr txBox="1"/>
          <p:nvPr/>
        </p:nvSpPr>
        <p:spPr>
          <a:xfrm>
            <a:off x="6876256" y="191683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1885 –’87</a:t>
            </a:r>
          </a:p>
        </p:txBody>
      </p:sp>
    </p:spTree>
    <p:extLst>
      <p:ext uri="{BB962C8B-B14F-4D97-AF65-F5344CB8AC3E}">
        <p14:creationId xmlns:p14="http://schemas.microsoft.com/office/powerpoint/2010/main" val="292539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701C47-D1BF-6DDB-4890-6005B5505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2" y="0"/>
            <a:ext cx="7772400" cy="62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0B507E-8BF8-0665-2B62-F5E97966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200400" cy="254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2320A0B-C953-3E93-30CD-A2136404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28800"/>
            <a:ext cx="5702294" cy="45638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138EA8-34F0-7DB4-2B46-6239BDB8BF21}"/>
              </a:ext>
            </a:extLst>
          </p:cNvPr>
          <p:cNvSpPr txBox="1"/>
          <p:nvPr/>
        </p:nvSpPr>
        <p:spPr>
          <a:xfrm>
            <a:off x="539552" y="260648"/>
            <a:ext cx="729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Paul Cézanne ha dipinto la montagna Sainte-Victoire </a:t>
            </a:r>
            <a:r>
              <a:rPr lang="it-IT" b="1" i="1" dirty="0"/>
              <a:t>oltre 60 volte </a:t>
            </a:r>
            <a:r>
              <a:rPr lang="it-IT" dirty="0"/>
              <a:t>per </a:t>
            </a:r>
          </a:p>
          <a:p>
            <a:r>
              <a:rPr lang="it-IT" dirty="0"/>
              <a:t>   analizzare la struttura geometrica del paesaggio</a:t>
            </a:r>
          </a:p>
          <a:p>
            <a:r>
              <a:rPr lang="it-IT" dirty="0"/>
              <a:t>   studiare il rapporto tra colore e forma</a:t>
            </a:r>
          </a:p>
          <a:p>
            <a:r>
              <a:rPr lang="it-IT" dirty="0"/>
              <a:t>   catturare l'immutabilità della  natura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FA7C5B-9428-50BF-7321-0E72B2D5F68B}"/>
              </a:ext>
            </a:extLst>
          </p:cNvPr>
          <p:cNvSpPr txBox="1"/>
          <p:nvPr/>
        </p:nvSpPr>
        <p:spPr>
          <a:xfrm>
            <a:off x="179512" y="5013176"/>
            <a:ext cx="294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Dal 1886 al 1906</a:t>
            </a:r>
          </a:p>
        </p:txBody>
      </p:sp>
    </p:spTree>
    <p:extLst>
      <p:ext uri="{BB962C8B-B14F-4D97-AF65-F5344CB8AC3E}">
        <p14:creationId xmlns:p14="http://schemas.microsoft.com/office/powerpoint/2010/main" val="273449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21ECB3-B9A6-2312-2138-B5C5A6E46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5282457" cy="44479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022F72-E805-3C6A-AD10-24046FCEE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0510"/>
            <a:ext cx="4257824" cy="27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4EF5EA-0294-EB86-9DA1-3A29FCC18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54218" cy="32403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8195B5-70BE-7004-A447-F2C1676E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12689"/>
            <a:ext cx="4248472" cy="344655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0BE0D2-6A1B-BEEB-FF1A-F55969111BA2}"/>
              </a:ext>
            </a:extLst>
          </p:cNvPr>
          <p:cNvSpPr txBox="1"/>
          <p:nvPr/>
        </p:nvSpPr>
        <p:spPr>
          <a:xfrm>
            <a:off x="4788024" y="6926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laboratorio visivo dove Cézanne </a:t>
            </a:r>
          </a:p>
          <a:p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indagava le regole interne della pittura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04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424017-7672-DB20-88B9-18752BE82278}"/>
              </a:ext>
            </a:extLst>
          </p:cNvPr>
          <p:cNvSpPr txBox="1"/>
          <p:nvPr/>
        </p:nvSpPr>
        <p:spPr>
          <a:xfrm>
            <a:off x="395537" y="3068960"/>
            <a:ext cx="81369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0A0A0A"/>
                </a:solidFill>
                <a:effectLst/>
                <a:latin typeface="Google Sans"/>
              </a:rPr>
              <a:t>Analisi Geometrica e Strutturale:</a:t>
            </a:r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 </a:t>
            </a:r>
          </a:p>
          <a:p>
            <a:pPr algn="l"/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	"trattare la natura secondo il cilindro, la sfera, il cono»</a:t>
            </a:r>
          </a:p>
          <a:p>
            <a:pPr algn="l"/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	semplificare rocce e vegetazione in forme geometriche essenziali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b="0" i="0" dirty="0">
              <a:solidFill>
                <a:srgbClr val="0A0A0A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0A0A0A"/>
                </a:solidFill>
                <a:effectLst/>
                <a:latin typeface="Google Sans"/>
              </a:rPr>
              <a:t>Studio del Colore e della Luce:</a:t>
            </a:r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 La montagna soggetto ideale per indagare </a:t>
            </a:r>
          </a:p>
          <a:p>
            <a:pPr algn="l"/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	colori caldi e freddi definiscono volumi e piani spaziali</a:t>
            </a:r>
          </a:p>
          <a:p>
            <a:pPr algn="l"/>
            <a:endParaRPr lang="it-IT" b="0" i="0" dirty="0">
              <a:solidFill>
                <a:srgbClr val="0A0A0A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0A0A0A"/>
                </a:solidFill>
                <a:effectLst/>
                <a:latin typeface="Google Sans"/>
              </a:rPr>
              <a:t>Evoluzione verso l'Astrazione:</a:t>
            </a:r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 Nelle innumerevoli versioni</a:t>
            </a:r>
          </a:p>
          <a:p>
            <a:pPr algn="l"/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 	ha progressivamente omesso i dettagli, </a:t>
            </a:r>
          </a:p>
          <a:p>
            <a:pPr algn="l"/>
            <a:r>
              <a:rPr lang="it-IT" b="0" i="0" dirty="0">
                <a:solidFill>
                  <a:srgbClr val="0A0A0A"/>
                </a:solidFill>
                <a:effectLst/>
                <a:latin typeface="Google Sans"/>
              </a:rPr>
              <a:t>	trasformando il paesaggio in "macchie di colore" già pittura astratta</a:t>
            </a:r>
          </a:p>
          <a:p>
            <a:pPr algn="l"/>
            <a:endParaRPr lang="it-IT" b="0" i="0" dirty="0">
              <a:solidFill>
                <a:srgbClr val="0A0A0A"/>
              </a:solidFill>
              <a:effectLst/>
              <a:latin typeface="Google San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C6445D-7A18-6F6B-3E34-C0107B3CE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4" y="332656"/>
            <a:ext cx="4314056" cy="21570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ED6264-1380-BC9C-B063-C246DA625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73" y="332656"/>
            <a:ext cx="3015728" cy="29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7D1CAC4-12AA-790F-BAB8-FDD860783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1"/>
            <a:ext cx="6292916" cy="35520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2E940C4-0563-FD93-71EE-C1F6735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59" y="3608920"/>
            <a:ext cx="4164141" cy="33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9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0EB82E-1802-AFFA-3BEC-D1929D20D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46" y="0"/>
            <a:ext cx="567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6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3EEEAD-8490-3E38-AC1E-E1263E00D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416824" cy="60923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A3DDFA-2503-4494-D215-AE35836DCAF4}"/>
              </a:ext>
            </a:extLst>
          </p:cNvPr>
          <p:cNvSpPr txBox="1"/>
          <p:nvPr/>
        </p:nvSpPr>
        <p:spPr>
          <a:xfrm>
            <a:off x="3995936" y="645333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1890-’92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FDC0D4-3999-B678-A844-C7EC90DD4A6D}"/>
              </a:ext>
            </a:extLst>
          </p:cNvPr>
          <p:cNvSpPr txBox="1"/>
          <p:nvPr/>
        </p:nvSpPr>
        <p:spPr>
          <a:xfrm>
            <a:off x="755576" y="6309320"/>
            <a:ext cx="200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 differenti versioni</a:t>
            </a:r>
          </a:p>
        </p:txBody>
      </p:sp>
    </p:spTree>
    <p:extLst>
      <p:ext uri="{BB962C8B-B14F-4D97-AF65-F5344CB8AC3E}">
        <p14:creationId xmlns:p14="http://schemas.microsoft.com/office/powerpoint/2010/main" val="3778480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6750" y="0"/>
            <a:ext cx="5270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69E511-5186-6F49-FF37-A4BD5ABBD7E2}"/>
              </a:ext>
            </a:extLst>
          </p:cNvPr>
          <p:cNvSpPr txBox="1"/>
          <p:nvPr/>
        </p:nvSpPr>
        <p:spPr>
          <a:xfrm>
            <a:off x="7668344" y="1340768"/>
            <a:ext cx="97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Cézanne</a:t>
            </a:r>
          </a:p>
          <a:p>
            <a:r>
              <a:rPr lang="it-IT" dirty="0"/>
              <a:t>1900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199F35-B2D2-CBCA-8523-CD6E86FF4F87}"/>
              </a:ext>
            </a:extLst>
          </p:cNvPr>
          <p:cNvSpPr txBox="1"/>
          <p:nvPr/>
        </p:nvSpPr>
        <p:spPr>
          <a:xfrm>
            <a:off x="107504" y="260648"/>
            <a:ext cx="83529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L’età degli </a:t>
            </a:r>
            <a:r>
              <a:rPr lang="it-IT" sz="1800" b="1" i="1" dirty="0"/>
              <a:t>ISMI</a:t>
            </a:r>
          </a:p>
          <a:p>
            <a:pPr algn="ctr"/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Impressionismo</a:t>
            </a:r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cerca di catturare la </a:t>
            </a:r>
            <a:r>
              <a:rPr lang="it-IT" b="1" i="1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realtà esterna </a:t>
            </a:r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b="1" i="1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sensazioni visive </a:t>
            </a:r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(luce e colore) con un 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atteggiamento spesso positivo verso la vita</a:t>
            </a:r>
          </a:p>
          <a:p>
            <a:endParaRPr lang="it-IT" dirty="0">
              <a:solidFill>
                <a:srgbClr val="040C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rgbClr val="040C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rgbClr val="040C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Espressionismo / Fauvismo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concentra sulla</a:t>
            </a:r>
          </a:p>
          <a:p>
            <a:r>
              <a:rPr lang="it-IT" b="1" i="1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realtà interiore </a:t>
            </a:r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dell'artista, esprimendo</a:t>
            </a:r>
          </a:p>
          <a:p>
            <a:r>
              <a:rPr lang="it-IT" b="1" i="1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emozioni e stati d'animo </a:t>
            </a:r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attraverso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 e colori tormentati</a:t>
            </a:r>
          </a:p>
          <a:p>
            <a:endParaRPr lang="it-IT" b="0" i="0" dirty="0">
              <a:solidFill>
                <a:srgbClr val="040C2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Cubismo 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scomposizione delle figure in </a:t>
            </a:r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forme</a:t>
            </a:r>
          </a:p>
          <a:p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geometriche, compenetrazione di piani,</a:t>
            </a:r>
          </a:p>
          <a:p>
            <a:r>
              <a:rPr lang="it-IT" b="1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resenza</a:t>
            </a:r>
            <a:r>
              <a:rPr lang="it-IT" b="1" i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simultanea di molteplici punti di vista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9A7C094-036E-D6AC-41D9-0A2A361E5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12" y="4293096"/>
            <a:ext cx="3357128" cy="21009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B38DC4-8646-F07E-6DFA-B937260BC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04" y="52015"/>
            <a:ext cx="3096344" cy="25314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F11F45C-C277-BC3A-656A-9BF53C8F6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1656184" cy="24842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2A8123-4D1D-F61C-C7AB-69138293C327}"/>
              </a:ext>
            </a:extLst>
          </p:cNvPr>
          <p:cNvSpPr txBox="1"/>
          <p:nvPr/>
        </p:nvSpPr>
        <p:spPr>
          <a:xfrm>
            <a:off x="6732240" y="2924944"/>
            <a:ext cx="864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Monet</a:t>
            </a:r>
          </a:p>
          <a:p>
            <a:r>
              <a:rPr lang="it-IT" dirty="0"/>
              <a:t>Schiele</a:t>
            </a:r>
          </a:p>
          <a:p>
            <a:r>
              <a:rPr lang="it-IT" dirty="0"/>
              <a:t>Picasso</a:t>
            </a:r>
          </a:p>
        </p:txBody>
      </p:sp>
    </p:spTree>
    <p:extLst>
      <p:ext uri="{BB962C8B-B14F-4D97-AF65-F5344CB8AC3E}">
        <p14:creationId xmlns:p14="http://schemas.microsoft.com/office/powerpoint/2010/main" val="28766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3371D4-4A8C-F0CE-5C4A-4C0C5C64F3E3}"/>
              </a:ext>
            </a:extLst>
          </p:cNvPr>
          <p:cNvSpPr txBox="1"/>
          <p:nvPr/>
        </p:nvSpPr>
        <p:spPr>
          <a:xfrm>
            <a:off x="1259632" y="1268760"/>
            <a:ext cx="25431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Dice Matisse di Picasso:</a:t>
            </a:r>
          </a:p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«Ha bevuto petrolio»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A66B64-4037-DC47-2842-D5786F23E3CA}"/>
              </a:ext>
            </a:extLst>
          </p:cNvPr>
          <p:cNvSpPr txBox="1"/>
          <p:nvPr/>
        </p:nvSpPr>
        <p:spPr>
          <a:xfrm>
            <a:off x="5341172" y="1268760"/>
            <a:ext cx="27592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Dice Picasso di Matisse:</a:t>
            </a:r>
          </a:p>
          <a:p>
            <a:r>
              <a:rPr lang="it-IT" dirty="0"/>
              <a:t>«…ha il sole nella pancia!»</a:t>
            </a:r>
          </a:p>
        </p:txBody>
      </p:sp>
      <p:pic>
        <p:nvPicPr>
          <p:cNvPr id="4" name="Immagine 3" descr="210.jpg">
            <a:extLst>
              <a:ext uri="{FF2B5EF4-FFF2-40B4-BE49-F238E27FC236}">
                <a16:creationId xmlns:a16="http://schemas.microsoft.com/office/drawing/2014/main" id="{CB03C1B2-B865-E9F2-7AEC-2E9F9C7FC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9524" y="2276872"/>
            <a:ext cx="3608358" cy="378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200.jpg">
            <a:extLst>
              <a:ext uri="{FF2B5EF4-FFF2-40B4-BE49-F238E27FC236}">
                <a16:creationId xmlns:a16="http://schemas.microsoft.com/office/drawing/2014/main" id="{8E87C44A-87D5-CBAE-FEE0-1F041B1D2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00050" y="2276873"/>
            <a:ext cx="3703009" cy="2666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76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6EA583-E4F5-ED11-CD89-CD33D2579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776593" cy="50131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597412-E891-8099-4BF6-00BB9080E695}"/>
              </a:ext>
            </a:extLst>
          </p:cNvPr>
          <p:cNvSpPr txBox="1"/>
          <p:nvPr/>
        </p:nvSpPr>
        <p:spPr>
          <a:xfrm>
            <a:off x="5868144" y="1484784"/>
            <a:ext cx="233416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Henry Matisse</a:t>
            </a:r>
          </a:p>
          <a:p>
            <a:r>
              <a:rPr lang="it-IT" b="1" dirty="0">
                <a:solidFill>
                  <a:srgbClr val="FF0000"/>
                </a:solidFill>
              </a:rPr>
              <a:t>1869 - 1954</a:t>
            </a:r>
          </a:p>
          <a:p>
            <a:endParaRPr lang="it-IT" dirty="0"/>
          </a:p>
          <a:p>
            <a:r>
              <a:rPr lang="it-IT" dirty="0"/>
              <a:t>Ritratto da </a:t>
            </a:r>
          </a:p>
          <a:p>
            <a:r>
              <a:rPr lang="it-IT" dirty="0"/>
              <a:t>André Derain,</a:t>
            </a:r>
          </a:p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268836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8BDA16-FD0A-44B9-EDB3-0F367C73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6" y="260648"/>
            <a:ext cx="4156744" cy="56864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666F4B-DCA0-4F68-BF4E-5C95D1E220A0}"/>
              </a:ext>
            </a:extLst>
          </p:cNvPr>
          <p:cNvSpPr txBox="1"/>
          <p:nvPr/>
        </p:nvSpPr>
        <p:spPr>
          <a:xfrm>
            <a:off x="415257" y="6093296"/>
            <a:ext cx="307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Matisse - Notre Dame, 1902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143E70-0327-53F2-324D-AC87BAD7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82" y="260648"/>
            <a:ext cx="3760862" cy="56864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D0D833-37DA-E132-9EF9-87C22EF623F4}"/>
              </a:ext>
            </a:extLst>
          </p:cNvPr>
          <p:cNvSpPr txBox="1"/>
          <p:nvPr/>
        </p:nvSpPr>
        <p:spPr>
          <a:xfrm>
            <a:off x="6948264" y="6165304"/>
            <a:ext cx="13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Monet, 1893</a:t>
            </a:r>
          </a:p>
        </p:txBody>
      </p:sp>
    </p:spTree>
    <p:extLst>
      <p:ext uri="{BB962C8B-B14F-4D97-AF65-F5344CB8AC3E}">
        <p14:creationId xmlns:p14="http://schemas.microsoft.com/office/powerpoint/2010/main" val="189428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2302FE-2168-AFCF-EAC5-ED6E86C94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2874"/>
            <a:ext cx="6980171" cy="58244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C310CA-4371-9B35-9660-A329525676A3}"/>
              </a:ext>
            </a:extLst>
          </p:cNvPr>
          <p:cNvSpPr txBox="1"/>
          <p:nvPr/>
        </p:nvSpPr>
        <p:spPr>
          <a:xfrm>
            <a:off x="7596336" y="1628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1889</a:t>
            </a:r>
          </a:p>
        </p:txBody>
      </p:sp>
    </p:spTree>
    <p:extLst>
      <p:ext uri="{BB962C8B-B14F-4D97-AF65-F5344CB8AC3E}">
        <p14:creationId xmlns:p14="http://schemas.microsoft.com/office/powerpoint/2010/main" val="132052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6ABD14-2242-E853-A81B-6E2F343A1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9"/>
            <a:ext cx="5187595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365D31-CA14-10FB-3578-C1C733C1EA20}"/>
              </a:ext>
            </a:extLst>
          </p:cNvPr>
          <p:cNvSpPr txBox="1"/>
          <p:nvPr/>
        </p:nvSpPr>
        <p:spPr>
          <a:xfrm>
            <a:off x="7020272" y="9807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1895</a:t>
            </a:r>
          </a:p>
        </p:txBody>
      </p:sp>
    </p:spTree>
    <p:extLst>
      <p:ext uri="{BB962C8B-B14F-4D97-AF65-F5344CB8AC3E}">
        <p14:creationId xmlns:p14="http://schemas.microsoft.com/office/powerpoint/2010/main" val="3771913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9AE5AF-B93F-A742-F3D2-BE4853D0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137400" cy="55499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34186D-6845-6C36-8591-306FDB85DB05}"/>
              </a:ext>
            </a:extLst>
          </p:cNvPr>
          <p:cNvSpPr txBox="1"/>
          <p:nvPr/>
        </p:nvSpPr>
        <p:spPr>
          <a:xfrm>
            <a:off x="8100392" y="22048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1897</a:t>
            </a:r>
          </a:p>
        </p:txBody>
      </p:sp>
    </p:spTree>
    <p:extLst>
      <p:ext uri="{BB962C8B-B14F-4D97-AF65-F5344CB8AC3E}">
        <p14:creationId xmlns:p14="http://schemas.microsoft.com/office/powerpoint/2010/main" val="818652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65820" y="190381"/>
            <a:ext cx="7812360" cy="5859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BD377C-BA51-30D8-FBD1-AF139D9B8E4C}"/>
              </a:ext>
            </a:extLst>
          </p:cNvPr>
          <p:cNvSpPr txBox="1"/>
          <p:nvPr/>
        </p:nvSpPr>
        <p:spPr>
          <a:xfrm>
            <a:off x="3131840" y="6021288"/>
            <a:ext cx="219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Lusso, calma, voluttà,</a:t>
            </a:r>
          </a:p>
          <a:p>
            <a:r>
              <a:rPr lang="it-IT" dirty="0"/>
              <a:t>1904</a:t>
            </a:r>
          </a:p>
        </p:txBody>
      </p:sp>
    </p:spTree>
    <p:extLst>
      <p:ext uri="{BB962C8B-B14F-4D97-AF65-F5344CB8AC3E}">
        <p14:creationId xmlns:p14="http://schemas.microsoft.com/office/powerpoint/2010/main" val="427422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0 -1905_henri_matisse _riga_verde_madame_matiss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3BC524-FDED-8619-DA29-565B5ED3660F}"/>
              </a:ext>
            </a:extLst>
          </p:cNvPr>
          <p:cNvSpPr txBox="1"/>
          <p:nvPr/>
        </p:nvSpPr>
        <p:spPr>
          <a:xfrm>
            <a:off x="7740352" y="220486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2100099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0 - 1905_henri_matisse  donna_con_cappell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58E4F7-FDE3-A154-DE08-6BE09844CFDC}"/>
              </a:ext>
            </a:extLst>
          </p:cNvPr>
          <p:cNvSpPr txBox="1"/>
          <p:nvPr/>
        </p:nvSpPr>
        <p:spPr>
          <a:xfrm>
            <a:off x="7380312" y="227687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1348673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98F8B1-809B-D457-BF7F-227AE487E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01" y="0"/>
            <a:ext cx="5616197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B0F7A6-0970-94C3-2558-F3B858394995}"/>
              </a:ext>
            </a:extLst>
          </p:cNvPr>
          <p:cNvSpPr txBox="1"/>
          <p:nvPr/>
        </p:nvSpPr>
        <p:spPr>
          <a:xfrm>
            <a:off x="7884368" y="9087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329513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33D40C-1491-504D-8B7C-84AFA9B3B4E7}"/>
              </a:ext>
            </a:extLst>
          </p:cNvPr>
          <p:cNvSpPr txBox="1"/>
          <p:nvPr/>
        </p:nvSpPr>
        <p:spPr>
          <a:xfrm>
            <a:off x="2123728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Tra cubismo e espressionismo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C25A328-5C65-33EB-9229-FCFAD106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3992"/>
            <a:ext cx="3976128" cy="31900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2C4369-B87A-F55D-5977-9407AC14A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52" y="1812777"/>
            <a:ext cx="3976128" cy="32324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D1ECE5-1325-9A63-8B9E-F385927FFEBE}"/>
              </a:ext>
            </a:extLst>
          </p:cNvPr>
          <p:cNvSpPr txBox="1"/>
          <p:nvPr/>
        </p:nvSpPr>
        <p:spPr>
          <a:xfrm>
            <a:off x="1115616" y="551723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Paul Cézanne</a:t>
            </a:r>
          </a:p>
          <a:p>
            <a:r>
              <a:rPr lang="it-IT" sz="1800" dirty="0"/>
              <a:t>1839 - 1906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05AD64-2856-E7DA-DEBE-607D6B9C87C4}"/>
              </a:ext>
            </a:extLst>
          </p:cNvPr>
          <p:cNvSpPr txBox="1"/>
          <p:nvPr/>
        </p:nvSpPr>
        <p:spPr>
          <a:xfrm>
            <a:off x="6156176" y="537321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Henry  Matisse</a:t>
            </a:r>
          </a:p>
          <a:p>
            <a:r>
              <a:rPr lang="it-IT" sz="1800" dirty="0"/>
              <a:t>1869 -1954</a:t>
            </a:r>
          </a:p>
        </p:txBody>
      </p:sp>
    </p:spTree>
    <p:extLst>
      <p:ext uri="{BB962C8B-B14F-4D97-AF65-F5344CB8AC3E}">
        <p14:creationId xmlns:p14="http://schemas.microsoft.com/office/powerpoint/2010/main" val="3680560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141CEA-97E1-BE65-4EA5-2EDC7E264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9" y="0"/>
            <a:ext cx="503524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048A49-61C5-420F-C8A1-32BB582917B8}"/>
              </a:ext>
            </a:extLst>
          </p:cNvPr>
          <p:cNvSpPr txBox="1"/>
          <p:nvPr/>
        </p:nvSpPr>
        <p:spPr>
          <a:xfrm>
            <a:off x="7740352" y="1628800"/>
            <a:ext cx="1174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Ritratto di </a:t>
            </a:r>
          </a:p>
          <a:p>
            <a:r>
              <a:rPr lang="it-IT" dirty="0"/>
              <a:t>Andre </a:t>
            </a:r>
          </a:p>
          <a:p>
            <a:r>
              <a:rPr lang="it-IT" dirty="0"/>
              <a:t>Derain,</a:t>
            </a:r>
          </a:p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1605661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7735"/>
            <a:ext cx="5554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F8BF35-0790-F1EC-4EBD-FCA0C87B32A8}"/>
              </a:ext>
            </a:extLst>
          </p:cNvPr>
          <p:cNvSpPr txBox="1"/>
          <p:nvPr/>
        </p:nvSpPr>
        <p:spPr>
          <a:xfrm>
            <a:off x="7020272" y="14127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2642949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54CF4E-DDBD-022C-B2AA-92AE712DD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" y="188640"/>
            <a:ext cx="7772400" cy="61207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295229-1E18-28A3-6C51-1AE28BBE1182}"/>
              </a:ext>
            </a:extLst>
          </p:cNvPr>
          <p:cNvSpPr txBox="1"/>
          <p:nvPr/>
        </p:nvSpPr>
        <p:spPr>
          <a:xfrm>
            <a:off x="7990114" y="1484784"/>
            <a:ext cx="105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974966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707385"/>
            <a:ext cx="8280920" cy="59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24EC44-A365-901F-2650-0A967C37222E}"/>
              </a:ext>
            </a:extLst>
          </p:cNvPr>
          <p:cNvSpPr txBox="1"/>
          <p:nvPr/>
        </p:nvSpPr>
        <p:spPr>
          <a:xfrm>
            <a:off x="3131840" y="260648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Gioia di vivere, 1906</a:t>
            </a:r>
          </a:p>
        </p:txBody>
      </p:sp>
    </p:spTree>
    <p:extLst>
      <p:ext uri="{BB962C8B-B14F-4D97-AF65-F5344CB8AC3E}">
        <p14:creationId xmlns:p14="http://schemas.microsoft.com/office/powerpoint/2010/main" val="987800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24011"/>
            <a:ext cx="9144000" cy="5827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559370-4675-8EE2-0EB3-231A2B00C01D}"/>
              </a:ext>
            </a:extLst>
          </p:cNvPr>
          <p:cNvSpPr txBox="1"/>
          <p:nvPr/>
        </p:nvSpPr>
        <p:spPr>
          <a:xfrm>
            <a:off x="1259633" y="616530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1907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73C844-B406-2F83-52B1-3BBB7C5BC7D3}"/>
              </a:ext>
            </a:extLst>
          </p:cNvPr>
          <p:cNvSpPr txBox="1"/>
          <p:nvPr/>
        </p:nvSpPr>
        <p:spPr>
          <a:xfrm>
            <a:off x="4355976" y="5949280"/>
            <a:ext cx="4206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«…io non creo un essere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umano, ma un quadro</a:t>
            </a:r>
          </a:p>
        </p:txBody>
      </p:sp>
    </p:spTree>
    <p:extLst>
      <p:ext uri="{BB962C8B-B14F-4D97-AF65-F5344CB8AC3E}">
        <p14:creationId xmlns:p14="http://schemas.microsoft.com/office/powerpoint/2010/main" val="329412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BD1E2A-A1D4-5A7C-A845-04E0A250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3" y="404664"/>
            <a:ext cx="6838103" cy="58052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C12E00-E95A-E37F-5041-7A8530D4B0B8}"/>
              </a:ext>
            </a:extLst>
          </p:cNvPr>
          <p:cNvSpPr txBox="1"/>
          <p:nvPr/>
        </p:nvSpPr>
        <p:spPr>
          <a:xfrm>
            <a:off x="8028384" y="17728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774288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0 - armonia-in-rosso-matisse-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222099"/>
            <a:ext cx="7413327" cy="59872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F8E940-97BB-BB84-4843-FE6FBE778FBB}"/>
              </a:ext>
            </a:extLst>
          </p:cNvPr>
          <p:cNvSpPr txBox="1"/>
          <p:nvPr/>
        </p:nvSpPr>
        <p:spPr>
          <a:xfrm>
            <a:off x="1907704" y="6237312"/>
            <a:ext cx="355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tovaglia – Armonia in rosso, 1909</a:t>
            </a:r>
          </a:p>
        </p:txBody>
      </p:sp>
    </p:spTree>
    <p:extLst>
      <p:ext uri="{BB962C8B-B14F-4D97-AF65-F5344CB8AC3E}">
        <p14:creationId xmlns:p14="http://schemas.microsoft.com/office/powerpoint/2010/main" val="3076869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45F53E-2AFE-E08D-A99D-D5A48AB28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79"/>
            <a:ext cx="7990656" cy="53437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D86498-D586-5187-DE63-537F1303D559}"/>
              </a:ext>
            </a:extLst>
          </p:cNvPr>
          <p:cNvSpPr txBox="1"/>
          <p:nvPr/>
        </p:nvSpPr>
        <p:spPr>
          <a:xfrm>
            <a:off x="7524328" y="6021288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</a:t>
            </a:r>
            <a:r>
              <a:rPr lang="it-IT" dirty="0" err="1"/>
              <a:t>musique</a:t>
            </a:r>
            <a:r>
              <a:rPr lang="it-IT" dirty="0"/>
              <a:t>,</a:t>
            </a:r>
          </a:p>
          <a:p>
            <a:r>
              <a:rPr lang="it-IT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87158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6467AF-37F6-3773-88BB-9FF1B0651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571500"/>
            <a:ext cx="4686300" cy="5715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62C86A-D874-0FEB-D3E9-DE29B437FF4B}"/>
              </a:ext>
            </a:extLst>
          </p:cNvPr>
          <p:cNvSpPr txBox="1"/>
          <p:nvPr/>
        </p:nvSpPr>
        <p:spPr>
          <a:xfrm>
            <a:off x="7452320" y="1628800"/>
            <a:ext cx="13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Autoritratto,</a:t>
            </a:r>
          </a:p>
          <a:p>
            <a:r>
              <a:rPr lang="it-IT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126923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05B570-7376-7B18-2250-F5949BED8F31}"/>
              </a:ext>
            </a:extLst>
          </p:cNvPr>
          <p:cNvSpPr txBox="1"/>
          <p:nvPr/>
        </p:nvSpPr>
        <p:spPr>
          <a:xfrm>
            <a:off x="3995936" y="6165304"/>
            <a:ext cx="15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danza, 1910</a:t>
            </a:r>
          </a:p>
        </p:txBody>
      </p:sp>
    </p:spTree>
    <p:extLst>
      <p:ext uri="{BB962C8B-B14F-4D97-AF65-F5344CB8AC3E}">
        <p14:creationId xmlns:p14="http://schemas.microsoft.com/office/powerpoint/2010/main" val="7063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691138-7231-96F6-A249-FD6BD2F0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" y="0"/>
            <a:ext cx="5026147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619562-CF29-6423-7544-A3BB9FF25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36912"/>
            <a:ext cx="2690115" cy="3429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6413A3-7BDE-18D8-6A8B-45DCDFDAC9A9}"/>
              </a:ext>
            </a:extLst>
          </p:cNvPr>
          <p:cNvSpPr txBox="1"/>
          <p:nvPr/>
        </p:nvSpPr>
        <p:spPr>
          <a:xfrm>
            <a:off x="6732240" y="630932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Munch, 1893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0A4408-FF67-51E1-85EC-69CDE5F70DB8}"/>
              </a:ext>
            </a:extLst>
          </p:cNvPr>
          <p:cNvSpPr txBox="1"/>
          <p:nvPr/>
        </p:nvSpPr>
        <p:spPr>
          <a:xfrm>
            <a:off x="5580112" y="476672"/>
            <a:ext cx="1148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Munch</a:t>
            </a:r>
          </a:p>
          <a:p>
            <a:r>
              <a:rPr lang="it-IT" dirty="0"/>
              <a:t>Madonna,</a:t>
            </a:r>
          </a:p>
          <a:p>
            <a:r>
              <a:rPr lang="it-IT" dirty="0"/>
              <a:t>1902</a:t>
            </a:r>
          </a:p>
        </p:txBody>
      </p:sp>
    </p:spTree>
    <p:extLst>
      <p:ext uri="{BB962C8B-B14F-4D97-AF65-F5344CB8AC3E}">
        <p14:creationId xmlns:p14="http://schemas.microsoft.com/office/powerpoint/2010/main" val="434435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E341D2-5FD0-4F57-828F-667F14C29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6480720" cy="535334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639829-FC98-989E-33C5-91B7585829B1}"/>
              </a:ext>
            </a:extLst>
          </p:cNvPr>
          <p:cNvSpPr txBox="1"/>
          <p:nvPr/>
        </p:nvSpPr>
        <p:spPr>
          <a:xfrm>
            <a:off x="1835696" y="5805264"/>
            <a:ext cx="191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Studio rosso, 1911</a:t>
            </a:r>
          </a:p>
        </p:txBody>
      </p:sp>
    </p:spTree>
    <p:extLst>
      <p:ext uri="{BB962C8B-B14F-4D97-AF65-F5344CB8AC3E}">
        <p14:creationId xmlns:p14="http://schemas.microsoft.com/office/powerpoint/2010/main" val="23954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82783"/>
            <a:ext cx="6854403" cy="60221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DBCABC-8AEE-DF7A-6673-4AE2DDA6881F}"/>
              </a:ext>
            </a:extLst>
          </p:cNvPr>
          <p:cNvSpPr txBox="1"/>
          <p:nvPr/>
        </p:nvSpPr>
        <p:spPr>
          <a:xfrm>
            <a:off x="2699792" y="6381328"/>
            <a:ext cx="349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Natura morta con melanzane, 1912</a:t>
            </a:r>
          </a:p>
        </p:txBody>
      </p:sp>
    </p:spTree>
    <p:extLst>
      <p:ext uri="{BB962C8B-B14F-4D97-AF65-F5344CB8AC3E}">
        <p14:creationId xmlns:p14="http://schemas.microsoft.com/office/powerpoint/2010/main" val="3905663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F4B8A9-BABD-1EBC-027C-0DD0DADE4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34" y="0"/>
            <a:ext cx="582173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461ACE-2BE8-F49F-B696-DD80B2416BE0}"/>
              </a:ext>
            </a:extLst>
          </p:cNvPr>
          <p:cNvSpPr txBox="1"/>
          <p:nvPr/>
        </p:nvSpPr>
        <p:spPr>
          <a:xfrm>
            <a:off x="7956376" y="9087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1917</a:t>
            </a:r>
          </a:p>
        </p:txBody>
      </p:sp>
    </p:spTree>
    <p:extLst>
      <p:ext uri="{BB962C8B-B14F-4D97-AF65-F5344CB8AC3E}">
        <p14:creationId xmlns:p14="http://schemas.microsoft.com/office/powerpoint/2010/main" val="2866911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D6518A-A62D-51BD-2230-C2D6CCF64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147169"/>
            <a:ext cx="2952328" cy="41315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CAC1A6-D422-3C60-5AFE-9E39E57D9CCA}"/>
              </a:ext>
            </a:extLst>
          </p:cNvPr>
          <p:cNvSpPr txBox="1"/>
          <p:nvPr/>
        </p:nvSpPr>
        <p:spPr>
          <a:xfrm>
            <a:off x="6012160" y="3429000"/>
            <a:ext cx="172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Pablo Picasso</a:t>
            </a:r>
          </a:p>
          <a:p>
            <a:r>
              <a:rPr lang="it-IT" sz="1800" dirty="0"/>
              <a:t>1881 - 1973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F9DC61-DD1E-C1F9-DB60-182982048ECC}"/>
              </a:ext>
            </a:extLst>
          </p:cNvPr>
          <p:cNvSpPr txBox="1"/>
          <p:nvPr/>
        </p:nvSpPr>
        <p:spPr>
          <a:xfrm>
            <a:off x="5580112" y="126876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Pablo Picasso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1881 - 1973</a:t>
            </a:r>
          </a:p>
        </p:txBody>
      </p:sp>
    </p:spTree>
    <p:extLst>
      <p:ext uri="{BB962C8B-B14F-4D97-AF65-F5344CB8AC3E}">
        <p14:creationId xmlns:p14="http://schemas.microsoft.com/office/powerpoint/2010/main" val="236747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FBB95E-E47C-15B9-8538-C6761179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0" y="332657"/>
            <a:ext cx="7137792" cy="55789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50A6F6-4F21-B174-72A3-30E1E84DCE4B}"/>
              </a:ext>
            </a:extLst>
          </p:cNvPr>
          <p:cNvSpPr txBox="1"/>
          <p:nvPr/>
        </p:nvSpPr>
        <p:spPr>
          <a:xfrm>
            <a:off x="1547664" y="6309320"/>
            <a:ext cx="310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 – Scienza e carità, 1897</a:t>
            </a:r>
          </a:p>
        </p:txBody>
      </p:sp>
    </p:spTree>
    <p:extLst>
      <p:ext uri="{BB962C8B-B14F-4D97-AF65-F5344CB8AC3E}">
        <p14:creationId xmlns:p14="http://schemas.microsoft.com/office/powerpoint/2010/main" val="1963354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A82CF4-5DD5-20DC-E21D-B3FD24F8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"/>
            <a:ext cx="7772400" cy="65033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52D128-4E07-1D01-7BF0-086D89EED1CC}"/>
              </a:ext>
            </a:extLst>
          </p:cNvPr>
          <p:cNvSpPr txBox="1"/>
          <p:nvPr/>
        </p:nvSpPr>
        <p:spPr>
          <a:xfrm>
            <a:off x="7956377" y="112474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1901</a:t>
            </a:r>
          </a:p>
        </p:txBody>
      </p:sp>
    </p:spTree>
    <p:extLst>
      <p:ext uri="{BB962C8B-B14F-4D97-AF65-F5344CB8AC3E}">
        <p14:creationId xmlns:p14="http://schemas.microsoft.com/office/powerpoint/2010/main" val="3731450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2EA059-943E-7592-A3AD-4C40164FD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2137"/>
            <a:ext cx="7772400" cy="56151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19F034-9E9B-EEAA-C6B8-3D2EA1DFD7BC}"/>
              </a:ext>
            </a:extLst>
          </p:cNvPr>
          <p:cNvSpPr txBox="1"/>
          <p:nvPr/>
        </p:nvSpPr>
        <p:spPr>
          <a:xfrm>
            <a:off x="2843808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Picasso  - 14 luglio, 1901</a:t>
            </a:r>
          </a:p>
        </p:txBody>
      </p:sp>
    </p:spTree>
    <p:extLst>
      <p:ext uri="{BB962C8B-B14F-4D97-AF65-F5344CB8AC3E}">
        <p14:creationId xmlns:p14="http://schemas.microsoft.com/office/powerpoint/2010/main" val="2078677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E4B41B-4165-2364-E39A-12A7FC06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772400" cy="54043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1F032D-7386-15CB-F904-0E0C5CAD3C42}"/>
              </a:ext>
            </a:extLst>
          </p:cNvPr>
          <p:cNvSpPr txBox="1"/>
          <p:nvPr/>
        </p:nvSpPr>
        <p:spPr>
          <a:xfrm>
            <a:off x="3779912" y="6093296"/>
            <a:ext cx="256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 – El Picador, 1900</a:t>
            </a:r>
          </a:p>
        </p:txBody>
      </p:sp>
    </p:spTree>
    <p:extLst>
      <p:ext uri="{BB962C8B-B14F-4D97-AF65-F5344CB8AC3E}">
        <p14:creationId xmlns:p14="http://schemas.microsoft.com/office/powerpoint/2010/main" val="450108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391EDF-E26A-9FB3-241A-6292B7568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1" y="0"/>
            <a:ext cx="7772400" cy="65862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A6CB62-AC1B-A83F-73C0-72D40EBB31B0}"/>
              </a:ext>
            </a:extLst>
          </p:cNvPr>
          <p:cNvSpPr txBox="1"/>
          <p:nvPr/>
        </p:nvSpPr>
        <p:spPr>
          <a:xfrm>
            <a:off x="8172400" y="1124744"/>
            <a:ext cx="864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  <a:p>
            <a:endParaRPr lang="it-IT" dirty="0"/>
          </a:p>
          <a:p>
            <a:r>
              <a:rPr lang="it-IT" dirty="0"/>
              <a:t>1901</a:t>
            </a:r>
          </a:p>
        </p:txBody>
      </p:sp>
    </p:spTree>
    <p:extLst>
      <p:ext uri="{BB962C8B-B14F-4D97-AF65-F5344CB8AC3E}">
        <p14:creationId xmlns:p14="http://schemas.microsoft.com/office/powerpoint/2010/main" val="1330898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1ECD0B1-1BCD-0E55-47F3-D1264D52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76"/>
            <a:ext cx="54864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BA3043-644F-EE69-4036-6F071D493C8D}"/>
              </a:ext>
            </a:extLst>
          </p:cNvPr>
          <p:cNvSpPr txBox="1"/>
          <p:nvPr/>
        </p:nvSpPr>
        <p:spPr>
          <a:xfrm>
            <a:off x="7164288" y="692696"/>
            <a:ext cx="917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Picasso,</a:t>
            </a:r>
          </a:p>
          <a:p>
            <a:r>
              <a:rPr lang="it-IT" dirty="0"/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621474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623C1F-B57F-955C-B037-A37F0D94D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16491" cy="33123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63B3BF-C5D8-FDEF-D2DA-4A49D8DE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5516"/>
            <a:ext cx="4064000" cy="5715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206315-273D-8A7A-A7CE-E0B91BA391C5}"/>
              </a:ext>
            </a:extLst>
          </p:cNvPr>
          <p:cNvSpPr txBox="1"/>
          <p:nvPr/>
        </p:nvSpPr>
        <p:spPr>
          <a:xfrm>
            <a:off x="6012160" y="4077072"/>
            <a:ext cx="1724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ESPRSSIONISMO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Kirchner</a:t>
            </a:r>
          </a:p>
          <a:p>
            <a:r>
              <a:rPr lang="it-IT" dirty="0"/>
              <a:t>Kandinsky</a:t>
            </a:r>
          </a:p>
        </p:txBody>
      </p:sp>
    </p:spTree>
    <p:extLst>
      <p:ext uri="{BB962C8B-B14F-4D97-AF65-F5344CB8AC3E}">
        <p14:creationId xmlns:p14="http://schemas.microsoft.com/office/powerpoint/2010/main" val="1946605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70E319-C1A1-F7C0-F769-8620DD0C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051846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42CC42-7C13-7AE9-E631-58E0B7405EA7}"/>
              </a:ext>
            </a:extLst>
          </p:cNvPr>
          <p:cNvSpPr txBox="1"/>
          <p:nvPr/>
        </p:nvSpPr>
        <p:spPr>
          <a:xfrm>
            <a:off x="7452320" y="1340768"/>
            <a:ext cx="15728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Periodo</a:t>
            </a:r>
          </a:p>
          <a:p>
            <a:r>
              <a:rPr lang="it-IT" dirty="0"/>
              <a:t>blu</a:t>
            </a:r>
          </a:p>
          <a:p>
            <a:r>
              <a:rPr lang="it-IT" dirty="0"/>
              <a:t>e</a:t>
            </a:r>
          </a:p>
          <a:p>
            <a:r>
              <a:rPr lang="it-IT" dirty="0"/>
              <a:t>Rosa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Dal 1903 al ‘05</a:t>
            </a:r>
          </a:p>
        </p:txBody>
      </p:sp>
    </p:spTree>
    <p:extLst>
      <p:ext uri="{BB962C8B-B14F-4D97-AF65-F5344CB8AC3E}">
        <p14:creationId xmlns:p14="http://schemas.microsoft.com/office/powerpoint/2010/main" val="2891949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2062E0-7638-C9A6-02D7-22932683C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42" y="0"/>
            <a:ext cx="4928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60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BA4908-197A-EA15-3420-2566CEC59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42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03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FC1D52-F41C-5A86-9222-E969BDE7F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15" y="0"/>
            <a:ext cx="547497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B58C4E-8DB7-42F4-EDB3-E51BE8BC8343}"/>
              </a:ext>
            </a:extLst>
          </p:cNvPr>
          <p:cNvSpPr txBox="1"/>
          <p:nvPr/>
        </p:nvSpPr>
        <p:spPr>
          <a:xfrm>
            <a:off x="7812360" y="1484784"/>
            <a:ext cx="988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dirty="0"/>
              <a:t>Picasso </a:t>
            </a:r>
          </a:p>
          <a:p>
            <a:r>
              <a:rPr lang="it-IT" dirty="0" err="1"/>
              <a:t>Celestin</a:t>
            </a:r>
            <a:r>
              <a:rPr lang="it-IT" dirty="0"/>
              <a:t>,</a:t>
            </a:r>
          </a:p>
          <a:p>
            <a:r>
              <a:rPr lang="it-IT" dirty="0"/>
              <a:t>1904</a:t>
            </a:r>
          </a:p>
        </p:txBody>
      </p:sp>
    </p:spTree>
    <p:extLst>
      <p:ext uri="{BB962C8B-B14F-4D97-AF65-F5344CB8AC3E}">
        <p14:creationId xmlns:p14="http://schemas.microsoft.com/office/powerpoint/2010/main" val="606035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D8EB65-C2BC-1537-E64B-94F3C4977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425450"/>
            <a:ext cx="42926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1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A3F571-2F0A-353F-2649-8FFE72106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78" y="0"/>
            <a:ext cx="5607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45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BC31E5-E137-3322-5A49-68460AF1D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DF049D-338D-F0B8-C767-CAE63CFD7406}"/>
              </a:ext>
            </a:extLst>
          </p:cNvPr>
          <p:cNvSpPr txBox="1"/>
          <p:nvPr/>
        </p:nvSpPr>
        <p:spPr>
          <a:xfrm>
            <a:off x="7596336" y="23488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2173803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E5F77F-AF2F-C89F-5617-F2DE9E142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362200" cy="3441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71EFF9-931B-D176-BF27-9CD7FBDFD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28800"/>
            <a:ext cx="2438400" cy="3327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9DF9CC-EA93-4D11-6F39-3506FB963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0"/>
            <a:ext cx="2828925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941171-2CB3-38AF-F2DF-7F46F2C53A2F}"/>
              </a:ext>
            </a:extLst>
          </p:cNvPr>
          <p:cNvSpPr txBox="1"/>
          <p:nvPr/>
        </p:nvSpPr>
        <p:spPr>
          <a:xfrm>
            <a:off x="846618" y="4437112"/>
            <a:ext cx="205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Arte o etnografia???</a:t>
            </a:r>
          </a:p>
        </p:txBody>
      </p:sp>
    </p:spTree>
    <p:extLst>
      <p:ext uri="{BB962C8B-B14F-4D97-AF65-F5344CB8AC3E}">
        <p14:creationId xmlns:p14="http://schemas.microsoft.com/office/powerpoint/2010/main" val="4137667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36C2D1-598D-B4C1-1FAC-2D457F0CE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4351337" cy="53787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7668D9-0917-1DFF-F32F-514042596B12}"/>
              </a:ext>
            </a:extLst>
          </p:cNvPr>
          <p:cNvSpPr txBox="1"/>
          <p:nvPr/>
        </p:nvSpPr>
        <p:spPr>
          <a:xfrm>
            <a:off x="7020272" y="1916832"/>
            <a:ext cx="1648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Geltrude  Stein,</a:t>
            </a:r>
          </a:p>
          <a:p>
            <a:r>
              <a:rPr lang="it-IT" dirty="0"/>
              <a:t>1906</a:t>
            </a:r>
          </a:p>
        </p:txBody>
      </p:sp>
    </p:spTree>
    <p:extLst>
      <p:ext uri="{BB962C8B-B14F-4D97-AF65-F5344CB8AC3E}">
        <p14:creationId xmlns:p14="http://schemas.microsoft.com/office/powerpoint/2010/main" val="19529955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38C4F5-E340-CDA6-5C99-F3BA2D2B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02" y="0"/>
            <a:ext cx="5397996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07F0FF-07EE-2F6A-5EEC-287D720286C7}"/>
              </a:ext>
            </a:extLst>
          </p:cNvPr>
          <p:cNvSpPr txBox="1"/>
          <p:nvPr/>
        </p:nvSpPr>
        <p:spPr>
          <a:xfrm>
            <a:off x="7524328" y="1412776"/>
            <a:ext cx="185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Autoritratto,</a:t>
            </a:r>
          </a:p>
          <a:p>
            <a:r>
              <a:rPr lang="it-IT" dirty="0"/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111619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F6AF7C-241D-DDD8-440A-9E718BD57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719"/>
            <a:ext cx="5040560" cy="666904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E27E10-174A-AF61-0800-4C57B62504A8}"/>
              </a:ext>
            </a:extLst>
          </p:cNvPr>
          <p:cNvSpPr txBox="1"/>
          <p:nvPr/>
        </p:nvSpPr>
        <p:spPr>
          <a:xfrm>
            <a:off x="5622482" y="1772816"/>
            <a:ext cx="103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Cézanne</a:t>
            </a:r>
          </a:p>
          <a:p>
            <a:r>
              <a:rPr lang="it-IT" dirty="0"/>
              <a:t>1877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608973-8CC3-3948-50E4-1EAD67F5D938}"/>
              </a:ext>
            </a:extLst>
          </p:cNvPr>
          <p:cNvSpPr txBox="1"/>
          <p:nvPr/>
        </p:nvSpPr>
        <p:spPr>
          <a:xfrm>
            <a:off x="6300192" y="3862790"/>
            <a:ext cx="2088232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Paul Cézanne</a:t>
            </a:r>
          </a:p>
          <a:p>
            <a:r>
              <a:rPr lang="it-IT" sz="2800" dirty="0"/>
              <a:t>1839 - 1906</a:t>
            </a:r>
          </a:p>
        </p:txBody>
      </p:sp>
    </p:spTree>
    <p:extLst>
      <p:ext uri="{BB962C8B-B14F-4D97-AF65-F5344CB8AC3E}">
        <p14:creationId xmlns:p14="http://schemas.microsoft.com/office/powerpoint/2010/main" val="125022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3588" y="0"/>
            <a:ext cx="5075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574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707385"/>
            <a:ext cx="8280920" cy="59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24EC44-A365-901F-2650-0A967C37222E}"/>
              </a:ext>
            </a:extLst>
          </p:cNvPr>
          <p:cNvSpPr txBox="1"/>
          <p:nvPr/>
        </p:nvSpPr>
        <p:spPr>
          <a:xfrm>
            <a:off x="3131840" y="260648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Gioia di vivere, 1906</a:t>
            </a:r>
          </a:p>
        </p:txBody>
      </p:sp>
    </p:spTree>
    <p:extLst>
      <p:ext uri="{BB962C8B-B14F-4D97-AF65-F5344CB8AC3E}">
        <p14:creationId xmlns:p14="http://schemas.microsoft.com/office/powerpoint/2010/main" val="1956351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8588" y="25722"/>
            <a:ext cx="6530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85857D-ADE0-FA83-3350-CC35A8EB0657}"/>
              </a:ext>
            </a:extLst>
          </p:cNvPr>
          <p:cNvSpPr txBox="1"/>
          <p:nvPr/>
        </p:nvSpPr>
        <p:spPr>
          <a:xfrm>
            <a:off x="7236296" y="476672"/>
            <a:ext cx="158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dirty="0" err="1"/>
              <a:t>Demoiselles</a:t>
            </a:r>
            <a:endParaRPr lang="it-IT" dirty="0"/>
          </a:p>
          <a:p>
            <a:r>
              <a:rPr lang="it-IT" dirty="0"/>
              <a:t>d’Avignon</a:t>
            </a:r>
          </a:p>
          <a:p>
            <a:r>
              <a:rPr lang="it-IT" dirty="0"/>
              <a:t>1907</a:t>
            </a:r>
          </a:p>
        </p:txBody>
      </p:sp>
    </p:spTree>
    <p:extLst>
      <p:ext uri="{BB962C8B-B14F-4D97-AF65-F5344CB8AC3E}">
        <p14:creationId xmlns:p14="http://schemas.microsoft.com/office/powerpoint/2010/main" val="2277510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0538" y="0"/>
            <a:ext cx="8162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2529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96818A-1358-75AB-7A4C-3C59E414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38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73B46A-8DFC-64A6-B386-0428CFDF9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657600" cy="5346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EEA0C7-CC20-50D6-F478-E0157A238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34707"/>
            <a:ext cx="3240360" cy="18232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35EE1D-A1BB-A7C3-A470-69FB4D758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2083"/>
            <a:ext cx="1622386" cy="39330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0931F8-7259-8DE0-8D39-7F6C9D8CD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80" y="517761"/>
            <a:ext cx="2362200" cy="34417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5E265E-E9B3-BCBE-0439-884140B7D2E4}"/>
              </a:ext>
            </a:extLst>
          </p:cNvPr>
          <p:cNvSpPr txBox="1"/>
          <p:nvPr/>
        </p:nvSpPr>
        <p:spPr>
          <a:xfrm>
            <a:off x="1547664" y="5946353"/>
            <a:ext cx="112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IV sec </a:t>
            </a:r>
            <a:r>
              <a:rPr lang="it-IT"/>
              <a:t>a.C.</a:t>
            </a:r>
          </a:p>
        </p:txBody>
      </p:sp>
    </p:spTree>
    <p:extLst>
      <p:ext uri="{BB962C8B-B14F-4D97-AF65-F5344CB8AC3E}">
        <p14:creationId xmlns:p14="http://schemas.microsoft.com/office/powerpoint/2010/main" val="2764682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1FE63D-D57F-5A79-F40B-507FE410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31998"/>
            <a:ext cx="4964906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4BE5A4-02F4-462B-BAA6-D3E4573F26B2}"/>
              </a:ext>
            </a:extLst>
          </p:cNvPr>
          <p:cNvSpPr txBox="1"/>
          <p:nvPr/>
        </p:nvSpPr>
        <p:spPr>
          <a:xfrm>
            <a:off x="6516216" y="1772816"/>
            <a:ext cx="180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Donna con mandolino</a:t>
            </a:r>
          </a:p>
          <a:p>
            <a:r>
              <a:rPr lang="it-IT" dirty="0"/>
              <a:t>(Fanny </a:t>
            </a:r>
            <a:r>
              <a:rPr lang="it-IT" dirty="0" err="1"/>
              <a:t>Trllier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1910</a:t>
            </a:r>
          </a:p>
        </p:txBody>
      </p:sp>
    </p:spTree>
    <p:extLst>
      <p:ext uri="{BB962C8B-B14F-4D97-AF65-F5344CB8AC3E}">
        <p14:creationId xmlns:p14="http://schemas.microsoft.com/office/powerpoint/2010/main" val="1090241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D95A41-4186-CB4D-5588-18EC43116311}"/>
              </a:ext>
            </a:extLst>
          </p:cNvPr>
          <p:cNvSpPr txBox="1"/>
          <p:nvPr/>
        </p:nvSpPr>
        <p:spPr>
          <a:xfrm>
            <a:off x="6732240" y="1124744"/>
            <a:ext cx="279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Ritratto </a:t>
            </a:r>
            <a:r>
              <a:rPr lang="it-IT" dirty="0" err="1"/>
              <a:t>Kahnweiller</a:t>
            </a:r>
            <a:endParaRPr lang="it-IT" dirty="0"/>
          </a:p>
          <a:p>
            <a:r>
              <a:rPr lang="it-IT" dirty="0"/>
              <a:t>Autunno-inverno</a:t>
            </a:r>
          </a:p>
          <a:p>
            <a:r>
              <a:rPr lang="it-IT" dirty="0"/>
              <a:t>1911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BCC7EC-A4C7-4931-EE3C-951591E3D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729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4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7E9C9D-DC3A-3B4A-3073-7596F3E55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03400"/>
            <a:ext cx="2438400" cy="3251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942D27-7099-E979-8B50-A83D8DFAC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00" y="0"/>
            <a:ext cx="5094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C7C1FC-AEE6-C5E4-05EF-2E33B367E0D9}"/>
              </a:ext>
            </a:extLst>
          </p:cNvPr>
          <p:cNvSpPr txBox="1"/>
          <p:nvPr/>
        </p:nvSpPr>
        <p:spPr>
          <a:xfrm>
            <a:off x="7668344" y="1988840"/>
            <a:ext cx="893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Violino,</a:t>
            </a:r>
          </a:p>
          <a:p>
            <a:r>
              <a:rPr lang="it-IT" dirty="0"/>
              <a:t>1912</a:t>
            </a:r>
          </a:p>
        </p:txBody>
      </p:sp>
    </p:spTree>
    <p:extLst>
      <p:ext uri="{BB962C8B-B14F-4D97-AF65-F5344CB8AC3E}">
        <p14:creationId xmlns:p14="http://schemas.microsoft.com/office/powerpoint/2010/main" val="762255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1B1C82-DC7B-81DF-1ADD-8E9BC4D6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7772400" cy="59317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5BBD9F-F086-6FC3-CE8B-E9C222AADB73}"/>
              </a:ext>
            </a:extLst>
          </p:cNvPr>
          <p:cNvSpPr txBox="1"/>
          <p:nvPr/>
        </p:nvSpPr>
        <p:spPr>
          <a:xfrm>
            <a:off x="3275856" y="6165304"/>
            <a:ext cx="486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 – natura morta con sedia impagliata, 1912</a:t>
            </a:r>
          </a:p>
        </p:txBody>
      </p:sp>
    </p:spTree>
    <p:extLst>
      <p:ext uri="{BB962C8B-B14F-4D97-AF65-F5344CB8AC3E}">
        <p14:creationId xmlns:p14="http://schemas.microsoft.com/office/powerpoint/2010/main" val="418387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A57DD8-7A2C-D52C-3883-057A5C5C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1231900"/>
            <a:ext cx="5245100" cy="4394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AA4EE5-63ED-2F96-58A7-6D75BA9657D2}"/>
              </a:ext>
            </a:extLst>
          </p:cNvPr>
          <p:cNvSpPr txBox="1"/>
          <p:nvPr/>
        </p:nvSpPr>
        <p:spPr>
          <a:xfrm>
            <a:off x="7164288" y="60212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1877</a:t>
            </a:r>
          </a:p>
        </p:txBody>
      </p:sp>
    </p:spTree>
    <p:extLst>
      <p:ext uri="{BB962C8B-B14F-4D97-AF65-F5344CB8AC3E}">
        <p14:creationId xmlns:p14="http://schemas.microsoft.com/office/powerpoint/2010/main" val="3862935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D3945B-0A9C-4334-3667-B2C4C18AE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93" y="0"/>
            <a:ext cx="457581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1FC981-1F01-6230-54B6-0D0784B35A55}"/>
              </a:ext>
            </a:extLst>
          </p:cNvPr>
          <p:cNvSpPr txBox="1"/>
          <p:nvPr/>
        </p:nvSpPr>
        <p:spPr>
          <a:xfrm>
            <a:off x="7092280" y="1484784"/>
            <a:ext cx="1621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Marcel </a:t>
            </a:r>
            <a:endParaRPr lang="it-IT" dirty="0"/>
          </a:p>
          <a:p>
            <a:r>
              <a:rPr lang="it-IT" dirty="0"/>
              <a:t>Duchamp</a:t>
            </a:r>
          </a:p>
          <a:p>
            <a:r>
              <a:rPr lang="it-IT" dirty="0"/>
              <a:t>Nudo che scende le</a:t>
            </a:r>
          </a:p>
          <a:p>
            <a:r>
              <a:rPr lang="it-IT" dirty="0"/>
              <a:t>Scale, 1912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344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F4ADA8-0FFC-7D75-DBBC-5CA7872ED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3627"/>
            <a:ext cx="6696744" cy="53402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ADE96A-ED0E-B21E-8DCA-63AE02E6F46C}"/>
              </a:ext>
            </a:extLst>
          </p:cNvPr>
          <p:cNvSpPr txBox="1"/>
          <p:nvPr/>
        </p:nvSpPr>
        <p:spPr>
          <a:xfrm>
            <a:off x="3131840" y="5589240"/>
            <a:ext cx="300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Duchamp – Fontana, 1917</a:t>
            </a:r>
          </a:p>
        </p:txBody>
      </p:sp>
    </p:spTree>
    <p:extLst>
      <p:ext uri="{BB962C8B-B14F-4D97-AF65-F5344CB8AC3E}">
        <p14:creationId xmlns:p14="http://schemas.microsoft.com/office/powerpoint/2010/main" val="4056750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753F4D-CB13-1C95-F1FB-04C79E2E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1" y="3068960"/>
            <a:ext cx="1925706" cy="25676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C0F054-28E6-677A-845C-8EA6B5315EBF}"/>
              </a:ext>
            </a:extLst>
          </p:cNvPr>
          <p:cNvSpPr txBox="1"/>
          <p:nvPr/>
        </p:nvSpPr>
        <p:spPr>
          <a:xfrm>
            <a:off x="6300192" y="270892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Duchamp</a:t>
            </a: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Elle a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chaud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</a:t>
            </a:r>
            <a:r>
              <a:rPr lang="it-IT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cul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»,</a:t>
            </a: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1919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0F200E-0148-1641-CB31-F7F280FC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88" y="166328"/>
            <a:ext cx="373640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46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136468-8F58-FEC6-FA86-B54FBFDEEA91}"/>
              </a:ext>
            </a:extLst>
          </p:cNvPr>
          <p:cNvSpPr txBox="1"/>
          <p:nvPr/>
        </p:nvSpPr>
        <p:spPr>
          <a:xfrm>
            <a:off x="179512" y="213285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In Italia</a:t>
            </a:r>
          </a:p>
          <a:p>
            <a:r>
              <a:rPr lang="it-IT" dirty="0"/>
              <a:t>Palazzo del Parlamento</a:t>
            </a:r>
          </a:p>
          <a:p>
            <a:r>
              <a:rPr lang="it-IT" dirty="0"/>
              <a:t>Fregio di Aristide Sartorio</a:t>
            </a:r>
          </a:p>
          <a:p>
            <a:r>
              <a:rPr lang="it-IT" dirty="0"/>
              <a:t>1908 -12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C5824D-0A3E-8A3D-F6E6-57E79779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48" y="3933180"/>
            <a:ext cx="3213100" cy="2527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4A0124-E37A-D731-F0C0-5C7115EF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3517900" cy="2311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CCA597-2145-1EFF-50FE-2616D46E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02" y="82670"/>
            <a:ext cx="4305300" cy="189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4D30F0-B8D3-989D-4256-E4BEE43E0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20" y="2058353"/>
            <a:ext cx="2951336" cy="20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71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57713D-FB26-28A0-D468-1400B3BC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652"/>
            <a:ext cx="4968552" cy="32943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F05F4E-943B-8820-7AB4-B49363AA4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17" y="3429001"/>
            <a:ext cx="5156484" cy="33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77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EA4D78-0616-7E45-CF38-0E7ACCD80C59}"/>
              </a:ext>
            </a:extLst>
          </p:cNvPr>
          <p:cNvSpPr txBox="1"/>
          <p:nvPr/>
        </p:nvSpPr>
        <p:spPr>
          <a:xfrm>
            <a:off x="251520" y="0"/>
            <a:ext cx="87849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0" i="1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it-IT" sz="1600" b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  conflitto mondiale come estremo dramma della società borghese</a:t>
            </a:r>
          </a:p>
          <a:p>
            <a:endParaRPr lang="it-IT" sz="1600" b="1" i="1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ctr"/>
            <a:r>
              <a:rPr lang="it-IT" b="1" i="1" dirty="0">
                <a:solidFill>
                  <a:srgbClr val="FF0000"/>
                </a:solidFill>
                <a:latin typeface="Verdana" panose="020B0604030504040204" pitchFamily="34" charset="0"/>
              </a:rPr>
              <a:t>DADAISMO</a:t>
            </a:r>
          </a:p>
          <a:p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« Dada c'est l'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armistice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c'est la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paix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c'est la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concentration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</a:p>
          <a:p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qui s'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evapore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ou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le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contraire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concentration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de nos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imbéciles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ambition</a:t>
            </a:r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…»</a:t>
            </a:r>
            <a:endParaRPr lang="it-IT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it-IT" sz="12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1916 Zurigo</a:t>
            </a:r>
          </a:p>
          <a:p>
            <a:r>
              <a:rPr lang="it-I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 circolo intellettuale chiamato Cabaret Voltaire</a:t>
            </a:r>
          </a:p>
          <a:p>
            <a:r>
              <a:rPr lang="it-I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 fu pronunciata per la prima volta la parola </a:t>
            </a:r>
            <a:r>
              <a:rPr lang="it-IT" sz="12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Dada </a:t>
            </a:r>
          </a:p>
          <a:p>
            <a:r>
              <a:rPr lang="it-I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 centro di ritrovo di artisti e letterati per ricordare </a:t>
            </a:r>
          </a:p>
          <a:p>
            <a:r>
              <a:rPr lang="it-I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 altri ideali al di là della guerra e delle patrie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FB9BE3-494C-1B02-0228-DCE1C7C6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832"/>
            <a:ext cx="3365500" cy="2413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154DA1-84E4-2A93-EBF5-A20CFA41E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41261"/>
            <a:ext cx="1646861" cy="22472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A37C99-8E0E-0F6B-C5B0-CCB8B9CB3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2" y="2928943"/>
            <a:ext cx="2766115" cy="20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07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91B42-6D9B-7704-1D4A-C11131CB9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8506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0CFF97-91B7-1398-8CD1-51CA5D29FD7F}"/>
              </a:ext>
            </a:extLst>
          </p:cNvPr>
          <p:cNvSpPr txBox="1"/>
          <p:nvPr/>
        </p:nvSpPr>
        <p:spPr>
          <a:xfrm>
            <a:off x="5292080" y="548680"/>
            <a:ext cx="161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Paul Klee ,1918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0A020D-A964-2D42-D830-F76B2AC0A756}"/>
              </a:ext>
            </a:extLst>
          </p:cNvPr>
          <p:cNvSpPr txBox="1"/>
          <p:nvPr/>
        </p:nvSpPr>
        <p:spPr>
          <a:xfrm>
            <a:off x="4788024" y="960309"/>
            <a:ext cx="40110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Dapprima innalzatosi </a:t>
            </a:r>
          </a:p>
          <a:p>
            <a:pPr algn="l"/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dal grigiore della notte,</a:t>
            </a:r>
            <a:br>
              <a:rPr lang="it-IT" b="0" i="0" dirty="0">
                <a:solidFill>
                  <a:srgbClr val="000000"/>
                </a:solidFill>
                <a:effectLst/>
                <a:latin typeface="Poppins" pitchFamily="2" charset="77"/>
              </a:rPr>
            </a:br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poi pesante e prezioso</a:t>
            </a:r>
            <a:br>
              <a:rPr lang="it-IT" b="0" i="0" dirty="0">
                <a:solidFill>
                  <a:srgbClr val="000000"/>
                </a:solidFill>
                <a:effectLst/>
                <a:latin typeface="Poppins" pitchFamily="2" charset="77"/>
              </a:rPr>
            </a:br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e reso forte dal fuoco</a:t>
            </a:r>
            <a:br>
              <a:rPr lang="it-IT" b="0" i="0" dirty="0">
                <a:solidFill>
                  <a:srgbClr val="000000"/>
                </a:solidFill>
                <a:effectLst/>
                <a:latin typeface="Poppins" pitchFamily="2" charset="77"/>
              </a:rPr>
            </a:br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di sera pervaso da Dio e curvato.</a:t>
            </a:r>
          </a:p>
          <a:p>
            <a:pPr algn="l"/>
            <a:endParaRPr lang="it-IT" b="0" i="0" dirty="0">
              <a:solidFill>
                <a:srgbClr val="000000"/>
              </a:solidFill>
              <a:effectLst/>
              <a:latin typeface="Poppins" pitchFamily="2" charset="77"/>
            </a:endParaRPr>
          </a:p>
          <a:p>
            <a:pPr algn="l"/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Infine etereo avvolto di blu,</a:t>
            </a:r>
            <a:br>
              <a:rPr lang="it-IT" b="0" i="0" dirty="0">
                <a:solidFill>
                  <a:srgbClr val="000000"/>
                </a:solidFill>
                <a:effectLst/>
                <a:latin typeface="Poppins" pitchFamily="2" charset="77"/>
              </a:rPr>
            </a:br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si libra su campi innevati,</a:t>
            </a:r>
            <a:br>
              <a:rPr lang="it-IT" b="0" i="0" dirty="0">
                <a:solidFill>
                  <a:srgbClr val="000000"/>
                </a:solidFill>
                <a:effectLst/>
                <a:latin typeface="Poppins" pitchFamily="2" charset="77"/>
              </a:rPr>
            </a:br>
            <a:r>
              <a:rPr lang="it-IT" b="0" i="1" dirty="0">
                <a:solidFill>
                  <a:srgbClr val="000000"/>
                </a:solidFill>
                <a:effectLst/>
                <a:latin typeface="Poppins" pitchFamily="2" charset="77"/>
              </a:rPr>
              <a:t>verso cieli stellati.</a:t>
            </a:r>
            <a:endParaRPr lang="it-IT" b="0" i="0" dirty="0">
              <a:solidFill>
                <a:srgbClr val="000000"/>
              </a:solidFill>
              <a:effectLst/>
              <a:latin typeface="Poppins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E159A1-00DB-3671-73AF-A9007A838B86}"/>
              </a:ext>
            </a:extLst>
          </p:cNvPr>
          <p:cNvSpPr txBox="1"/>
          <p:nvPr/>
        </p:nvSpPr>
        <p:spPr>
          <a:xfrm>
            <a:off x="5004048" y="4293096"/>
            <a:ext cx="2949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mio cuore è colpito a morte</a:t>
            </a:r>
          </a:p>
          <a:p>
            <a:r>
              <a:rPr lang="it-IT" dirty="0"/>
              <a:t>come se alle cose di quaggiù</a:t>
            </a:r>
          </a:p>
          <a:p>
            <a:r>
              <a:rPr lang="it-IT" dirty="0"/>
              <a:t>mi legassero soltanto i ricordi</a:t>
            </a:r>
          </a:p>
        </p:txBody>
      </p:sp>
    </p:spTree>
    <p:extLst>
      <p:ext uri="{BB962C8B-B14F-4D97-AF65-F5344CB8AC3E}">
        <p14:creationId xmlns:p14="http://schemas.microsoft.com/office/powerpoint/2010/main" val="19784791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18E811-4594-56F6-79AF-CDCE92DD8A41}"/>
              </a:ext>
            </a:extLst>
          </p:cNvPr>
          <p:cNvSpPr txBox="1"/>
          <p:nvPr/>
        </p:nvSpPr>
        <p:spPr>
          <a:xfrm>
            <a:off x="2015947" y="414540"/>
            <a:ext cx="464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«Quanto più è spaventoso questo mondo,</a:t>
            </a:r>
          </a:p>
          <a:p>
            <a:r>
              <a:rPr lang="it-IT" dirty="0"/>
              <a:t>come oggi,</a:t>
            </a:r>
          </a:p>
          <a:p>
            <a:r>
              <a:rPr lang="it-IT" dirty="0"/>
              <a:t>tanto più è astratta l’arte» (Klee)</a:t>
            </a:r>
          </a:p>
          <a:p>
            <a:r>
              <a:rPr lang="it-IT" i="1" dirty="0">
                <a:solidFill>
                  <a:srgbClr val="FF0000"/>
                </a:solidFill>
              </a:rPr>
              <a:t>1915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C5F587-D625-A180-3BB6-19B508FF7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19" y="1548057"/>
            <a:ext cx="6752739" cy="52789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615C9E-5176-2432-E021-8F2CC36EABC0}"/>
              </a:ext>
            </a:extLst>
          </p:cNvPr>
          <p:cNvSpPr txBox="1"/>
          <p:nvPr/>
        </p:nvSpPr>
        <p:spPr>
          <a:xfrm>
            <a:off x="7714458" y="5309943"/>
            <a:ext cx="132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Kandinskij,</a:t>
            </a:r>
          </a:p>
          <a:p>
            <a:r>
              <a:rPr lang="it-IT" dirty="0"/>
              <a:t>1911</a:t>
            </a:r>
          </a:p>
        </p:txBody>
      </p:sp>
    </p:spTree>
    <p:extLst>
      <p:ext uri="{BB962C8B-B14F-4D97-AF65-F5344CB8AC3E}">
        <p14:creationId xmlns:p14="http://schemas.microsoft.com/office/powerpoint/2010/main" val="328703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3BBE8D-1E7A-64B1-EF4F-BCA56155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360"/>
            <a:ext cx="6313769" cy="594928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ACB660-3FB2-DCDC-A3FA-8C7EC33FC732}"/>
              </a:ext>
            </a:extLst>
          </p:cNvPr>
          <p:cNvSpPr txBox="1"/>
          <p:nvPr/>
        </p:nvSpPr>
        <p:spPr>
          <a:xfrm>
            <a:off x="7380312" y="1124744"/>
            <a:ext cx="106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Bagnanti,</a:t>
            </a:r>
          </a:p>
          <a:p>
            <a:r>
              <a:rPr lang="it-IT" dirty="0"/>
              <a:t>1882</a:t>
            </a:r>
          </a:p>
        </p:txBody>
      </p:sp>
    </p:spTree>
    <p:extLst>
      <p:ext uri="{BB962C8B-B14F-4D97-AF65-F5344CB8AC3E}">
        <p14:creationId xmlns:p14="http://schemas.microsoft.com/office/powerpoint/2010/main" val="57704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4D0B6D-9C7E-FE2F-D8FA-EDD1BD01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1" y="0"/>
            <a:ext cx="7772400" cy="62357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AE8BF6-3354-59EE-B484-B46450A4868F}"/>
              </a:ext>
            </a:extLst>
          </p:cNvPr>
          <p:cNvSpPr txBox="1"/>
          <p:nvPr/>
        </p:nvSpPr>
        <p:spPr>
          <a:xfrm>
            <a:off x="6300192" y="64533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1885</a:t>
            </a:r>
          </a:p>
        </p:txBody>
      </p:sp>
    </p:spTree>
    <p:extLst>
      <p:ext uri="{BB962C8B-B14F-4D97-AF65-F5344CB8AC3E}">
        <p14:creationId xmlns:p14="http://schemas.microsoft.com/office/powerpoint/2010/main" val="2361787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671</Words>
  <Application>Microsoft Macintosh PowerPoint</Application>
  <PresentationFormat>Presentazione su schermo (4:3)</PresentationFormat>
  <Paragraphs>203</Paragraphs>
  <Slides>77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3" baseType="lpstr">
      <vt:lpstr>Arial</vt:lpstr>
      <vt:lpstr>Calibri</vt:lpstr>
      <vt:lpstr>Google Sans</vt:lpstr>
      <vt:lpstr>Poppins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HOKUSAI HIROSHIGE UTAMARO </dc:title>
  <dc:creator>Utente</dc:creator>
  <cp:lastModifiedBy>Microsoft Office User</cp:lastModifiedBy>
  <cp:revision>69</cp:revision>
  <dcterms:created xsi:type="dcterms:W3CDTF">2016-12-05T14:29:50Z</dcterms:created>
  <dcterms:modified xsi:type="dcterms:W3CDTF">2026-02-04T17:22:31Z</dcterms:modified>
</cp:coreProperties>
</file>