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8"/>
  </p:notesMasterIdLst>
  <p:sldIdLst>
    <p:sldId id="362" r:id="rId2"/>
    <p:sldId id="284" r:id="rId3"/>
    <p:sldId id="417" r:id="rId4"/>
    <p:sldId id="416" r:id="rId5"/>
    <p:sldId id="415" r:id="rId6"/>
    <p:sldId id="418" r:id="rId7"/>
    <p:sldId id="420" r:id="rId8"/>
    <p:sldId id="419" r:id="rId9"/>
    <p:sldId id="421" r:id="rId10"/>
    <p:sldId id="395" r:id="rId11"/>
    <p:sldId id="396" r:id="rId12"/>
    <p:sldId id="388" r:id="rId13"/>
    <p:sldId id="392" r:id="rId14"/>
    <p:sldId id="404" r:id="rId15"/>
    <p:sldId id="405" r:id="rId16"/>
    <p:sldId id="355" r:id="rId17"/>
    <p:sldId id="406" r:id="rId18"/>
    <p:sldId id="422" r:id="rId19"/>
    <p:sldId id="285" r:id="rId20"/>
    <p:sldId id="407" r:id="rId21"/>
    <p:sldId id="408" r:id="rId22"/>
    <p:sldId id="302" r:id="rId23"/>
    <p:sldId id="423" r:id="rId24"/>
    <p:sldId id="424" r:id="rId25"/>
    <p:sldId id="403" r:id="rId26"/>
    <p:sldId id="412" r:id="rId27"/>
    <p:sldId id="414" r:id="rId28"/>
    <p:sldId id="413" r:id="rId29"/>
    <p:sldId id="409" r:id="rId30"/>
    <p:sldId id="410" r:id="rId31"/>
    <p:sldId id="387" r:id="rId32"/>
    <p:sldId id="389" r:id="rId33"/>
    <p:sldId id="390" r:id="rId34"/>
    <p:sldId id="394" r:id="rId35"/>
    <p:sldId id="411" r:id="rId36"/>
    <p:sldId id="317" r:id="rId37"/>
    <p:sldId id="318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425" r:id="rId47"/>
    <p:sldId id="426" r:id="rId48"/>
    <p:sldId id="427" r:id="rId49"/>
    <p:sldId id="393" r:id="rId50"/>
    <p:sldId id="336" r:id="rId51"/>
    <p:sldId id="370" r:id="rId52"/>
    <p:sldId id="364" r:id="rId53"/>
    <p:sldId id="365" r:id="rId54"/>
    <p:sldId id="257" r:id="rId55"/>
    <p:sldId id="258" r:id="rId56"/>
    <p:sldId id="371" r:id="rId57"/>
    <p:sldId id="366" r:id="rId58"/>
    <p:sldId id="367" r:id="rId59"/>
    <p:sldId id="368" r:id="rId60"/>
    <p:sldId id="369" r:id="rId61"/>
    <p:sldId id="428" r:id="rId62"/>
    <p:sldId id="429" r:id="rId63"/>
    <p:sldId id="316" r:id="rId64"/>
    <p:sldId id="433" r:id="rId65"/>
    <p:sldId id="434" r:id="rId66"/>
    <p:sldId id="435" r:id="rId67"/>
    <p:sldId id="375" r:id="rId68"/>
    <p:sldId id="360" r:id="rId69"/>
    <p:sldId id="361" r:id="rId70"/>
    <p:sldId id="376" r:id="rId71"/>
    <p:sldId id="259" r:id="rId72"/>
    <p:sldId id="304" r:id="rId73"/>
    <p:sldId id="305" r:id="rId74"/>
    <p:sldId id="306" r:id="rId75"/>
    <p:sldId id="307" r:id="rId76"/>
    <p:sldId id="308" r:id="rId77"/>
    <p:sldId id="309" r:id="rId78"/>
    <p:sldId id="310" r:id="rId79"/>
    <p:sldId id="381" r:id="rId80"/>
    <p:sldId id="311" r:id="rId81"/>
    <p:sldId id="312" r:id="rId82"/>
    <p:sldId id="432" r:id="rId83"/>
    <p:sldId id="303" r:id="rId84"/>
    <p:sldId id="319" r:id="rId85"/>
    <p:sldId id="320" r:id="rId86"/>
    <p:sldId id="321" r:id="rId87"/>
    <p:sldId id="322" r:id="rId88"/>
    <p:sldId id="324" r:id="rId89"/>
    <p:sldId id="323" r:id="rId90"/>
    <p:sldId id="265" r:id="rId91"/>
    <p:sldId id="313" r:id="rId92"/>
    <p:sldId id="314" r:id="rId93"/>
    <p:sldId id="266" r:id="rId94"/>
    <p:sldId id="315" r:id="rId95"/>
    <p:sldId id="327" r:id="rId96"/>
    <p:sldId id="325" r:id="rId97"/>
    <p:sldId id="326" r:id="rId98"/>
    <p:sldId id="382" r:id="rId99"/>
    <p:sldId id="383" r:id="rId100"/>
    <p:sldId id="267" r:id="rId101"/>
    <p:sldId id="268" r:id="rId102"/>
    <p:sldId id="269" r:id="rId103"/>
    <p:sldId id="270" r:id="rId104"/>
    <p:sldId id="260" r:id="rId105"/>
    <p:sldId id="261" r:id="rId106"/>
    <p:sldId id="262" r:id="rId10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8"/>
  </p:normalViewPr>
  <p:slideViewPr>
    <p:cSldViewPr snapToGrid="0">
      <p:cViewPr varScale="1">
        <p:scale>
          <a:sx n="89" d="100"/>
          <a:sy n="89" d="100"/>
        </p:scale>
        <p:origin x="133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0256E-7131-CF4C-8A7F-9043ABAE42F7}" type="datetimeFigureOut">
              <a:rPr lang="it-IT" smtClean="0"/>
              <a:t>11/02/26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1F144-0853-DF4E-8BBF-7107FCE897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816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CF4C2-D603-9947-AE50-C0160684FCB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335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,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1F144-0853-DF4E-8BBF-7107FCE89724}" type="slidenum">
              <a:rPr lang="it-IT" smtClean="0"/>
              <a:t>106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0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35532D-DC74-7430-1B32-E416B5624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D6DCADF-5371-0F98-A8F4-F277AF763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CD0CC2-2262-C21C-817C-DC37A0F32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D007-9F67-FD48-BBDD-9BB465BDE6E4}" type="datetimeFigureOut">
              <a:rPr lang="it-IT" smtClean="0"/>
              <a:t>11/02/26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4FDDDF-9F4D-CCA2-4FD5-B68B8FE5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B2B979-1DCF-63EC-4850-BAA1503E6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53FD-CB93-E649-994D-9337B1F585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028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23E09C-2535-9509-3B2B-D41D5BDC1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162F138-8E85-1BD0-C971-937283CC3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445BC9-1B73-C758-CA56-48AAA644D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D007-9F67-FD48-BBDD-9BB465BDE6E4}" type="datetimeFigureOut">
              <a:rPr lang="it-IT" smtClean="0"/>
              <a:t>11/02/26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D78153-B01B-A653-434F-052996D6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3E4BDE-129C-5043-370E-C75BCFBB2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53FD-CB93-E649-994D-9337B1F585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319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790BA17-12B0-9786-7FF8-AB2BCFA3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9DCB4EB-F74F-8D5A-0D59-D62373528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AAAA45-AB0A-C741-4E86-8B423121C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D007-9F67-FD48-BBDD-9BB465BDE6E4}" type="datetimeFigureOut">
              <a:rPr lang="it-IT" smtClean="0"/>
              <a:t>11/02/26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A4AA0E-5276-FEBE-1A94-015204FA5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F70E1D-3EBB-8E35-28B7-E0B03EC11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53FD-CB93-E649-994D-9337B1F585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4637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6132C1-3F40-80B4-4DBA-DF3787C8D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7E706A-591F-1915-AA73-3015B9471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FD6119-1E11-4877-41B5-655498F4C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D007-9F67-FD48-BBDD-9BB465BDE6E4}" type="datetimeFigureOut">
              <a:rPr lang="it-IT" smtClean="0"/>
              <a:t>11/02/26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637EC4-6F3A-F84C-1B60-53E6610A0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70D164-AB34-911E-B14E-0C7A9DB2A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53FD-CB93-E649-994D-9337B1F585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278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E613CE-0C63-15AF-AC47-9DB9E7975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4C326B-A5BD-D169-A92B-7B1A23365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6567C1-5B11-E87C-F4E3-246F1F353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D007-9F67-FD48-BBDD-9BB465BDE6E4}" type="datetimeFigureOut">
              <a:rPr lang="it-IT" smtClean="0"/>
              <a:t>11/02/26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FFD7D5-332A-74B8-D23C-3FF77E849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211423-D27C-D79E-7975-61DBD1587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53FD-CB93-E649-994D-9337B1F585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092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83C871-C13B-7542-E7D8-0DEE264D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858894-768D-9F57-3646-6D46FB1EF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21ADF42-13AD-2E8B-ADBA-350BF516F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908AAE-F753-8C18-3FF7-02767CBF2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D007-9F67-FD48-BBDD-9BB465BDE6E4}" type="datetimeFigureOut">
              <a:rPr lang="it-IT" smtClean="0"/>
              <a:t>11/02/26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AF227E-A6FB-E70D-EFD3-AB9D7590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E44093-81CF-E1E4-2031-86ED5B08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53FD-CB93-E649-994D-9337B1F585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947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6DBDFF-0B1C-4CE0-2E77-5890491AC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C73A83-5966-876E-EC00-FB4E38DAB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223E2D6-D9C9-E558-8891-503F4F5C1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9123F46-2FC1-C864-C8DA-7D352275C5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EA9A525-1AEA-B83E-26BB-7CC3FBE34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1F60924-EEBE-BAD1-D407-59B30214B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D007-9F67-FD48-BBDD-9BB465BDE6E4}" type="datetimeFigureOut">
              <a:rPr lang="it-IT" smtClean="0"/>
              <a:t>11/02/26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6B22A0E-A79B-D5D4-87D1-F429C5550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E54109D-D3B8-A592-4592-2E41A30B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53FD-CB93-E649-994D-9337B1F585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44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39CCD0-C106-9948-E240-EC2443246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7DC2592-BE0E-8F30-9854-9AC84EFE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D007-9F67-FD48-BBDD-9BB465BDE6E4}" type="datetimeFigureOut">
              <a:rPr lang="it-IT" smtClean="0"/>
              <a:t>11/02/26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463B789-0B8C-55D0-B581-34630670E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E3877B-9D6D-B65A-0E63-EF2197FE0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53FD-CB93-E649-994D-9337B1F585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12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6ED2181-392A-3B54-BABD-0A4E5329E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D007-9F67-FD48-BBDD-9BB465BDE6E4}" type="datetimeFigureOut">
              <a:rPr lang="it-IT" smtClean="0"/>
              <a:t>11/02/26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1E4BEC5-FFED-3EFA-411D-6AEDC2C30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B5D89C-8F64-20A5-B2CF-E4DD31B71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53FD-CB93-E649-994D-9337B1F585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810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6518CD-EAE4-80FA-E087-424C884D5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A87DA2-5927-EF46-D6A2-B466DEBDE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ABE1E2-6A81-7399-B23C-E86646BAA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083BBD-1AD0-DE66-4844-78403017F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D007-9F67-FD48-BBDD-9BB465BDE6E4}" type="datetimeFigureOut">
              <a:rPr lang="it-IT" smtClean="0"/>
              <a:t>11/02/26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2D42F1-2125-BAA5-508F-9591350AB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D34B6A-87AE-E18B-AA95-96081E0A2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53FD-CB93-E649-994D-9337B1F585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91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07C8E4-137D-7143-A14F-ECB54D035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6EEA277-AB92-8C75-BBF7-774F5B7B08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A0B063-0BA1-5364-3A96-251BCFA36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D420CBD-79C3-CAC5-33C4-95C12CAEA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D007-9F67-FD48-BBDD-9BB465BDE6E4}" type="datetimeFigureOut">
              <a:rPr lang="it-IT" smtClean="0"/>
              <a:t>11/02/26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0208073-292C-BBBE-3109-3028E0032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1955DD-E766-664B-4953-2C0AADF4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53FD-CB93-E649-994D-9337B1F585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9454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E7F8C8B-CC9C-2CB2-4BFA-7F809C14B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F74687A-E438-9554-021A-656337FF9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0835D3-1B68-F82A-3ABF-6379E1C22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0D007-9F67-FD48-BBDD-9BB465BDE6E4}" type="datetimeFigureOut">
              <a:rPr lang="it-IT" smtClean="0"/>
              <a:t>11/02/26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71AC5D-40FE-631B-B9D3-E37E4039B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43DAD5-FDA4-D0E7-9A8E-F36E75F0A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B53FD-CB93-E649-994D-9337B1F585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52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9169DD-87B0-73B3-6B8E-7E03BC88F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30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84D5763-13B6-CE9B-DF6E-A4EB8A539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-551089"/>
            <a:ext cx="9148763" cy="691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98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E6A5B87-ED7C-E6FA-4352-4F3206961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5" y="1557338"/>
            <a:ext cx="5715599" cy="379551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C1A313A-C074-13FB-B28D-04E320055B21}"/>
              </a:ext>
            </a:extLst>
          </p:cNvPr>
          <p:cNvSpPr txBox="1"/>
          <p:nvPr/>
        </p:nvSpPr>
        <p:spPr>
          <a:xfrm>
            <a:off x="2800350" y="5743575"/>
            <a:ext cx="3428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Matisse</a:t>
            </a:r>
          </a:p>
          <a:p>
            <a:r>
              <a:rPr lang="it-IT" dirty="0"/>
              <a:t>Cappella di Saint Paul de Vance,</a:t>
            </a:r>
          </a:p>
          <a:p>
            <a:r>
              <a:rPr lang="it-IT" dirty="0"/>
              <a:t>1950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8BD816A-F972-AA54-77FD-733EAFA84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641" y="630113"/>
            <a:ext cx="4719638" cy="442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9891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7F9D3D4-63A0-9AE8-A3C1-A8EAE1018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16" y="0"/>
            <a:ext cx="5113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563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10BDF15-2550-2EDF-CB3E-483EEE4AD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38" y="1700808"/>
            <a:ext cx="4848486" cy="328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7311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209406B-2B1C-736F-253A-A8190845B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92697"/>
            <a:ext cx="7772400" cy="46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243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086F438-A444-7BFE-2B56-126D81FB1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02970"/>
            <a:ext cx="7772400" cy="50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183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F14B1FA-AAAE-3510-291F-6D175C184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090" y="177811"/>
            <a:ext cx="6471560" cy="650237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38552D4-0D4F-E304-3854-A97E43DD9537}"/>
              </a:ext>
            </a:extLst>
          </p:cNvPr>
          <p:cNvSpPr txBox="1"/>
          <p:nvPr/>
        </p:nvSpPr>
        <p:spPr>
          <a:xfrm>
            <a:off x="8664549" y="1061884"/>
            <a:ext cx="274998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Renato Guttuso</a:t>
            </a:r>
          </a:p>
          <a:p>
            <a:r>
              <a:rPr lang="it-IT" dirty="0"/>
              <a:t>Crocifissione, 1942</a:t>
            </a:r>
          </a:p>
          <a:p>
            <a:endParaRPr lang="it-IT" dirty="0"/>
          </a:p>
          <a:p>
            <a:endParaRPr lang="it-IT" dirty="0"/>
          </a:p>
          <a:p>
            <a:r>
              <a:rPr lang="it-IT" sz="2400" b="1" dirty="0">
                <a:solidFill>
                  <a:srgbClr val="FF0000"/>
                </a:solidFill>
              </a:rPr>
              <a:t>II° Premio al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IV° </a:t>
            </a:r>
            <a:r>
              <a:rPr lang="it-IT" sz="2400" b="1">
                <a:solidFill>
                  <a:srgbClr val="FF0000"/>
                </a:solidFill>
              </a:rPr>
              <a:t>Premio Bergamo</a:t>
            </a:r>
          </a:p>
          <a:p>
            <a:endParaRPr lang="it-IT" sz="2400" b="1" dirty="0">
              <a:solidFill>
                <a:srgbClr val="FF0000"/>
              </a:solidFill>
            </a:endParaRPr>
          </a:p>
          <a:p>
            <a:r>
              <a:rPr lang="it-IT" sz="2400" b="1" dirty="0">
                <a:solidFill>
                  <a:srgbClr val="FF0000"/>
                </a:solidFill>
              </a:rPr>
              <a:t>Anno 1942 </a:t>
            </a:r>
          </a:p>
        </p:txBody>
      </p:sp>
    </p:spTree>
    <p:extLst>
      <p:ext uri="{BB962C8B-B14F-4D97-AF65-F5344CB8AC3E}">
        <p14:creationId xmlns:p14="http://schemas.microsoft.com/office/powerpoint/2010/main" val="1835376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183B043-825F-157A-4EBD-09044C2DAA62}"/>
              </a:ext>
            </a:extLst>
          </p:cNvPr>
          <p:cNvSpPr txBox="1"/>
          <p:nvPr/>
        </p:nvSpPr>
        <p:spPr>
          <a:xfrm>
            <a:off x="5486400" y="542925"/>
            <a:ext cx="5246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«Dopo Auschwitz dipingere un paesaggio è blasfemo</a:t>
            </a:r>
          </a:p>
          <a:p>
            <a:r>
              <a:rPr lang="it-IT" b="1" i="1" dirty="0">
                <a:solidFill>
                  <a:srgbClr val="FF0000"/>
                </a:solidFill>
              </a:rPr>
              <a:t>Scrivere una poesia un atto di barbarie</a:t>
            </a:r>
            <a:r>
              <a:rPr lang="it-IT" dirty="0">
                <a:solidFill>
                  <a:srgbClr val="FF0000"/>
                </a:solidFill>
              </a:rPr>
              <a:t>!»</a:t>
            </a:r>
          </a:p>
          <a:p>
            <a:r>
              <a:rPr lang="it-IT" dirty="0"/>
              <a:t>(Theodor Adorno)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8CF8CED-7D48-28FC-EB41-82E7A8B67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942974"/>
            <a:ext cx="3266567" cy="42386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FF1E67D-124D-B2F2-7FDD-14AC34245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989" y="1728786"/>
            <a:ext cx="3412022" cy="448627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F62933-88B3-6C21-647B-D33FDE3D717F}"/>
              </a:ext>
            </a:extLst>
          </p:cNvPr>
          <p:cNvSpPr txBox="1"/>
          <p:nvPr/>
        </p:nvSpPr>
        <p:spPr>
          <a:xfrm>
            <a:off x="4643438" y="6315075"/>
            <a:ext cx="372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Dubuffet – Volontà di potenza. 1946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4E32477-3786-225A-8CFC-67EF71932E13}"/>
              </a:ext>
            </a:extLst>
          </p:cNvPr>
          <p:cNvSpPr txBox="1"/>
          <p:nvPr/>
        </p:nvSpPr>
        <p:spPr>
          <a:xfrm>
            <a:off x="810946" y="5414963"/>
            <a:ext cx="277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Fautrier</a:t>
            </a:r>
            <a:r>
              <a:rPr lang="it-IT" dirty="0"/>
              <a:t> – Ostaggio, 1944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B26E027-AFA8-E971-6D8F-2EF9D771B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0331" y="1197471"/>
            <a:ext cx="4486276" cy="448627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57294F8-0A7A-D286-FA03-1C4AD319D3E5}"/>
              </a:ext>
            </a:extLst>
          </p:cNvPr>
          <p:cNvSpPr txBox="1"/>
          <p:nvPr/>
        </p:nvSpPr>
        <p:spPr>
          <a:xfrm>
            <a:off x="8322183" y="5414963"/>
            <a:ext cx="3412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Mondrian   </a:t>
            </a:r>
            <a:r>
              <a:rPr lang="it-IT" i="1" dirty="0" err="1">
                <a:solidFill>
                  <a:srgbClr val="202122"/>
                </a:solidFill>
                <a:effectLst/>
              </a:rPr>
              <a:t>Victory</a:t>
            </a:r>
            <a:r>
              <a:rPr lang="it-IT" i="1" dirty="0">
                <a:solidFill>
                  <a:srgbClr val="202122"/>
                </a:solidFill>
                <a:effectLst/>
              </a:rPr>
              <a:t> Boogie </a:t>
            </a:r>
            <a:r>
              <a:rPr lang="it-IT" i="1">
                <a:solidFill>
                  <a:srgbClr val="202122"/>
                </a:solidFill>
                <a:effectLst/>
              </a:rPr>
              <a:t>Woogie</a:t>
            </a:r>
            <a:r>
              <a:rPr lang="it-IT" i="1"/>
              <a:t> 1944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9956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4DD451A-A079-0F2A-029E-97589FC60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0"/>
            <a:ext cx="74168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F78E13-88E3-15D1-D521-0CDA06151BC2}"/>
              </a:ext>
            </a:extLst>
          </p:cNvPr>
          <p:cNvSpPr txBox="1"/>
          <p:nvPr/>
        </p:nvSpPr>
        <p:spPr>
          <a:xfrm>
            <a:off x="678426" y="781665"/>
            <a:ext cx="833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Carrà</a:t>
            </a:r>
          </a:p>
          <a:p>
            <a:r>
              <a:rPr lang="it-IT" dirty="0"/>
              <a:t>Attesa,</a:t>
            </a:r>
          </a:p>
          <a:p>
            <a:r>
              <a:rPr lang="it-IT" dirty="0"/>
              <a:t>1921</a:t>
            </a:r>
          </a:p>
        </p:txBody>
      </p:sp>
    </p:spTree>
    <p:extLst>
      <p:ext uri="{BB962C8B-B14F-4D97-AF65-F5344CB8AC3E}">
        <p14:creationId xmlns:p14="http://schemas.microsoft.com/office/powerpoint/2010/main" val="786651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12EA64A-5F31-7769-9CB9-B9D61892D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02" y="0"/>
            <a:ext cx="51435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BAE6E6-286D-6281-D469-80881F171E74}"/>
              </a:ext>
            </a:extLst>
          </p:cNvPr>
          <p:cNvSpPr txBox="1"/>
          <p:nvPr/>
        </p:nvSpPr>
        <p:spPr>
          <a:xfrm>
            <a:off x="7639666" y="335845"/>
            <a:ext cx="1991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Carrà </a:t>
            </a:r>
          </a:p>
          <a:p>
            <a:r>
              <a:rPr lang="it-IT" dirty="0"/>
              <a:t>Pino sul mare,</a:t>
            </a:r>
          </a:p>
          <a:p>
            <a:r>
              <a:rPr lang="it-IT" dirty="0"/>
              <a:t>1923</a:t>
            </a:r>
          </a:p>
        </p:txBody>
      </p:sp>
    </p:spTree>
    <p:extLst>
      <p:ext uri="{BB962C8B-B14F-4D97-AF65-F5344CB8AC3E}">
        <p14:creationId xmlns:p14="http://schemas.microsoft.com/office/powerpoint/2010/main" val="3647629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A684F69-32F3-626B-93A7-A554A83AE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40" y="0"/>
            <a:ext cx="490532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9F5FB3D-C951-3B03-CC63-57F4E06B19A5}"/>
              </a:ext>
            </a:extLst>
          </p:cNvPr>
          <p:cNvSpPr txBox="1"/>
          <p:nvPr/>
        </p:nvSpPr>
        <p:spPr>
          <a:xfrm>
            <a:off x="1061884" y="1209368"/>
            <a:ext cx="194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Carrà</a:t>
            </a:r>
          </a:p>
          <a:p>
            <a:r>
              <a:rPr lang="it-IT" dirty="0"/>
              <a:t>Le figli di </a:t>
            </a:r>
            <a:r>
              <a:rPr lang="it-IT" dirty="0" err="1"/>
              <a:t>Lot</a:t>
            </a:r>
            <a:r>
              <a:rPr lang="it-IT" dirty="0"/>
              <a:t>, 1923</a:t>
            </a:r>
          </a:p>
        </p:txBody>
      </p:sp>
    </p:spTree>
    <p:extLst>
      <p:ext uri="{BB962C8B-B14F-4D97-AF65-F5344CB8AC3E}">
        <p14:creationId xmlns:p14="http://schemas.microsoft.com/office/powerpoint/2010/main" val="1481192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4A2B55C-D67A-682C-C4FF-66FE0EF1E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768" y="0"/>
            <a:ext cx="4705945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153BFFE-467B-05D8-0C3E-F1BE1C037213}"/>
              </a:ext>
            </a:extLst>
          </p:cNvPr>
          <p:cNvSpPr txBox="1"/>
          <p:nvPr/>
        </p:nvSpPr>
        <p:spPr>
          <a:xfrm>
            <a:off x="1314450" y="1057275"/>
            <a:ext cx="1687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FF0000"/>
                </a:solidFill>
              </a:rPr>
              <a:t>RITORNO</a:t>
            </a:r>
          </a:p>
          <a:p>
            <a:r>
              <a:rPr lang="it-IT" sz="2400" b="1" i="1" dirty="0">
                <a:solidFill>
                  <a:srgbClr val="FF0000"/>
                </a:solidFill>
              </a:rPr>
              <a:t>ALL’ORDINE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13928D7-3FBD-18AA-6F20-6BED8C8F01F0}"/>
              </a:ext>
            </a:extLst>
          </p:cNvPr>
          <p:cNvSpPr txBox="1"/>
          <p:nvPr/>
        </p:nvSpPr>
        <p:spPr>
          <a:xfrm>
            <a:off x="9129713" y="2143125"/>
            <a:ext cx="917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Picasso,</a:t>
            </a:r>
          </a:p>
          <a:p>
            <a:r>
              <a:rPr lang="it-IT" dirty="0"/>
              <a:t>1917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8310419-6AF9-C0CF-A4B8-A9D7A9191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50" y="1968154"/>
            <a:ext cx="3049556" cy="437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56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48CCDF1-A753-F441-1C91-7C8D72CC5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66700"/>
            <a:ext cx="4635500" cy="6324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A7D1F67-97F9-2690-CE81-AAB1841F4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501" y="157163"/>
            <a:ext cx="5237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74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77C0C9E-EB54-EA8E-28D6-CF67F5B38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5" y="480020"/>
            <a:ext cx="7772400" cy="58293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2BF5A4-96F8-B240-BF41-651815EF6973}"/>
              </a:ext>
            </a:extLst>
          </p:cNvPr>
          <p:cNvSpPr txBox="1"/>
          <p:nvPr/>
        </p:nvSpPr>
        <p:spPr>
          <a:xfrm>
            <a:off x="9264353" y="630932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1922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0A3F134-E5C5-586A-75E3-8055FD28B0B1}"/>
              </a:ext>
            </a:extLst>
          </p:cNvPr>
          <p:cNvSpPr txBox="1"/>
          <p:nvPr/>
        </p:nvSpPr>
        <p:spPr>
          <a:xfrm>
            <a:off x="9729788" y="1171575"/>
            <a:ext cx="143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Picasso, 1917</a:t>
            </a:r>
          </a:p>
        </p:txBody>
      </p:sp>
    </p:spTree>
    <p:extLst>
      <p:ext uri="{BB962C8B-B14F-4D97-AF65-F5344CB8AC3E}">
        <p14:creationId xmlns:p14="http://schemas.microsoft.com/office/powerpoint/2010/main" val="2854712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8295969-AC7F-BBB4-F26B-65E5553E2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098" y="0"/>
            <a:ext cx="4959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00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0 - Hoch-Cut_With_the_Kitchen_Knif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370264" y="0"/>
            <a:ext cx="54498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42C282-FDC3-0FA7-C507-841D7642A67F}"/>
              </a:ext>
            </a:extLst>
          </p:cNvPr>
          <p:cNvSpPr txBox="1"/>
          <p:nvPr/>
        </p:nvSpPr>
        <p:spPr>
          <a:xfrm>
            <a:off x="678427" y="788692"/>
            <a:ext cx="2336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Hoch</a:t>
            </a:r>
            <a:endParaRPr lang="it-IT" dirty="0"/>
          </a:p>
          <a:p>
            <a:endParaRPr lang="it-IT" dirty="0"/>
          </a:p>
          <a:p>
            <a:r>
              <a:rPr lang="it-IT" dirty="0"/>
              <a:t>Taglio con</a:t>
            </a:r>
          </a:p>
          <a:p>
            <a:r>
              <a:rPr lang="it-IT" dirty="0"/>
              <a:t>coltello da cucina</a:t>
            </a:r>
          </a:p>
          <a:p>
            <a:r>
              <a:rPr lang="it-IT" dirty="0"/>
              <a:t>attraverso il ventre</a:t>
            </a:r>
          </a:p>
          <a:p>
            <a:r>
              <a:rPr lang="it-IT" dirty="0"/>
              <a:t>grasso di birra della</a:t>
            </a:r>
          </a:p>
          <a:p>
            <a:r>
              <a:rPr lang="it-IT" dirty="0"/>
              <a:t>Repubblica di </a:t>
            </a:r>
          </a:p>
          <a:p>
            <a:r>
              <a:rPr lang="it-IT" dirty="0"/>
              <a:t>Weimar,ù1919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500A4D-E69F-A9BA-AE1E-8AA2F6723E3F}"/>
              </a:ext>
            </a:extLst>
          </p:cNvPr>
          <p:cNvSpPr txBox="1"/>
          <p:nvPr/>
        </p:nvSpPr>
        <p:spPr>
          <a:xfrm>
            <a:off x="9365226" y="265471"/>
            <a:ext cx="269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F0000"/>
                </a:solidFill>
              </a:rPr>
              <a:t>Lasciti di guerra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10 - raoul-hausmann-lesprit-de-notre-temp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590925" y="0"/>
            <a:ext cx="50101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9321153-B84E-59E0-E5FE-0896E2B34FA0}"/>
              </a:ext>
            </a:extLst>
          </p:cNvPr>
          <p:cNvSpPr txBox="1"/>
          <p:nvPr/>
        </p:nvSpPr>
        <p:spPr>
          <a:xfrm>
            <a:off x="1106129" y="1460090"/>
            <a:ext cx="2656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Hausman</a:t>
            </a:r>
            <a:endParaRPr lang="it-IT" dirty="0"/>
          </a:p>
          <a:p>
            <a:r>
              <a:rPr lang="it-IT" dirty="0"/>
              <a:t>Testa meccanica</a:t>
            </a:r>
          </a:p>
          <a:p>
            <a:r>
              <a:rPr lang="it-IT" dirty="0"/>
              <a:t>Lo spirito del Tempo, 1920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CD457A-ACB8-1974-8290-DFDC6B75E163}"/>
              </a:ext>
            </a:extLst>
          </p:cNvPr>
          <p:cNvSpPr txBox="1"/>
          <p:nvPr/>
        </p:nvSpPr>
        <p:spPr>
          <a:xfrm>
            <a:off x="600076" y="2386013"/>
            <a:ext cx="23574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i="1" dirty="0">
              <a:solidFill>
                <a:srgbClr val="FF0000"/>
              </a:solidFill>
            </a:endParaRPr>
          </a:p>
          <a:p>
            <a:r>
              <a:rPr lang="it-IT" sz="2400" i="1" dirty="0">
                <a:solidFill>
                  <a:srgbClr val="FF0000"/>
                </a:solidFill>
              </a:rPr>
              <a:t>Quinto  incontro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3000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A8F79EB7-E88A-B14B-CB29-0E2CCB21648D}"/>
              </a:ext>
            </a:extLst>
          </p:cNvPr>
          <p:cNvSpPr txBox="1">
            <a:spLocks/>
          </p:cNvSpPr>
          <p:nvPr/>
        </p:nvSpPr>
        <p:spPr>
          <a:xfrm>
            <a:off x="857250" y="260650"/>
            <a:ext cx="6300788" cy="1725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700" b="1" dirty="0">
                <a:solidFill>
                  <a:srgbClr val="FF0000"/>
                </a:solidFill>
              </a:rPr>
              <a:t>Arte che sorprende</a:t>
            </a:r>
            <a:br>
              <a:rPr lang="it-IT" sz="3300" dirty="0"/>
            </a:br>
            <a:r>
              <a:rPr lang="it-IT" sz="3300" dirty="0"/>
              <a:t>da Courbet a Picasso</a:t>
            </a:r>
            <a:br>
              <a:rPr lang="it-IT" sz="3300" dirty="0"/>
            </a:br>
            <a:r>
              <a:rPr lang="it-IT" sz="2700" b="1" i="1" dirty="0"/>
              <a:t>la nascita dell’arte contemporanea</a:t>
            </a:r>
            <a:endParaRPr lang="it-IT" sz="33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78C915A-F44F-AE42-9F44-E27C696C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573" y="1811939"/>
            <a:ext cx="7764351" cy="441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5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91AE32E-FBF9-DDAA-2BCC-D9F9A1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1981200"/>
            <a:ext cx="7569200" cy="28956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896732-DE4C-B3D0-D924-401FF66477C8}"/>
              </a:ext>
            </a:extLst>
          </p:cNvPr>
          <p:cNvSpPr txBox="1"/>
          <p:nvPr/>
        </p:nvSpPr>
        <p:spPr>
          <a:xfrm>
            <a:off x="900113" y="5543550"/>
            <a:ext cx="167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Rodcenko</a:t>
            </a:r>
            <a:r>
              <a:rPr lang="it-IT" dirty="0"/>
              <a:t>, 1921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FA3FC36-0A52-A164-4679-A440CE3D549B}"/>
              </a:ext>
            </a:extLst>
          </p:cNvPr>
          <p:cNvSpPr txBox="1"/>
          <p:nvPr/>
        </p:nvSpPr>
        <p:spPr>
          <a:xfrm>
            <a:off x="1271588" y="600075"/>
            <a:ext cx="20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rivoluzione russa</a:t>
            </a:r>
          </a:p>
        </p:txBody>
      </p:sp>
    </p:spTree>
    <p:extLst>
      <p:ext uri="{BB962C8B-B14F-4D97-AF65-F5344CB8AC3E}">
        <p14:creationId xmlns:p14="http://schemas.microsoft.com/office/powerpoint/2010/main" val="1218457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17E3D8-1119-2BFF-6117-96AAB4D21BDF}"/>
              </a:ext>
            </a:extLst>
          </p:cNvPr>
          <p:cNvSpPr txBox="1"/>
          <p:nvPr/>
        </p:nvSpPr>
        <p:spPr>
          <a:xfrm>
            <a:off x="171450" y="531367"/>
            <a:ext cx="53721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dirty="0">
                <a:solidFill>
                  <a:srgbClr val="FF0000"/>
                </a:solidFill>
                <a:effectLst/>
                <a:latin typeface="Google Sans"/>
              </a:rPr>
              <a:t>L'attività plastica dei malati mentali</a:t>
            </a:r>
            <a:endParaRPr lang="it-IT" sz="2400" b="1" i="1" dirty="0">
              <a:solidFill>
                <a:srgbClr val="FF00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7BBFC4A-72FB-BD81-BE44-1E8B663F0934}"/>
              </a:ext>
            </a:extLst>
          </p:cNvPr>
          <p:cNvSpPr txBox="1"/>
          <p:nvPr/>
        </p:nvSpPr>
        <p:spPr>
          <a:xfrm>
            <a:off x="1011382" y="4835236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0" i="0" dirty="0">
                <a:solidFill>
                  <a:srgbClr val="1F1F1F"/>
                </a:solidFill>
                <a:effectLst/>
                <a:latin typeface="Google Sans"/>
              </a:rPr>
              <a:t>Hans </a:t>
            </a:r>
            <a:r>
              <a:rPr lang="it-IT" b="0" i="0" dirty="0" err="1">
                <a:solidFill>
                  <a:srgbClr val="1F1F1F"/>
                </a:solidFill>
                <a:effectLst/>
                <a:latin typeface="Google Sans"/>
              </a:rPr>
              <a:t>Prinzhorn</a:t>
            </a:r>
            <a:r>
              <a:rPr lang="it-IT" b="0" i="0" dirty="0">
                <a:solidFill>
                  <a:srgbClr val="1F1F1F"/>
                </a:solidFill>
                <a:effectLst/>
                <a:latin typeface="Google Sans"/>
              </a:rPr>
              <a:t> 1922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B486B2F-6B20-4DD4-FB14-307D625E1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287" y="241300"/>
            <a:ext cx="2552700" cy="31877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3CDFA39-536E-66CC-C0D1-F4CAE9BF7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723" y="241300"/>
            <a:ext cx="2857500" cy="28575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1B81AE3-C083-5562-9D01-14A408F1C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28" y="1547460"/>
            <a:ext cx="3820175" cy="310268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8D51848-723E-6113-5471-9CD4A2E7C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173" y="3098800"/>
            <a:ext cx="3276600" cy="24765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9E68481-6768-53DE-5851-5D823D2B9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9948" y="3717884"/>
            <a:ext cx="3820174" cy="29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28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794126" y="0"/>
            <a:ext cx="4602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538539" y="0"/>
            <a:ext cx="5114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54198BA-0A78-2CBA-52BC-331944824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0" y="0"/>
            <a:ext cx="52832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422B97-F0CC-9F5A-4EBF-63095451FDD6}"/>
              </a:ext>
            </a:extLst>
          </p:cNvPr>
          <p:cNvSpPr txBox="1"/>
          <p:nvPr/>
        </p:nvSpPr>
        <p:spPr>
          <a:xfrm>
            <a:off x="1066800" y="1399309"/>
            <a:ext cx="20124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FF0000"/>
                </a:solidFill>
              </a:rPr>
              <a:t>La rivoluzione </a:t>
            </a:r>
          </a:p>
          <a:p>
            <a:r>
              <a:rPr lang="it-IT" sz="2400" b="1" i="1" dirty="0">
                <a:solidFill>
                  <a:srgbClr val="FF0000"/>
                </a:solidFill>
              </a:rPr>
              <a:t>SURREALISTA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B04DEE-8A9A-3AB3-2F93-93F2F4C8AE9A}"/>
              </a:ext>
            </a:extLst>
          </p:cNvPr>
          <p:cNvSpPr txBox="1"/>
          <p:nvPr/>
        </p:nvSpPr>
        <p:spPr>
          <a:xfrm>
            <a:off x="9559636" y="2008909"/>
            <a:ext cx="18918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MAX ERNST</a:t>
            </a:r>
          </a:p>
          <a:p>
            <a:r>
              <a:rPr lang="it-IT" dirty="0"/>
              <a:t>Due bambini sono</a:t>
            </a:r>
          </a:p>
          <a:p>
            <a:r>
              <a:rPr lang="it-IT" dirty="0"/>
              <a:t>minacciati </a:t>
            </a:r>
          </a:p>
          <a:p>
            <a:r>
              <a:rPr lang="it-IT" dirty="0"/>
              <a:t>da un usignolo,</a:t>
            </a:r>
          </a:p>
          <a:p>
            <a:r>
              <a:rPr lang="it-IT" dirty="0"/>
              <a:t>1924</a:t>
            </a:r>
          </a:p>
        </p:txBody>
      </p:sp>
    </p:spTree>
    <p:extLst>
      <p:ext uri="{BB962C8B-B14F-4D97-AF65-F5344CB8AC3E}">
        <p14:creationId xmlns:p14="http://schemas.microsoft.com/office/powerpoint/2010/main" val="2490881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B86BD43-F222-D4B2-C227-75BC826BD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773" y="32418"/>
            <a:ext cx="3465872" cy="657697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6CB604C-D318-DCFA-B7FC-8AE45F2D6D61}"/>
              </a:ext>
            </a:extLst>
          </p:cNvPr>
          <p:cNvSpPr txBox="1"/>
          <p:nvPr/>
        </p:nvSpPr>
        <p:spPr>
          <a:xfrm>
            <a:off x="8849032" y="1430594"/>
            <a:ext cx="2209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Grosz</a:t>
            </a:r>
          </a:p>
          <a:p>
            <a:r>
              <a:rPr lang="it-IT" dirty="0"/>
              <a:t>I pilastri della società,</a:t>
            </a:r>
          </a:p>
          <a:p>
            <a:r>
              <a:rPr lang="it-IT" dirty="0"/>
              <a:t>1926</a:t>
            </a:r>
          </a:p>
        </p:txBody>
      </p:sp>
    </p:spTree>
    <p:extLst>
      <p:ext uri="{BB962C8B-B14F-4D97-AF65-F5344CB8AC3E}">
        <p14:creationId xmlns:p14="http://schemas.microsoft.com/office/powerpoint/2010/main" val="402804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022D8A2-8E6D-D97D-AD33-95D7E6EB2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80" y="0"/>
            <a:ext cx="5567839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60FA07-C39A-210F-55E3-754CD7D2080B}"/>
              </a:ext>
            </a:extLst>
          </p:cNvPr>
          <p:cNvSpPr txBox="1"/>
          <p:nvPr/>
        </p:nvSpPr>
        <p:spPr>
          <a:xfrm>
            <a:off x="9910916" y="1401097"/>
            <a:ext cx="1644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Otto dix,m1926</a:t>
            </a:r>
          </a:p>
        </p:txBody>
      </p:sp>
    </p:spTree>
    <p:extLst>
      <p:ext uri="{BB962C8B-B14F-4D97-AF65-F5344CB8AC3E}">
        <p14:creationId xmlns:p14="http://schemas.microsoft.com/office/powerpoint/2010/main" val="1637022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55C6F13-C911-3370-5820-F26574341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021" y="0"/>
            <a:ext cx="4513957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F19F08-3558-1362-8A71-4CE6ABC7A09D}"/>
              </a:ext>
            </a:extLst>
          </p:cNvPr>
          <p:cNvSpPr txBox="1"/>
          <p:nvPr/>
        </p:nvSpPr>
        <p:spPr>
          <a:xfrm>
            <a:off x="9276735" y="1150374"/>
            <a:ext cx="2267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Otto Dix</a:t>
            </a:r>
          </a:p>
          <a:p>
            <a:r>
              <a:rPr lang="it-IT" dirty="0"/>
              <a:t>I sette peccati capitali,</a:t>
            </a:r>
          </a:p>
          <a:p>
            <a:r>
              <a:rPr lang="it-IT" dirty="0"/>
              <a:t>1933</a:t>
            </a:r>
          </a:p>
        </p:txBody>
      </p:sp>
    </p:spTree>
    <p:extLst>
      <p:ext uri="{BB962C8B-B14F-4D97-AF65-F5344CB8AC3E}">
        <p14:creationId xmlns:p14="http://schemas.microsoft.com/office/powerpoint/2010/main" val="3987203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4E0DBD-8F15-DD0A-991A-62E3C26F49F3}"/>
              </a:ext>
            </a:extLst>
          </p:cNvPr>
          <p:cNvSpPr txBox="1"/>
          <p:nvPr/>
        </p:nvSpPr>
        <p:spPr>
          <a:xfrm>
            <a:off x="249383" y="304800"/>
            <a:ext cx="2673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Tra 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Dadaismo</a:t>
            </a:r>
          </a:p>
          <a:p>
            <a:r>
              <a:rPr lang="it-IT" sz="2800" b="1" dirty="0">
                <a:solidFill>
                  <a:srgbClr val="FF0000"/>
                </a:solidFill>
              </a:rPr>
              <a:t>Surrealismo</a:t>
            </a:r>
          </a:p>
          <a:p>
            <a:r>
              <a:rPr lang="it-IT" sz="2800" b="1" dirty="0" err="1">
                <a:solidFill>
                  <a:srgbClr val="FF0000"/>
                </a:solidFill>
              </a:rPr>
              <a:t>Espressioismo</a:t>
            </a: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A333270-F207-0E5F-3A96-1EF3327BE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708" y="609600"/>
            <a:ext cx="4494945" cy="235984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B4A0F8B-99EA-5236-0BDC-E32E8FDED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081" y="748145"/>
            <a:ext cx="4229793" cy="53617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CC5EDF-8421-3F16-5A48-7ECF2F599394}"/>
              </a:ext>
            </a:extLst>
          </p:cNvPr>
          <p:cNvSpPr txBox="1"/>
          <p:nvPr/>
        </p:nvSpPr>
        <p:spPr>
          <a:xfrm>
            <a:off x="9171709" y="6262255"/>
            <a:ext cx="1564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 Ray, 1921</a:t>
            </a:r>
          </a:p>
        </p:txBody>
      </p:sp>
    </p:spTree>
    <p:extLst>
      <p:ext uri="{BB962C8B-B14F-4D97-AF65-F5344CB8AC3E}">
        <p14:creationId xmlns:p14="http://schemas.microsoft.com/office/powerpoint/2010/main" val="2938274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54640C7-85E9-EB2E-0C9B-042888482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92" y="103239"/>
            <a:ext cx="520065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588657-D71B-65AB-D282-DC579D8D9BB1}"/>
              </a:ext>
            </a:extLst>
          </p:cNvPr>
          <p:cNvSpPr txBox="1"/>
          <p:nvPr/>
        </p:nvSpPr>
        <p:spPr>
          <a:xfrm>
            <a:off x="1474839" y="383458"/>
            <a:ext cx="1335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FUTURISMO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160E36-DA26-ACC1-5686-0521EE84007D}"/>
              </a:ext>
            </a:extLst>
          </p:cNvPr>
          <p:cNvSpPr txBox="1"/>
          <p:nvPr/>
        </p:nvSpPr>
        <p:spPr>
          <a:xfrm>
            <a:off x="973394" y="2551472"/>
            <a:ext cx="3609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CARLO CARRA’</a:t>
            </a:r>
          </a:p>
          <a:p>
            <a:r>
              <a:rPr lang="it-IT" dirty="0"/>
              <a:t>Manifesto interventista, 1914</a:t>
            </a:r>
          </a:p>
        </p:txBody>
      </p:sp>
    </p:spTree>
    <p:extLst>
      <p:ext uri="{BB962C8B-B14F-4D97-AF65-F5344CB8AC3E}">
        <p14:creationId xmlns:p14="http://schemas.microsoft.com/office/powerpoint/2010/main" val="924449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078DB2A-523A-87C6-CA66-A5615A45B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64" y="845127"/>
            <a:ext cx="5354130" cy="378229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4996FEF-B908-392B-211E-272EDA62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69516"/>
            <a:ext cx="5645727" cy="47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37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DD8FDF-255B-7F65-79E6-1BB7AD84E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283" y="221673"/>
            <a:ext cx="8566408" cy="621064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6A2730-A7B9-E8DE-6BE0-A527A474C63B}"/>
              </a:ext>
            </a:extLst>
          </p:cNvPr>
          <p:cNvSpPr txBox="1"/>
          <p:nvPr/>
        </p:nvSpPr>
        <p:spPr>
          <a:xfrm>
            <a:off x="360218" y="332509"/>
            <a:ext cx="2421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Dalì</a:t>
            </a:r>
          </a:p>
          <a:p>
            <a:r>
              <a:rPr lang="it-IT" dirty="0"/>
              <a:t>La persistenza </a:t>
            </a:r>
          </a:p>
          <a:p>
            <a:r>
              <a:rPr lang="it-IT" dirty="0"/>
              <a:t>Della memoria, 1931</a:t>
            </a:r>
          </a:p>
        </p:txBody>
      </p:sp>
    </p:spTree>
    <p:extLst>
      <p:ext uri="{BB962C8B-B14F-4D97-AF65-F5344CB8AC3E}">
        <p14:creationId xmlns:p14="http://schemas.microsoft.com/office/powerpoint/2010/main" val="2232914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BBC76B7-72D4-7839-1D17-1361E5C4D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1673"/>
            <a:ext cx="7772400" cy="537591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A521F0-B9EF-CE08-E2D9-7D0C2DF5EBAD}"/>
              </a:ext>
            </a:extLst>
          </p:cNvPr>
          <p:cNvSpPr txBox="1"/>
          <p:nvPr/>
        </p:nvSpPr>
        <p:spPr>
          <a:xfrm>
            <a:off x="4558145" y="5985164"/>
            <a:ext cx="444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Magritte – Il tradimento delle immagini, 1929</a:t>
            </a:r>
          </a:p>
        </p:txBody>
      </p:sp>
    </p:spTree>
    <p:extLst>
      <p:ext uri="{BB962C8B-B14F-4D97-AF65-F5344CB8AC3E}">
        <p14:creationId xmlns:p14="http://schemas.microsoft.com/office/powerpoint/2010/main" val="3770558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2501EE8-5E58-598A-2F24-C356E06BC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565" y="0"/>
            <a:ext cx="5498869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D67697D-5AD1-1512-7C6B-84D2A552A158}"/>
              </a:ext>
            </a:extLst>
          </p:cNvPr>
          <p:cNvSpPr txBox="1"/>
          <p:nvPr/>
        </p:nvSpPr>
        <p:spPr>
          <a:xfrm>
            <a:off x="604684" y="1032387"/>
            <a:ext cx="276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Magritte</a:t>
            </a:r>
          </a:p>
          <a:p>
            <a:r>
              <a:rPr lang="it-IT" dirty="0"/>
              <a:t>La condizione umana,</a:t>
            </a:r>
          </a:p>
          <a:p>
            <a:r>
              <a:rPr lang="it-IT" dirty="0"/>
              <a:t>1933</a:t>
            </a:r>
          </a:p>
        </p:txBody>
      </p:sp>
    </p:spTree>
    <p:extLst>
      <p:ext uri="{BB962C8B-B14F-4D97-AF65-F5344CB8AC3E}">
        <p14:creationId xmlns:p14="http://schemas.microsoft.com/office/powerpoint/2010/main" val="3928639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8D5265A-5CAF-E433-7F8D-4B11DB06A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86485"/>
            <a:ext cx="7772400" cy="468503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235B7AF-0330-3CF9-FA3C-659FA9A237E5}"/>
              </a:ext>
            </a:extLst>
          </p:cNvPr>
          <p:cNvSpPr txBox="1"/>
          <p:nvPr/>
        </p:nvSpPr>
        <p:spPr>
          <a:xfrm>
            <a:off x="5619135" y="6164826"/>
            <a:ext cx="2755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Man ray  - Minotauro, 1934</a:t>
            </a:r>
          </a:p>
        </p:txBody>
      </p:sp>
    </p:spTree>
    <p:extLst>
      <p:ext uri="{BB962C8B-B14F-4D97-AF65-F5344CB8AC3E}">
        <p14:creationId xmlns:p14="http://schemas.microsoft.com/office/powerpoint/2010/main" val="1125288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C0F7494-5958-BF68-05F5-F0C72A084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584" y="0"/>
            <a:ext cx="7282832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67EE78-5CB4-915A-B6FD-BDAF7EA09CC4}"/>
              </a:ext>
            </a:extLst>
          </p:cNvPr>
          <p:cNvSpPr txBox="1"/>
          <p:nvPr/>
        </p:nvSpPr>
        <p:spPr>
          <a:xfrm>
            <a:off x="693174" y="1563329"/>
            <a:ext cx="1392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Picasso</a:t>
            </a:r>
          </a:p>
          <a:p>
            <a:r>
              <a:rPr lang="it-IT" dirty="0"/>
              <a:t>Testa di toro,</a:t>
            </a:r>
          </a:p>
          <a:p>
            <a:r>
              <a:rPr lang="it-IT" dirty="0"/>
              <a:t>1932</a:t>
            </a:r>
          </a:p>
        </p:txBody>
      </p:sp>
    </p:spTree>
    <p:extLst>
      <p:ext uri="{BB962C8B-B14F-4D97-AF65-F5344CB8AC3E}">
        <p14:creationId xmlns:p14="http://schemas.microsoft.com/office/powerpoint/2010/main" val="3842930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50.JPG">
            <a:extLst>
              <a:ext uri="{FF2B5EF4-FFF2-40B4-BE49-F238E27FC236}">
                <a16:creationId xmlns:a16="http://schemas.microsoft.com/office/drawing/2014/main" id="{FADD764C-8CA5-7981-A13E-17DE3747A6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03513" y="0"/>
            <a:ext cx="5628117" cy="422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890.jpg">
            <a:extLst>
              <a:ext uri="{FF2B5EF4-FFF2-40B4-BE49-F238E27FC236}">
                <a16:creationId xmlns:a16="http://schemas.microsoft.com/office/drawing/2014/main" id="{A6F65EEE-9FD8-2A78-33ED-3D891768F4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095207" y="3429000"/>
            <a:ext cx="4304507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30E8C7E-AC5E-8F85-8102-1C39D03B480D}"/>
              </a:ext>
            </a:extLst>
          </p:cNvPr>
          <p:cNvSpPr txBox="1"/>
          <p:nvPr/>
        </p:nvSpPr>
        <p:spPr>
          <a:xfrm>
            <a:off x="8731045" y="589935"/>
            <a:ext cx="1086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Realismo </a:t>
            </a:r>
          </a:p>
          <a:p>
            <a:r>
              <a:rPr lang="it-IT" dirty="0"/>
              <a:t>Sovietico</a:t>
            </a:r>
          </a:p>
        </p:txBody>
      </p:sp>
    </p:spTree>
    <p:extLst>
      <p:ext uri="{BB962C8B-B14F-4D97-AF65-F5344CB8AC3E}">
        <p14:creationId xmlns:p14="http://schemas.microsoft.com/office/powerpoint/2010/main" val="3576894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910.jpg">
            <a:extLst>
              <a:ext uri="{FF2B5EF4-FFF2-40B4-BE49-F238E27FC236}">
                <a16:creationId xmlns:a16="http://schemas.microsoft.com/office/drawing/2014/main" id="{527685FD-4B8E-8274-66EB-53D733A4F4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4001" y="3429001"/>
            <a:ext cx="4572001" cy="311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900.jpg">
            <a:extLst>
              <a:ext uri="{FF2B5EF4-FFF2-40B4-BE49-F238E27FC236}">
                <a16:creationId xmlns:a16="http://schemas.microsoft.com/office/drawing/2014/main" id="{08BDE9FF-D0AF-CBE6-BA4C-B8477836BA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014391" y="0"/>
            <a:ext cx="4644546" cy="52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6668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30 - Heartfiel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173414" y="0"/>
            <a:ext cx="58435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2508B2-CA0F-D6FA-1167-2617654AE4C9}"/>
              </a:ext>
            </a:extLst>
          </p:cNvPr>
          <p:cNvSpPr txBox="1"/>
          <p:nvPr/>
        </p:nvSpPr>
        <p:spPr>
          <a:xfrm>
            <a:off x="9558338" y="628650"/>
            <a:ext cx="12863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>
                <a:solidFill>
                  <a:srgbClr val="FF0000"/>
                </a:solidFill>
              </a:rPr>
              <a:t>Arte</a:t>
            </a:r>
          </a:p>
          <a:p>
            <a:r>
              <a:rPr lang="it-IT" sz="2800" b="1" i="1" dirty="0">
                <a:solidFill>
                  <a:srgbClr val="FF0000"/>
                </a:solidFill>
              </a:rPr>
              <a:t>e</a:t>
            </a:r>
          </a:p>
          <a:p>
            <a:r>
              <a:rPr lang="it-IT" sz="2800" b="1" i="1" dirty="0">
                <a:solidFill>
                  <a:srgbClr val="FF0000"/>
                </a:solidFill>
              </a:rPr>
              <a:t>politica</a:t>
            </a:r>
            <a:endParaRPr lang="it-IT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24264" y="0"/>
            <a:ext cx="4943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635365A-A58B-7BB9-E8F5-BDDA536F6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194" y="1083672"/>
            <a:ext cx="7241458" cy="515622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E38E9DB-E5C3-1A61-3A0F-96CECCEF01AC}"/>
              </a:ext>
            </a:extLst>
          </p:cNvPr>
          <p:cNvSpPr txBox="1"/>
          <p:nvPr/>
        </p:nvSpPr>
        <p:spPr>
          <a:xfrm>
            <a:off x="871538" y="1257300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Boccioni, 1911</a:t>
            </a:r>
          </a:p>
        </p:txBody>
      </p:sp>
    </p:spTree>
    <p:extLst>
      <p:ext uri="{BB962C8B-B14F-4D97-AF65-F5344CB8AC3E}">
        <p14:creationId xmlns:p14="http://schemas.microsoft.com/office/powerpoint/2010/main" val="30831224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784600" y="0"/>
            <a:ext cx="462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63950" y="0"/>
            <a:ext cx="4864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60776" y="0"/>
            <a:ext cx="4868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368675" y="0"/>
            <a:ext cx="54546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0A67E7-2726-55C9-85D9-B3FE25AAAF97}"/>
              </a:ext>
            </a:extLst>
          </p:cNvPr>
          <p:cNvSpPr txBox="1"/>
          <p:nvPr/>
        </p:nvSpPr>
        <p:spPr>
          <a:xfrm>
            <a:off x="9744075" y="600075"/>
            <a:ext cx="1419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Attraverso la </a:t>
            </a:r>
          </a:p>
          <a:p>
            <a:r>
              <a:rPr lang="it-IT" dirty="0"/>
              <a:t>Luce verso la</a:t>
            </a:r>
          </a:p>
          <a:p>
            <a:r>
              <a:rPr lang="it-IT" dirty="0"/>
              <a:t>notte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95701" y="0"/>
            <a:ext cx="4799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50 -gustav-klutsis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871914" y="0"/>
            <a:ext cx="4446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76600" y="0"/>
            <a:ext cx="5638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52601" y="0"/>
            <a:ext cx="8685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665" y="175994"/>
            <a:ext cx="3467252" cy="386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540.jpg">
            <a:extLst>
              <a:ext uri="{FF2B5EF4-FFF2-40B4-BE49-F238E27FC236}">
                <a16:creationId xmlns:a16="http://schemas.microsoft.com/office/drawing/2014/main" id="{D77326C3-F64D-FDAE-BE19-1E8E442977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517490" y="2374490"/>
            <a:ext cx="4483510" cy="448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530.jpg">
            <a:extLst>
              <a:ext uri="{FF2B5EF4-FFF2-40B4-BE49-F238E27FC236}">
                <a16:creationId xmlns:a16="http://schemas.microsoft.com/office/drawing/2014/main" id="{F298747D-6A79-419D-9F8E-9B262542A8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8705084" y="175993"/>
            <a:ext cx="3137872" cy="3108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540.jpg">
            <a:extLst>
              <a:ext uri="{FF2B5EF4-FFF2-40B4-BE49-F238E27FC236}">
                <a16:creationId xmlns:a16="http://schemas.microsoft.com/office/drawing/2014/main" id="{A71D1B45-0955-6D99-1720-232E8824EF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486917" y="1127412"/>
            <a:ext cx="4313903" cy="4313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541.jpg">
            <a:extLst>
              <a:ext uri="{FF2B5EF4-FFF2-40B4-BE49-F238E27FC236}">
                <a16:creationId xmlns:a16="http://schemas.microsoft.com/office/drawing/2014/main" id="{55E39CB8-8E49-E536-51E0-B827EC075E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17638" y="206476"/>
            <a:ext cx="5368413" cy="536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542.jpg">
            <a:extLst>
              <a:ext uri="{FF2B5EF4-FFF2-40B4-BE49-F238E27FC236}">
                <a16:creationId xmlns:a16="http://schemas.microsoft.com/office/drawing/2014/main" id="{7AA52FA6-AFA8-4C7F-DB47-FA3014ED09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681001" y="1695272"/>
            <a:ext cx="5088211" cy="3133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036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017F2E5-FFAA-691E-5373-635334C6F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936" y="3429000"/>
            <a:ext cx="5450145" cy="325202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05D0A92-CC62-3DB6-A075-F660D2F38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7" y="1"/>
            <a:ext cx="5729823" cy="380508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2CBD25-E1A4-CC82-CDAE-B94C9BDD7955}"/>
              </a:ext>
            </a:extLst>
          </p:cNvPr>
          <p:cNvSpPr txBox="1"/>
          <p:nvPr/>
        </p:nvSpPr>
        <p:spPr>
          <a:xfrm>
            <a:off x="7683910" y="752168"/>
            <a:ext cx="17479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Boccioni</a:t>
            </a:r>
          </a:p>
          <a:p>
            <a:r>
              <a:rPr lang="it-IT" dirty="0"/>
              <a:t>La Città che sale.</a:t>
            </a:r>
          </a:p>
          <a:p>
            <a:r>
              <a:rPr lang="it-IT" dirty="0"/>
              <a:t>1911</a:t>
            </a:r>
          </a:p>
        </p:txBody>
      </p:sp>
    </p:spTree>
    <p:extLst>
      <p:ext uri="{BB962C8B-B14F-4D97-AF65-F5344CB8AC3E}">
        <p14:creationId xmlns:p14="http://schemas.microsoft.com/office/powerpoint/2010/main" val="32212405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72 -rodchenko_-workers-clu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4000" y="287339"/>
            <a:ext cx="9144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24B1B6C-D4A3-8082-3EA4-381C43737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995" y="0"/>
            <a:ext cx="570401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4B4A7C-1A7E-C54B-98F5-794989E90CB0}"/>
              </a:ext>
            </a:extLst>
          </p:cNvPr>
          <p:cNvSpPr txBox="1"/>
          <p:nvPr/>
        </p:nvSpPr>
        <p:spPr>
          <a:xfrm>
            <a:off x="1042988" y="800100"/>
            <a:ext cx="1967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FF0000"/>
                </a:solidFill>
              </a:rPr>
              <a:t>ARTE </a:t>
            </a:r>
          </a:p>
          <a:p>
            <a:r>
              <a:rPr lang="it-IT" sz="2400" b="1" i="1" dirty="0">
                <a:solidFill>
                  <a:srgbClr val="FF0000"/>
                </a:solidFill>
              </a:rPr>
              <a:t>DEGENERATA</a:t>
            </a:r>
          </a:p>
          <a:p>
            <a:r>
              <a:rPr lang="it-IT" sz="2400" b="1" i="1" dirty="0">
                <a:solidFill>
                  <a:srgbClr val="FF0000"/>
                </a:solidFill>
              </a:rPr>
              <a:t>17 luglio 1937</a:t>
            </a:r>
          </a:p>
        </p:txBody>
      </p:sp>
    </p:spTree>
    <p:extLst>
      <p:ext uri="{BB962C8B-B14F-4D97-AF65-F5344CB8AC3E}">
        <p14:creationId xmlns:p14="http://schemas.microsoft.com/office/powerpoint/2010/main" val="7102229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2C33158-F32E-667B-0F98-AC93816A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209" y="281512"/>
            <a:ext cx="8120465" cy="57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798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1E096A7-D65A-EF8E-09CE-3E9482B63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06" y="1019179"/>
            <a:ext cx="9501188" cy="44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728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655EFF0-9CB6-DA9B-AEC1-98DFA66B1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548639"/>
            <a:ext cx="9144000" cy="49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559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695772B-1CA6-1D6E-91C6-8C4EF2BEA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762000"/>
            <a:ext cx="73914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243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26CF32C-C7E0-DD81-04E8-D13D76719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85750"/>
            <a:ext cx="7772400" cy="517485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38A2EE-8829-9CAC-FE9F-8C95DB40EF8D}"/>
              </a:ext>
            </a:extLst>
          </p:cNvPr>
          <p:cNvSpPr txBox="1"/>
          <p:nvPr/>
        </p:nvSpPr>
        <p:spPr>
          <a:xfrm>
            <a:off x="5214938" y="5872163"/>
            <a:ext cx="3092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FF0000"/>
                </a:solidFill>
              </a:rPr>
              <a:t>La grande arte tedesca</a:t>
            </a:r>
          </a:p>
        </p:txBody>
      </p:sp>
    </p:spTree>
    <p:extLst>
      <p:ext uri="{BB962C8B-B14F-4D97-AF65-F5344CB8AC3E}">
        <p14:creationId xmlns:p14="http://schemas.microsoft.com/office/powerpoint/2010/main" val="1585735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0B65A28-3BE4-1999-B068-9C4CAB974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652" y="0"/>
            <a:ext cx="5568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157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44DC721-706A-E40D-CC58-70CF08DBD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63" y="227441"/>
            <a:ext cx="8686799" cy="657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692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2ECAFB4-9F2A-EBE4-5C43-AF1292C29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13" y="249764"/>
            <a:ext cx="4086225" cy="63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71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74C1B92-3610-A96D-4FE3-C3B13ADE8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032" y="633566"/>
            <a:ext cx="7213600" cy="52959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2EFB29-65CE-801C-4DDA-689B7A64E6D9}"/>
              </a:ext>
            </a:extLst>
          </p:cNvPr>
          <p:cNvSpPr txBox="1"/>
          <p:nvPr/>
        </p:nvSpPr>
        <p:spPr>
          <a:xfrm>
            <a:off x="855406" y="442452"/>
            <a:ext cx="1463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Boccioni</a:t>
            </a:r>
          </a:p>
          <a:p>
            <a:r>
              <a:rPr lang="it-IT" dirty="0"/>
              <a:t>Stati d’animo,</a:t>
            </a:r>
          </a:p>
          <a:p>
            <a:r>
              <a:rPr lang="it-IT" dirty="0"/>
              <a:t>1911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110C5E-2DB9-428C-1E63-F3905AF41CF6}"/>
              </a:ext>
            </a:extLst>
          </p:cNvPr>
          <p:cNvSpPr txBox="1"/>
          <p:nvPr/>
        </p:nvSpPr>
        <p:spPr>
          <a:xfrm>
            <a:off x="1312606" y="2743200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Gli addii</a:t>
            </a:r>
          </a:p>
        </p:txBody>
      </p:sp>
    </p:spTree>
    <p:extLst>
      <p:ext uri="{BB962C8B-B14F-4D97-AF65-F5344CB8AC3E}">
        <p14:creationId xmlns:p14="http://schemas.microsoft.com/office/powerpoint/2010/main" val="39705195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9D048F-1510-6B1F-4B36-074AF379A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866" y="0"/>
            <a:ext cx="4818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298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7E79C7C-DD13-8171-E143-648AB954B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438" y="0"/>
            <a:ext cx="4769124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2326633-6C85-311F-75BE-D48497FC2635}"/>
              </a:ext>
            </a:extLst>
          </p:cNvPr>
          <p:cNvSpPr txBox="1"/>
          <p:nvPr/>
        </p:nvSpPr>
        <p:spPr>
          <a:xfrm>
            <a:off x="8967020" y="1091380"/>
            <a:ext cx="186846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>
                <a:solidFill>
                  <a:srgbClr val="FF0000"/>
                </a:solidFill>
              </a:rPr>
              <a:t>«Vincolare le </a:t>
            </a:r>
          </a:p>
          <a:p>
            <a:r>
              <a:rPr lang="it-IT" sz="2400" i="1" dirty="0">
                <a:solidFill>
                  <a:srgbClr val="FF0000"/>
                </a:solidFill>
              </a:rPr>
              <a:t>MASSE al</a:t>
            </a:r>
          </a:p>
          <a:p>
            <a:r>
              <a:rPr lang="it-IT" sz="2400" i="1" dirty="0">
                <a:solidFill>
                  <a:srgbClr val="FF0000"/>
                </a:solidFill>
              </a:rPr>
              <a:t>CAPO</a:t>
            </a:r>
          </a:p>
          <a:p>
            <a:r>
              <a:rPr lang="it-IT" sz="2400" i="1" dirty="0">
                <a:solidFill>
                  <a:srgbClr val="FF0000"/>
                </a:solidFill>
              </a:rPr>
              <a:t>1934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31717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181F843-E72E-A9E3-8067-5896897CD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350" y="330200"/>
            <a:ext cx="6337300" cy="61976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74237F-B89A-3679-AB4F-0F09D2DA3B3D}"/>
              </a:ext>
            </a:extLst>
          </p:cNvPr>
          <p:cNvSpPr txBox="1"/>
          <p:nvPr/>
        </p:nvSpPr>
        <p:spPr>
          <a:xfrm>
            <a:off x="10014155" y="604684"/>
            <a:ext cx="1844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Betelli</a:t>
            </a:r>
            <a:endParaRPr lang="it-IT" dirty="0"/>
          </a:p>
          <a:p>
            <a:r>
              <a:rPr lang="it-IT" dirty="0"/>
              <a:t>Profilo  continuo, </a:t>
            </a:r>
          </a:p>
          <a:p>
            <a:r>
              <a:rPr lang="it-IT" dirty="0"/>
              <a:t>1935</a:t>
            </a:r>
          </a:p>
        </p:txBody>
      </p:sp>
    </p:spTree>
    <p:extLst>
      <p:ext uri="{BB962C8B-B14F-4D97-AF65-F5344CB8AC3E}">
        <p14:creationId xmlns:p14="http://schemas.microsoft.com/office/powerpoint/2010/main" val="19530394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810 - Arno_Breker_Der_Sieger_(1939).jpg">
            <a:extLst>
              <a:ext uri="{FF2B5EF4-FFF2-40B4-BE49-F238E27FC236}">
                <a16:creationId xmlns:a16="http://schemas.microsoft.com/office/drawing/2014/main" id="{E5BA964B-0860-C342-8C83-19EF20D2BB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09184" y="764704"/>
            <a:ext cx="3593827" cy="553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820.gif">
            <a:extLst>
              <a:ext uri="{FF2B5EF4-FFF2-40B4-BE49-F238E27FC236}">
                <a16:creationId xmlns:a16="http://schemas.microsoft.com/office/drawing/2014/main" id="{9BABD236-6294-C243-B9BF-F3CAD61201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450408" y="548680"/>
            <a:ext cx="3652025" cy="5417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8249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E3B00F9-CBBA-B545-574A-69F5FAFBC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37" y="329606"/>
            <a:ext cx="4071937" cy="587926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8DEAC4E-B7C5-D61F-7B51-EC2F40ACB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275" y="138167"/>
            <a:ext cx="3657600" cy="607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343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7873C9E-76E7-C991-4BF7-E5EBB660A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26" y="785812"/>
            <a:ext cx="4181692" cy="52863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EC60710-766B-5AB7-4ECE-0FAB1FB78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100" y="772416"/>
            <a:ext cx="3972843" cy="529977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6620FB-0113-E491-8A65-1F6521E51117}"/>
              </a:ext>
            </a:extLst>
          </p:cNvPr>
          <p:cNvSpPr txBox="1"/>
          <p:nvPr/>
        </p:nvSpPr>
        <p:spPr>
          <a:xfrm>
            <a:off x="5193518" y="257175"/>
            <a:ext cx="144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Jacob Epstein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ED36DC1-8128-A7BC-9F99-EA3EC4C677B1}"/>
              </a:ext>
            </a:extLst>
          </p:cNvPr>
          <p:cNvSpPr txBox="1"/>
          <p:nvPr/>
        </p:nvSpPr>
        <p:spPr>
          <a:xfrm>
            <a:off x="2328863" y="6243638"/>
            <a:ext cx="1833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Perforatore, 1915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BC8B46A-770D-4BDC-35B3-A2AC5D60367B}"/>
              </a:ext>
            </a:extLst>
          </p:cNvPr>
          <p:cNvSpPr txBox="1"/>
          <p:nvPr/>
        </p:nvSpPr>
        <p:spPr>
          <a:xfrm>
            <a:off x="7643814" y="6243638"/>
            <a:ext cx="312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Tomba di Oscar Wilde, 1912</a:t>
            </a:r>
          </a:p>
        </p:txBody>
      </p:sp>
    </p:spTree>
    <p:extLst>
      <p:ext uri="{BB962C8B-B14F-4D97-AF65-F5344CB8AC3E}">
        <p14:creationId xmlns:p14="http://schemas.microsoft.com/office/powerpoint/2010/main" val="12080447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EBDF6A4-4A93-D8A1-EEB1-6294E035B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33" y="273853"/>
            <a:ext cx="4712780" cy="589834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3BE87D5-82AD-1CEF-8FD7-7518CAFCA081}"/>
              </a:ext>
            </a:extLst>
          </p:cNvPr>
          <p:cNvSpPr txBox="1"/>
          <p:nvPr/>
        </p:nvSpPr>
        <p:spPr>
          <a:xfrm>
            <a:off x="530733" y="6329362"/>
            <a:ext cx="504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Dorothea Lange – Madre migrante, 1936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13C0B10-26D4-C816-BED5-FD09B1EC4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445" y="227528"/>
            <a:ext cx="4712780" cy="589097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50B0C05-3A2C-E12D-A77E-09E8A853B0F9}"/>
              </a:ext>
            </a:extLst>
          </p:cNvPr>
          <p:cNvSpPr txBox="1"/>
          <p:nvPr/>
        </p:nvSpPr>
        <p:spPr>
          <a:xfrm>
            <a:off x="8715375" y="6329362"/>
            <a:ext cx="199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Walker Evans, 1936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17CE51-8A4B-0947-903E-9B3E60DFA87F}"/>
              </a:ext>
            </a:extLst>
          </p:cNvPr>
          <p:cNvSpPr txBox="1"/>
          <p:nvPr/>
        </p:nvSpPr>
        <p:spPr>
          <a:xfrm>
            <a:off x="5429251" y="1871663"/>
            <a:ext cx="1122444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Federal</a:t>
            </a:r>
          </a:p>
          <a:p>
            <a:r>
              <a:rPr lang="it-IT" dirty="0"/>
              <a:t>Art</a:t>
            </a:r>
          </a:p>
          <a:p>
            <a:r>
              <a:rPr lang="it-IT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29280575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B99DD75-86FF-798F-6E28-8103D0102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03" y="239876"/>
            <a:ext cx="8126361" cy="637824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698F93F-C93C-117C-34DC-95F923F3C190}"/>
              </a:ext>
            </a:extLst>
          </p:cNvPr>
          <p:cNvSpPr txBox="1"/>
          <p:nvPr/>
        </p:nvSpPr>
        <p:spPr>
          <a:xfrm>
            <a:off x="9615948" y="1209368"/>
            <a:ext cx="14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Picasso</a:t>
            </a:r>
          </a:p>
          <a:p>
            <a:r>
              <a:rPr lang="it-IT" dirty="0"/>
              <a:t>Crocifissione,</a:t>
            </a:r>
          </a:p>
          <a:p>
            <a:r>
              <a:rPr lang="it-IT" dirty="0"/>
              <a:t>1930</a:t>
            </a:r>
          </a:p>
        </p:txBody>
      </p:sp>
    </p:spTree>
    <p:extLst>
      <p:ext uri="{BB962C8B-B14F-4D97-AF65-F5344CB8AC3E}">
        <p14:creationId xmlns:p14="http://schemas.microsoft.com/office/powerpoint/2010/main" val="36371928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B78D6CF-8AC6-2646-BEEB-70397614D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404663"/>
            <a:ext cx="8168580" cy="628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659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F074B26-202E-381A-50E5-BC4ED8B61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10" y="0"/>
            <a:ext cx="5279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39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3576A69-5765-AE6E-334F-A0F144CE8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058" y="812800"/>
            <a:ext cx="7213600" cy="52324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E7E4FF1-6F4F-1B92-AF77-48B1EA853A5E}"/>
              </a:ext>
            </a:extLst>
          </p:cNvPr>
          <p:cNvSpPr txBox="1"/>
          <p:nvPr/>
        </p:nvSpPr>
        <p:spPr>
          <a:xfrm>
            <a:off x="811161" y="2698955"/>
            <a:ext cx="175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Quelli che vanno</a:t>
            </a:r>
          </a:p>
        </p:txBody>
      </p:sp>
    </p:spTree>
    <p:extLst>
      <p:ext uri="{BB962C8B-B14F-4D97-AF65-F5344CB8AC3E}">
        <p14:creationId xmlns:p14="http://schemas.microsoft.com/office/powerpoint/2010/main" val="39946417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0750555-B609-27AE-1E7C-B50F4EDFA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00" y="0"/>
            <a:ext cx="551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094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4000" y="80964"/>
            <a:ext cx="9144000" cy="6694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133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4000" y="423864"/>
            <a:ext cx="9144000" cy="601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4000" y="419100"/>
            <a:ext cx="9144000" cy="60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41 - Copi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4000" y="33339"/>
            <a:ext cx="9144000" cy="6789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4000" y="320676"/>
            <a:ext cx="9144000" cy="621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4000" y="1073151"/>
            <a:ext cx="9144000" cy="4710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4000" y="79375"/>
            <a:ext cx="9144000" cy="669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A384AA-BB33-EE95-F77E-A4429FFB3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02385"/>
            <a:ext cx="7772400" cy="4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15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73C9D33-EAD9-7A3A-F564-F6EB9F4B7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426" y="353961"/>
            <a:ext cx="7772400" cy="574833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CCC89E-A62A-3937-506F-29BAB8696F89}"/>
              </a:ext>
            </a:extLst>
          </p:cNvPr>
          <p:cNvSpPr txBox="1"/>
          <p:nvPr/>
        </p:nvSpPr>
        <p:spPr>
          <a:xfrm>
            <a:off x="1283110" y="2005781"/>
            <a:ext cx="195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Quelli che restano</a:t>
            </a:r>
          </a:p>
        </p:txBody>
      </p:sp>
    </p:spTree>
    <p:extLst>
      <p:ext uri="{BB962C8B-B14F-4D97-AF65-F5344CB8AC3E}">
        <p14:creationId xmlns:p14="http://schemas.microsoft.com/office/powerpoint/2010/main" val="20209960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505201" y="0"/>
            <a:ext cx="5180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6445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4000" y="744539"/>
            <a:ext cx="9144000" cy="5368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8355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A384AA-BB33-EE95-F77E-A4429FFB3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02385"/>
            <a:ext cx="7772400" cy="42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572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4000" y="1433514"/>
            <a:ext cx="9144000" cy="3990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495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0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62114" y="0"/>
            <a:ext cx="88677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9F2277-EFDE-F652-22A1-EA46874BCD69}"/>
              </a:ext>
            </a:extLst>
          </p:cNvPr>
          <p:cNvSpPr txBox="1"/>
          <p:nvPr/>
        </p:nvSpPr>
        <p:spPr>
          <a:xfrm>
            <a:off x="342901" y="742951"/>
            <a:ext cx="1380568" cy="1427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F0000"/>
                </a:solidFill>
              </a:rPr>
              <a:t>Parigi</a:t>
            </a:r>
          </a:p>
          <a:p>
            <a:r>
              <a:rPr lang="it-IT" sz="2800" b="1" i="1" dirty="0">
                <a:solidFill>
                  <a:srgbClr val="FF0000"/>
                </a:solidFill>
              </a:rPr>
              <a:t>Expo </a:t>
            </a:r>
          </a:p>
          <a:p>
            <a:r>
              <a:rPr lang="it-IT" sz="2800" b="1" i="1" dirty="0">
                <a:solidFill>
                  <a:srgbClr val="FF0000"/>
                </a:solidFill>
              </a:rPr>
              <a:t>1937</a:t>
            </a:r>
          </a:p>
        </p:txBody>
      </p:sp>
    </p:spTree>
    <p:extLst>
      <p:ext uri="{BB962C8B-B14F-4D97-AF65-F5344CB8AC3E}">
        <p14:creationId xmlns:p14="http://schemas.microsoft.com/office/powerpoint/2010/main" val="485764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4000" y="585789"/>
            <a:ext cx="9144000" cy="5684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614739" y="0"/>
            <a:ext cx="4960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727451" y="0"/>
            <a:ext cx="4735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71665" y="116632"/>
            <a:ext cx="5051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444876" y="0"/>
            <a:ext cx="5300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E788F2C-0E0B-1092-E428-EB33D73BF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16" y="997564"/>
            <a:ext cx="7772400" cy="436981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4D5029-25FC-AB66-2497-17808EE0CBBB}"/>
              </a:ext>
            </a:extLst>
          </p:cNvPr>
          <p:cNvSpPr txBox="1"/>
          <p:nvPr/>
        </p:nvSpPr>
        <p:spPr>
          <a:xfrm>
            <a:off x="1002890" y="516194"/>
            <a:ext cx="1714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FF0000"/>
                </a:solidFill>
              </a:rPr>
              <a:t>METAFISICA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7689255-BE19-F9DB-CEF2-0CFB5BD1C2B2}"/>
              </a:ext>
            </a:extLst>
          </p:cNvPr>
          <p:cNvSpPr txBox="1"/>
          <p:nvPr/>
        </p:nvSpPr>
        <p:spPr>
          <a:xfrm>
            <a:off x="752168" y="1991032"/>
            <a:ext cx="1250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De Chirico, </a:t>
            </a:r>
          </a:p>
          <a:p>
            <a:r>
              <a:rPr lang="it-IT" dirty="0"/>
              <a:t>1912</a:t>
            </a:r>
          </a:p>
        </p:txBody>
      </p:sp>
    </p:spTree>
    <p:extLst>
      <p:ext uri="{BB962C8B-B14F-4D97-AF65-F5344CB8AC3E}">
        <p14:creationId xmlns:p14="http://schemas.microsoft.com/office/powerpoint/2010/main" val="30340814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91.jpg">
            <a:extLst>
              <a:ext uri="{FF2B5EF4-FFF2-40B4-BE49-F238E27FC236}">
                <a16:creationId xmlns:a16="http://schemas.microsoft.com/office/drawing/2014/main" id="{8B196B69-9D67-5EB9-76D4-3D722C602C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84768" y="1930524"/>
            <a:ext cx="2317781" cy="299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800 - breker.jpg">
            <a:extLst>
              <a:ext uri="{FF2B5EF4-FFF2-40B4-BE49-F238E27FC236}">
                <a16:creationId xmlns:a16="http://schemas.microsoft.com/office/drawing/2014/main" id="{51543ABA-B07B-FB22-9680-EB2D4073F0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223793" y="1052736"/>
            <a:ext cx="2852475" cy="4365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830.jpg">
            <a:extLst>
              <a:ext uri="{FF2B5EF4-FFF2-40B4-BE49-F238E27FC236}">
                <a16:creationId xmlns:a16="http://schemas.microsoft.com/office/drawing/2014/main" id="{07108969-571F-7BBC-4ADC-A680B50B31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6816080" y="620688"/>
            <a:ext cx="3112540" cy="4399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5526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60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54275" y="0"/>
            <a:ext cx="7283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A75C565-0CCA-F88A-8A99-FC150EE7E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7" y="743735"/>
            <a:ext cx="7400925" cy="539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937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12976" y="0"/>
            <a:ext cx="7764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9B85464-15BB-4200-47A6-747CE0B20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54000"/>
            <a:ext cx="6350000" cy="6350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5DB644-8004-BBA9-15F7-2C6ACA2DDA2A}"/>
              </a:ext>
            </a:extLst>
          </p:cNvPr>
          <p:cNvSpPr txBox="1"/>
          <p:nvPr/>
        </p:nvSpPr>
        <p:spPr>
          <a:xfrm>
            <a:off x="9958388" y="828675"/>
            <a:ext cx="19209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FF0000"/>
                </a:solidFill>
              </a:rPr>
              <a:t>1953</a:t>
            </a:r>
          </a:p>
          <a:p>
            <a:r>
              <a:rPr lang="it-IT" sz="2400" b="1" i="1" dirty="0">
                <a:solidFill>
                  <a:srgbClr val="FF0000"/>
                </a:solidFill>
              </a:rPr>
              <a:t> MILANO</a:t>
            </a:r>
          </a:p>
          <a:p>
            <a:r>
              <a:rPr lang="it-IT" sz="2400" b="1" i="1" dirty="0">
                <a:solidFill>
                  <a:srgbClr val="FF0000"/>
                </a:solidFill>
              </a:rPr>
              <a:t>Palazzo Reale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87572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0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6688" y="212725"/>
            <a:ext cx="9144000" cy="62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BCB51B5-417B-20E3-D6BF-BF452E762148}"/>
              </a:ext>
            </a:extLst>
          </p:cNvPr>
          <p:cNvSpPr txBox="1"/>
          <p:nvPr/>
        </p:nvSpPr>
        <p:spPr>
          <a:xfrm>
            <a:off x="10058400" y="1028700"/>
            <a:ext cx="1478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Sala delle</a:t>
            </a:r>
          </a:p>
          <a:p>
            <a:r>
              <a:rPr lang="it-IT" dirty="0"/>
              <a:t>Cariatidi</a:t>
            </a:r>
          </a:p>
          <a:p>
            <a:r>
              <a:rPr lang="it-IT" dirty="0"/>
              <a:t>(bombardata)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03513" y="-89115"/>
            <a:ext cx="49815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ECED280-BEDF-3F22-F3DB-63F2A82F6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857" y="1268760"/>
            <a:ext cx="35941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272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6B2B1A2-A230-62B7-D75E-20AA6E74D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00" y="0"/>
            <a:ext cx="49022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1FF271-0EA6-3218-B2BA-1C33E0C36FA8}"/>
              </a:ext>
            </a:extLst>
          </p:cNvPr>
          <p:cNvSpPr txBox="1"/>
          <p:nvPr/>
        </p:nvSpPr>
        <p:spPr>
          <a:xfrm>
            <a:off x="9472613" y="1042988"/>
            <a:ext cx="972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Matisse,</a:t>
            </a:r>
          </a:p>
          <a:p>
            <a:r>
              <a:rPr lang="it-IT" dirty="0"/>
              <a:t>1952</a:t>
            </a:r>
          </a:p>
        </p:txBody>
      </p:sp>
    </p:spTree>
    <p:extLst>
      <p:ext uri="{BB962C8B-B14F-4D97-AF65-F5344CB8AC3E}">
        <p14:creationId xmlns:p14="http://schemas.microsoft.com/office/powerpoint/2010/main" val="40810186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0408A12-5453-9E50-D2A0-039563CC4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71512"/>
            <a:ext cx="4136231" cy="55149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47D2F1F-8AB1-7488-DDCA-9798084A0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200" y="1716144"/>
            <a:ext cx="4136231" cy="342571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65B994-BC9B-5C69-C632-121C7405F3A5}"/>
              </a:ext>
            </a:extLst>
          </p:cNvPr>
          <p:cNvSpPr txBox="1"/>
          <p:nvPr/>
        </p:nvSpPr>
        <p:spPr>
          <a:xfrm>
            <a:off x="8572500" y="657225"/>
            <a:ext cx="91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Matisse</a:t>
            </a:r>
          </a:p>
        </p:txBody>
      </p:sp>
    </p:spTree>
    <p:extLst>
      <p:ext uri="{BB962C8B-B14F-4D97-AF65-F5344CB8AC3E}">
        <p14:creationId xmlns:p14="http://schemas.microsoft.com/office/powerpoint/2010/main" val="32358865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</TotalTime>
  <Words>338</Words>
  <Application>Microsoft Macintosh PowerPoint</Application>
  <PresentationFormat>Widescreen</PresentationFormat>
  <Paragraphs>143</Paragraphs>
  <Slides>106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106</vt:i4>
      </vt:variant>
    </vt:vector>
  </HeadingPairs>
  <TitlesOfParts>
    <vt:vector size="111" baseType="lpstr">
      <vt:lpstr>Arial</vt:lpstr>
      <vt:lpstr>Calibri</vt:lpstr>
      <vt:lpstr>Calibri Light</vt:lpstr>
      <vt:lpstr>Google Sans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22</cp:revision>
  <dcterms:created xsi:type="dcterms:W3CDTF">2026-02-03T11:56:13Z</dcterms:created>
  <dcterms:modified xsi:type="dcterms:W3CDTF">2026-02-11T09:53:23Z</dcterms:modified>
</cp:coreProperties>
</file>